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2" r:id="rId32"/>
    <p:sldId id="283" r:id="rId33"/>
    <p:sldId id="284" r:id="rId34"/>
    <p:sldId id="285" r:id="rId35"/>
    <p:sldId id="286" r:id="rId36"/>
    <p:sldId id="291" r:id="rId37"/>
    <p:sldId id="287" r:id="rId38"/>
    <p:sldId id="288" r:id="rId39"/>
    <p:sldId id="289" r:id="rId40"/>
    <p:sldId id="29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1C9C9-D1A1-9B1A-E07A-7B87559C862A}" v="38" dt="2025-11-01T11:26:26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Klikněte pro přesun snímku</a:t>
            </a: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komentářů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&lt;záhlaví&gt;</a:t>
            </a:r>
          </a:p>
        </p:txBody>
      </p:sp>
      <p:sp>
        <p:nvSpPr>
          <p:cNvPr id="65" name="PlaceHolder 4"/>
          <p:cNvSpPr>
            <a:spLocks noGrp="1"/>
          </p:cNvSpPr>
          <p:nvPr>
            <p:ph type="dt" idx="3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66" name="PlaceHolder 5"/>
          <p:cNvSpPr>
            <a:spLocks noGrp="1"/>
          </p:cNvSpPr>
          <p:nvPr>
            <p:ph type="ftr" idx="3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67" name="PlaceHolder 6"/>
          <p:cNvSpPr>
            <a:spLocks noGrp="1"/>
          </p:cNvSpPr>
          <p:nvPr>
            <p:ph type="sldNum" idx="3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5939763C-F944-4815-939F-21720A736F9C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  <a:ln w="0">
            <a:noFill/>
          </a:ln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D85CF0F-9596-4869-A64E-67C40F6955E8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49950" cy="334645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3840" cy="3904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sldNum" idx="55"/>
          </p:nvPr>
        </p:nvSpPr>
        <p:spPr>
          <a:xfrm>
            <a:off x="3850560" y="9428760"/>
            <a:ext cx="2941200" cy="49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CD3FDEB-18E6-4FF5-98BA-343B6600E5E5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11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49950" cy="334645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4200" cy="3904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56"/>
          </p:nvPr>
        </p:nvSpPr>
        <p:spPr>
          <a:xfrm>
            <a:off x="3850560" y="9428760"/>
            <a:ext cx="2941560" cy="493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553E304-7E7C-4429-8CBD-8DD18C091A1D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12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1538" cy="3348038"/>
          </a:xfrm>
          <a:prstGeom prst="rect">
            <a:avLst/>
          </a:prstGeom>
          <a:ln w="0">
            <a:noFill/>
          </a:ln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6000" cy="390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sldNum" idx="57"/>
          </p:nvPr>
        </p:nvSpPr>
        <p:spPr>
          <a:xfrm>
            <a:off x="3850560" y="9428760"/>
            <a:ext cx="2943360" cy="4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27C5DB2-4173-4851-9C0D-95BC12EF0182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13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3F2B255-6960-4B4C-A56F-29A60FE82B3C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14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sldNum" idx="59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9808B80-1DF9-42C4-BD5F-D8963EA72856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16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sldNum" idx="60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B6B7B63-1673-49F7-8EBF-2907AF8EC6DF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17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sldNum" idx="61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F342A56-4842-4041-8AC7-5965ADB04B27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18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76875" cy="3081338"/>
          </a:xfrm>
          <a:prstGeom prst="rect">
            <a:avLst/>
          </a:prstGeom>
          <a:ln w="0">
            <a:noFill/>
          </a:ln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sldNum" idx="62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114D70C-621D-4184-9462-DABB0E742D2D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20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sldNum" idx="63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D01DDC2-07E4-4E4D-A640-9447532B40E3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21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49950" cy="3346450"/>
          </a:xfrm>
          <a:prstGeom prst="rect">
            <a:avLst/>
          </a:prstGeom>
          <a:ln w="0">
            <a:noFill/>
          </a:ln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3840" cy="3904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 idx="64"/>
          </p:nvPr>
        </p:nvSpPr>
        <p:spPr>
          <a:xfrm>
            <a:off x="3850560" y="9428760"/>
            <a:ext cx="2941200" cy="49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C0026E0-4F5F-4D08-9AA9-F87283AF1EB1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22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EB68D48-74FE-49B2-BA1E-53D1C08C0145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2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sldNum" idx="65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4631492-FE01-47BE-8138-F459C16EECE4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23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3125" cy="3348038"/>
          </a:xfrm>
          <a:prstGeom prst="rect">
            <a:avLst/>
          </a:prstGeom>
          <a:ln w="0">
            <a:noFill/>
          </a:ln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5640" cy="390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sldNum" idx="66"/>
          </p:nvPr>
        </p:nvSpPr>
        <p:spPr>
          <a:xfrm>
            <a:off x="3850560" y="9428760"/>
            <a:ext cx="294300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B2C5B83-91CC-4956-A745-F4BB08BB5AD5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25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6775" cy="3344863"/>
          </a:xfrm>
          <a:prstGeom prst="rect">
            <a:avLst/>
          </a:prstGeom>
          <a:ln w="0">
            <a:noFill/>
          </a:ln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3840" cy="3904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sldNum" idx="67"/>
          </p:nvPr>
        </p:nvSpPr>
        <p:spPr>
          <a:xfrm>
            <a:off x="3850560" y="9428760"/>
            <a:ext cx="2941200" cy="49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35BC9B-B779-4124-8D58-C28A6627A52F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26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1538" cy="3348038"/>
          </a:xfrm>
          <a:prstGeom prst="rect">
            <a:avLst/>
          </a:prstGeom>
          <a:ln w="0">
            <a:noFill/>
          </a:ln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5640" cy="390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sldNum" idx="68"/>
          </p:nvPr>
        </p:nvSpPr>
        <p:spPr>
          <a:xfrm>
            <a:off x="3850560" y="9428760"/>
            <a:ext cx="294300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4F30194-3CBF-4170-9CD6-88DA2F5E0FB9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27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DC1AF-D6B9-9D44-02E7-D41E62565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>
            <a:extLst>
              <a:ext uri="{FF2B5EF4-FFF2-40B4-BE49-F238E27FC236}">
                <a16:creationId xmlns:a16="http://schemas.microsoft.com/office/drawing/2014/main" id="{29FF0FFC-FC2C-4830-E41F-896FC7969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1538" cy="3348038"/>
          </a:xfrm>
          <a:prstGeom prst="rect">
            <a:avLst/>
          </a:prstGeom>
          <a:ln w="0">
            <a:noFill/>
          </a:ln>
        </p:spPr>
      </p:sp>
      <p:sp>
        <p:nvSpPr>
          <p:cNvPr id="473" name="PlaceHolder 2">
            <a:extLst>
              <a:ext uri="{FF2B5EF4-FFF2-40B4-BE49-F238E27FC236}">
                <a16:creationId xmlns:a16="http://schemas.microsoft.com/office/drawing/2014/main" id="{61646DF5-0C61-3B69-2935-408CE71C9F1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79680" y="4777200"/>
            <a:ext cx="5435640" cy="390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" name="PlaceHolder 3">
            <a:extLst>
              <a:ext uri="{FF2B5EF4-FFF2-40B4-BE49-F238E27FC236}">
                <a16:creationId xmlns:a16="http://schemas.microsoft.com/office/drawing/2014/main" id="{9AFC9671-A836-4E19-E295-E05158CE05C0}"/>
              </a:ext>
            </a:extLst>
          </p:cNvPr>
          <p:cNvSpPr>
            <a:spLocks noGrp="1"/>
          </p:cNvSpPr>
          <p:nvPr>
            <p:ph type="sldNum" idx="68"/>
          </p:nvPr>
        </p:nvSpPr>
        <p:spPr>
          <a:xfrm>
            <a:off x="3850560" y="9428760"/>
            <a:ext cx="294300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4F30194-3CBF-4170-9CD6-88DA2F5E0FB9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28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5506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3125" cy="3348038"/>
          </a:xfrm>
          <a:prstGeom prst="rect">
            <a:avLst/>
          </a:prstGeom>
          <a:ln w="0">
            <a:noFill/>
          </a:ln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5640" cy="390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sldNum" idx="69"/>
          </p:nvPr>
        </p:nvSpPr>
        <p:spPr>
          <a:xfrm>
            <a:off x="3850560" y="9428760"/>
            <a:ext cx="2943000" cy="4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34ED874-8B6F-41F8-9F3F-03527206E608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29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  <a:ln w="0">
            <a:noFill/>
          </a:ln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sldNum" idx="70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1274D40-3AB6-4380-9458-5EC4A5A635F0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30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76875" cy="3081338"/>
          </a:xfrm>
          <a:prstGeom prst="rect">
            <a:avLst/>
          </a:prstGeom>
          <a:ln w="0">
            <a:noFill/>
          </a:ln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sldNum" idx="71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33DDFAA-CDB0-47B2-B98D-504D1464B3C4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31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49950" cy="3346450"/>
          </a:xfrm>
          <a:prstGeom prst="rect">
            <a:avLst/>
          </a:prstGeom>
          <a:ln w="0">
            <a:noFill/>
          </a:ln>
        </p:spPr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4560" cy="390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sldNum" idx="75"/>
          </p:nvPr>
        </p:nvSpPr>
        <p:spPr>
          <a:xfrm>
            <a:off x="3850560" y="9428760"/>
            <a:ext cx="2941920" cy="49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D27889A-F02A-46E3-87C8-EB8FB838825E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33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sldNum" idx="72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DF88BA4-CDB0-4A58-9214-0B690057F722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34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3A23FF1-8F4C-48B3-97E5-9D4614AFF61B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3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sldNum" idx="73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0DD393E-7394-47DD-8928-979E8322CE7C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35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49950" cy="3346450"/>
          </a:xfrm>
          <a:prstGeom prst="rect">
            <a:avLst/>
          </a:prstGeom>
          <a:ln w="0">
            <a:noFill/>
          </a:ln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4560" cy="390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sldNum" idx="74"/>
          </p:nvPr>
        </p:nvSpPr>
        <p:spPr>
          <a:xfrm>
            <a:off x="3850560" y="9428760"/>
            <a:ext cx="2941920" cy="49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945E94-623B-4E36-9700-51256005EFD8}" type="slidenum"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36</a:t>
            </a:fld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2EAC29D-A1F4-4D1A-9CEC-EAC2B673FA94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4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38AFD3A-1472-4A1D-9B03-059BD44CF776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5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34535D7-8F15-48DD-AF00-5E007B6963EA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6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0CCD3B0-58BD-428A-A0F6-8240ABAFD4F3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7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C521803-5B00-4DB7-8815-ABD248F1C80F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8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080" cy="359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sldNum" idx="54"/>
          </p:nvPr>
        </p:nvSpPr>
        <p:spPr>
          <a:xfrm>
            <a:off x="3884760" y="8685360"/>
            <a:ext cx="2967480" cy="45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41F9222-D6C9-41A2-A7CD-092987F2C7FA}" type="slidenum"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Arial"/>
              </a:rPr>
              <a:t>9</a:t>
            </a:fld>
            <a:endParaRPr lang="cs-CZ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480" cy="2385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6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C5F9C55-470E-4B60-B55D-A38CDD981608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ERTICAL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 rot="5400000">
            <a:off x="3922560" y="-1254240"/>
            <a:ext cx="4348800" cy="1051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EA5EDAC-BD78-4A97-BB5F-86BF2DD0783E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_TITLE_AND_VERTICAL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 rot="5400000">
            <a:off x="7135560" y="1956240"/>
            <a:ext cx="5809320" cy="2626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 rot="5400000">
            <a:off x="1802160" y="-596160"/>
            <a:ext cx="5809320" cy="77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55" name="PlaceHolder 4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56" name="PlaceHolder 5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D1B21B-7BB5-4105-A28A-C94F930EEF21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644480"/>
            <a:ext cx="913968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Klikněte pro úpravu formátu textu nadpisu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8480" cy="39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Klikněte pro úpravu formátu textu osnovy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Druhá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Třetí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Čtvrtá úroveň osnovy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Pátá úroveň osnovy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Šestá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Sedmá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Calibri"/>
              </a:rPr>
              <a:t>&lt;zápatí&gt;</a:t>
            </a:r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197E20F-57E0-4F64-8E74-2521C6055A28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Calibri"/>
              </a:rPr>
              <a:t>&lt;datum/čas&gt;</a:t>
            </a:r>
            <a:endParaRPr lang="cs-CZ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ýchozí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644480"/>
            <a:ext cx="9139680" cy="134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&lt;zápatí&gt;</a:t>
            </a:r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8D2B730-F226-4995-BAD2-08A3A0E76F73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280" cy="39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ýchozí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080" cy="434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8CAD911-75F0-4CFF-B77E-BF43BB19324F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3080" cy="285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6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3080" cy="1497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55000" lnSpcReduction="1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E1617D-6F39-4454-8AC4-39F759D96F70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WO_OBJECTS_WITH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5200" cy="821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25000" lnSpcReduction="1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5200" cy="368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0760" cy="821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25000" lnSpcReduction="1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0760" cy="368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26" name="PlaceHolder 7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27" name="PlaceHolder 8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497C2C0-7D34-47B3-B34C-8C17F875C053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8BE2415-40ED-4FA2-AC4D-F993919C9A71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B34099A-6AE7-4330-A87A-AF41421FFD05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JECT_WITH_CAPTION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29760" cy="1597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69680" cy="4871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29760" cy="380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39" name="PlaceHolder 5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40" name="PlaceHolder 6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A3534C5-307D-4C63-A65C-6DA9AEFEDDB3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_WITH_CAPTION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29760" cy="1597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69680" cy="4871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29760" cy="380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BB38DF5-FAF9-4C63-BDBB-935E97819E25}" type="slidenum">
              <a:rPr lang="cs-CZ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cs-CZ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mmr.gov.cz/cs/microsites/bydleni-pro-zivot/menime-pravidla-hry/zakon-o-podpore-bydleni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89;p1"/>
          <p:cNvPicPr/>
          <p:nvPr/>
        </p:nvPicPr>
        <p:blipFill>
          <a:blip r:embed="rId3"/>
          <a:stretch/>
        </p:blipFill>
        <p:spPr>
          <a:xfrm>
            <a:off x="7734240" y="0"/>
            <a:ext cx="4455360" cy="685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" name="Google Shape;90;p1"/>
          <p:cNvPicPr/>
          <p:nvPr/>
        </p:nvPicPr>
        <p:blipFill>
          <a:blip r:embed="rId4"/>
          <a:stretch/>
        </p:blipFill>
        <p:spPr>
          <a:xfrm>
            <a:off x="655200" y="6105240"/>
            <a:ext cx="1352160" cy="28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Google Shape;91;p1"/>
          <p:cNvPicPr/>
          <p:nvPr/>
        </p:nvPicPr>
        <p:blipFill>
          <a:blip r:embed="rId5"/>
          <a:stretch/>
        </p:blipFill>
        <p:spPr>
          <a:xfrm>
            <a:off x="653760" y="693000"/>
            <a:ext cx="2407320" cy="711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Google Shape;92;p1"/>
          <p:cNvPicPr/>
          <p:nvPr/>
        </p:nvPicPr>
        <p:blipFill>
          <a:blip r:embed="rId6"/>
          <a:stretch/>
        </p:blipFill>
        <p:spPr>
          <a:xfrm>
            <a:off x="5181480" y="0"/>
            <a:ext cx="7007760" cy="685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Google Shape;93;p1"/>
          <p:cNvSpPr/>
          <p:nvPr/>
        </p:nvSpPr>
        <p:spPr>
          <a:xfrm>
            <a:off x="563040" y="1942200"/>
            <a:ext cx="4540680" cy="23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6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Zákon o podpoře bydlení:</a:t>
            </a:r>
            <a:endParaRPr lang="cs-CZ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36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Bytová podpůrná opatření </a:t>
            </a:r>
            <a:endParaRPr lang="cs-CZ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73" name="Google Shape;94;p1"/>
          <p:cNvCxnSpPr/>
          <p:nvPr/>
        </p:nvCxnSpPr>
        <p:spPr>
          <a:xfrm>
            <a:off x="653760" y="5097960"/>
            <a:ext cx="3648600" cy="2520"/>
          </a:xfrm>
          <a:prstGeom prst="straightConnector1">
            <a:avLst/>
          </a:prstGeom>
          <a:ln w="9525">
            <a:solidFill>
              <a:srgbClr val="EFE4D5"/>
            </a:solidFill>
            <a:miter/>
          </a:ln>
        </p:spPr>
      </p:cxnSp>
      <p:pic>
        <p:nvPicPr>
          <p:cNvPr id="74" name="Google Shape;99;p1" descr="Obsah obrázku text, Písmo, Grafika, symbol&#10;&#10;Popis byl vytvořen automaticky"/>
          <p:cNvPicPr/>
          <p:nvPr/>
        </p:nvPicPr>
        <p:blipFill>
          <a:blip r:embed="rId7"/>
          <a:stretch/>
        </p:blipFill>
        <p:spPr>
          <a:xfrm>
            <a:off x="2178360" y="6075360"/>
            <a:ext cx="1227240" cy="315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Num" idx="40"/>
          </p:nvPr>
        </p:nvSpPr>
        <p:spPr>
          <a:xfrm>
            <a:off x="1280880" y="6341400"/>
            <a:ext cx="341280" cy="2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6B6789C-E4C3-488D-AA9A-B9EBE34ABBF2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10</a:t>
            </a:fld>
            <a:endParaRPr lang="cs-CZ" sz="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51" name="Google Shape;220;p9"/>
          <p:cNvPicPr/>
          <p:nvPr/>
        </p:nvPicPr>
        <p:blipFill>
          <a:blip r:embed="rId2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52" name="Google Shape;221;p9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53" name="Google Shape;222;p9"/>
          <p:cNvSpPr/>
          <p:nvPr/>
        </p:nvSpPr>
        <p:spPr>
          <a:xfrm>
            <a:off x="1256400" y="6212520"/>
            <a:ext cx="5158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54" name="Google Shape;223;p9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Google Shape;225;p9"/>
          <p:cNvSpPr/>
          <p:nvPr/>
        </p:nvSpPr>
        <p:spPr>
          <a:xfrm>
            <a:off x="2237400" y="2516040"/>
            <a:ext cx="6345360" cy="261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POVĚŘENÍ 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K POSKYTOVÁNÍ OPATŘENÍ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0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56" name="Google Shape;231;p9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Google Shape;232;p9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Google Shape;167;p6"/>
          <p:cNvPicPr/>
          <p:nvPr/>
        </p:nvPicPr>
        <p:blipFill>
          <a:blip r:embed="rId6"/>
          <a:stretch/>
        </p:blipFill>
        <p:spPr>
          <a:xfrm>
            <a:off x="466560" y="2559960"/>
            <a:ext cx="1305360" cy="963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379;p17"/>
          <p:cNvSpPr/>
          <p:nvPr/>
        </p:nvSpPr>
        <p:spPr>
          <a:xfrm>
            <a:off x="0" y="5866200"/>
            <a:ext cx="12187800" cy="9878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60" name="Google Shape;380;p17"/>
          <p:cNvSpPr/>
          <p:nvPr/>
        </p:nvSpPr>
        <p:spPr>
          <a:xfrm>
            <a:off x="286200" y="360000"/>
            <a:ext cx="94521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Pověření</a:t>
            </a: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k poskytování opatření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61" name="Google Shape;381;p17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62" name="Google Shape;382;p17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3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Google Shape;385;p17"/>
          <p:cNvSpPr/>
          <p:nvPr/>
        </p:nvSpPr>
        <p:spPr>
          <a:xfrm>
            <a:off x="1246680" y="634896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CFBADE32-40EC-49DC-A548-578072DC11DA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11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6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Google Shape;391;p17"/>
          <p:cNvSpPr/>
          <p:nvPr/>
        </p:nvSpPr>
        <p:spPr>
          <a:xfrm>
            <a:off x="444960" y="1292760"/>
            <a:ext cx="9720720" cy="358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Bef>
                <a:spcPts val="2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vyřizuje </a:t>
            </a:r>
            <a:r>
              <a:rPr lang="cs-CZ" sz="24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příslušný krajský úřad </a:t>
            </a:r>
            <a:r>
              <a:rPr lang="cs-CZ" sz="24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(tj. kraj, ve kterém se budou nacházet byty)</a:t>
            </a:r>
            <a:endParaRPr lang="cs-CZ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2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formální podmínky zahrnují bezúhonnost, splněnou povinnost zveřejňování účetních závěrek, výročních zpráv a to, že netrvá doba odnětí pověření z důvodů porušování podmínek zákona</a:t>
            </a:r>
            <a:endParaRPr lang="cs-CZ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2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cs-CZ" sz="24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jde o správní řízení (30 až 60 dnů na vyřízení žádosti)</a:t>
            </a:r>
            <a:endParaRPr lang="cs-CZ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endParaRPr lang="cs-CZ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380;p17"/>
          <p:cNvSpPr/>
          <p:nvPr/>
        </p:nvSpPr>
        <p:spPr>
          <a:xfrm>
            <a:off x="252360" y="285480"/>
            <a:ext cx="963180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Bydlení s </a:t>
            </a: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garancí</a:t>
            </a: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: Základní a rozšířené pověření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69" name="Google Shape;381;p17"/>
          <p:cNvCxnSpPr/>
          <p:nvPr/>
        </p:nvCxnSpPr>
        <p:spPr>
          <a:xfrm>
            <a:off x="1236960" y="6248880"/>
            <a:ext cx="3960" cy="24696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70" name="Google Shape;382;p17"/>
          <p:cNvSpPr/>
          <p:nvPr/>
        </p:nvSpPr>
        <p:spPr>
          <a:xfrm>
            <a:off x="1256400" y="6212520"/>
            <a:ext cx="8107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1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6560" cy="21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6200" cy="19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Google Shape;385;p17"/>
          <p:cNvSpPr/>
          <p:nvPr/>
        </p:nvSpPr>
        <p:spPr>
          <a:xfrm>
            <a:off x="1246680" y="6348960"/>
            <a:ext cx="296640" cy="2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935EFC4-65B9-4628-A0A9-72823E58892F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12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4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440" cy="2790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75" name="Tabulka 4"/>
          <p:cNvGraphicFramePr/>
          <p:nvPr>
            <p:extLst>
              <p:ext uri="{D42A27DB-BD31-4B8C-83A1-F6EECF244321}">
                <p14:modId xmlns:p14="http://schemas.microsoft.com/office/powerpoint/2010/main" val="796247550"/>
              </p:ext>
            </p:extLst>
          </p:nvPr>
        </p:nvGraphicFramePr>
        <p:xfrm>
          <a:off x="356400" y="1134000"/>
          <a:ext cx="10913760" cy="4450080"/>
        </p:xfrm>
        <a:graphic>
          <a:graphicData uri="http://schemas.openxmlformats.org/drawingml/2006/table">
            <a:tbl>
              <a:tblPr/>
              <a:tblGrid>
                <a:gridCol w="540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72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ZÁKLADNÍ POVĚŘENÍ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≤ 10 bytů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registrovaní poskytovatelé sociálních služeb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realitní a správcovské firmy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E4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ROZŠÍŘENÉ POVĚŘENÍ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Liberation Serif;Times New Roman"/>
                        </a:rPr>
                        <a:t>≥</a:t>
                      </a: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NSimSun"/>
                        </a:rPr>
                        <a:t> 11 bytů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obce, městské části hl. m. Prahy, kraje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jejich příspěvkové organizace apod.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registrovaní </a:t>
                      </a: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poskytovatelé sociálních služeb a realitní a správcovské firmy</a:t>
                      </a: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 se zkušeností poskytování podle základního pověření (min. 2 roky)</a:t>
                      </a:r>
                      <a:endParaRPr lang="cs-CZ" sz="2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marL="285750" indent="-285750" defTabSz="9144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osoby se zkušeností poskytování obdobných služeb </a:t>
                      </a:r>
                      <a:r>
                        <a:rPr lang="cs-CZ" sz="2200" b="1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přechodně </a:t>
                      </a:r>
                      <a:r>
                        <a:rPr lang="cs-CZ" sz="2200" b="0" u="none" strike="noStrike">
                          <a:solidFill>
                            <a:srgbClr val="005A75"/>
                          </a:solidFill>
                          <a:effectLst/>
                          <a:uFillTx/>
                          <a:latin typeface="Arial"/>
                          <a:ea typeface="Arial"/>
                        </a:rPr>
                        <a:t>do 30. 6. 2026*</a:t>
                      </a:r>
                      <a:endParaRPr lang="cs-CZ" sz="2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" name="Google Shape;379;p17"/>
          <p:cNvSpPr/>
          <p:nvPr/>
        </p:nvSpPr>
        <p:spPr>
          <a:xfrm>
            <a:off x="0" y="5866200"/>
            <a:ext cx="12188160" cy="98820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77" name="TextovéPole 7"/>
          <p:cNvSpPr/>
          <p:nvPr/>
        </p:nvSpPr>
        <p:spPr>
          <a:xfrm>
            <a:off x="252360" y="852120"/>
            <a:ext cx="9502920" cy="145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cs-CZ" sz="14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BE471-3923-946A-9E43-4BD462F17877}"/>
              </a:ext>
            </a:extLst>
          </p:cNvPr>
          <p:cNvSpPr txBox="1"/>
          <p:nvPr/>
        </p:nvSpPr>
        <p:spPr>
          <a:xfrm>
            <a:off x="5004000" y="6474000"/>
            <a:ext cx="7314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*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počet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klientů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&gt; 3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měsíce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x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počet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měsíců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≥ 360 (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např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. 10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osob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3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roky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30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osob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1 </a:t>
            </a:r>
            <a:r>
              <a:rPr lang="en-US" sz="1400" err="1">
                <a:solidFill>
                  <a:schemeClr val="bg1"/>
                </a:solidFill>
                <a:ea typeface="+mn-lt"/>
                <a:cs typeface="+mn-lt"/>
              </a:rPr>
              <a:t>rok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, ...)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379;p17"/>
          <p:cNvSpPr/>
          <p:nvPr/>
        </p:nvSpPr>
        <p:spPr>
          <a:xfrm>
            <a:off x="0" y="5866200"/>
            <a:ext cx="12189960" cy="99000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79" name="Google Shape;380;p17"/>
          <p:cNvSpPr/>
          <p:nvPr/>
        </p:nvSpPr>
        <p:spPr>
          <a:xfrm>
            <a:off x="358200" y="384840"/>
            <a:ext cx="9090720" cy="107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Podporované obecní bydlení: jeden typ pověření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80" name="Google Shape;381;p17"/>
          <p:cNvCxnSpPr/>
          <p:nvPr/>
        </p:nvCxnSpPr>
        <p:spPr>
          <a:xfrm>
            <a:off x="1236960" y="6248880"/>
            <a:ext cx="2160" cy="24516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181" name="Google Shape;382;p17"/>
          <p:cNvSpPr/>
          <p:nvPr/>
        </p:nvSpPr>
        <p:spPr>
          <a:xfrm>
            <a:off x="1256400" y="6212520"/>
            <a:ext cx="81252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2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8360" cy="221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3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8000" cy="19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Google Shape;385;p17"/>
          <p:cNvSpPr/>
          <p:nvPr/>
        </p:nvSpPr>
        <p:spPr>
          <a:xfrm>
            <a:off x="1246680" y="6348960"/>
            <a:ext cx="298440" cy="21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58CED1A-9EA8-4C89-A964-93002185F4D5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13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5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2240" cy="280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Google Shape;391;p17"/>
          <p:cNvSpPr/>
          <p:nvPr/>
        </p:nvSpPr>
        <p:spPr>
          <a:xfrm>
            <a:off x="-581760" y="1438920"/>
            <a:ext cx="11667960" cy="339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914400" defTabSz="914400">
              <a:lnSpc>
                <a:spcPct val="150000"/>
              </a:lnSpc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Poskytovatelé =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71600" lvl="2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Obce, kraje, městské části hlavního města Prahy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71600" lvl="2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Příspěvkové organizace obcí, krajů nebo městských částí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71600" lvl="2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Právnické osoby, jejichž členy jsou výhradně výše uvedené subjekty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71600" lvl="2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Fundace nebo ústavy, jejichž zakladateli jsou výhradně uvedené subjekty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defTabSz="914400">
              <a:lnSpc>
                <a:spcPct val="150000"/>
              </a:lnSpc>
            </a:pPr>
            <a:br>
              <a:rPr sz="2200"/>
            </a:b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2;p7"/>
          <p:cNvPicPr/>
          <p:nvPr/>
        </p:nvPicPr>
        <p:blipFill>
          <a:blip r:embed="rId3"/>
          <a:stretch/>
        </p:blipFill>
        <p:spPr>
          <a:xfrm>
            <a:off x="9379080" y="0"/>
            <a:ext cx="2810520" cy="685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189" name="Google Shape;184;p7"/>
          <p:cNvSpPr/>
          <p:nvPr/>
        </p:nvSpPr>
        <p:spPr>
          <a:xfrm>
            <a:off x="316800" y="367920"/>
            <a:ext cx="81993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K čemu </a:t>
            </a: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pověření</a:t>
            </a: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opravňuje a zavazuje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90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191" name="Google Shape;186;p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2" name="Google Shape;187;p7"/>
          <p:cNvPicPr/>
          <p:nvPr/>
        </p:nvPicPr>
        <p:blipFill>
          <a:blip r:embed="rId4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3" name="Google Shape;188;p7"/>
          <p:cNvPicPr/>
          <p:nvPr/>
        </p:nvPicPr>
        <p:blipFill>
          <a:blip r:embed="rId5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61F2863A-1E1F-424A-A43D-BBE08E827B9D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14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5" name="Google Shape;190;p7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6" name="TextovéPole 1"/>
          <p:cNvSpPr/>
          <p:nvPr/>
        </p:nvSpPr>
        <p:spPr>
          <a:xfrm>
            <a:off x="354600" y="1233720"/>
            <a:ext cx="8823600" cy="409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marL="457200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Pověření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umožňuje čerpat příspěvky</a:t>
            </a: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na zprostředkování bytů ze soukromého trhu, resp. poskytnutí obecních bytů k účelu zajištění bydlení cílovým skupinám zákona 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Poskytovatel je povinen hlásit krajskému úřadu veškeré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změny související s pověřením </a:t>
            </a: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(k ničemu jinému poskytovatele vydání pověření nezavazuje)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Pověření se uděluje na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9 let</a:t>
            </a: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a zaniká uplynutím doby nebo nesplněním podmínek zákona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Num" idx="41"/>
          </p:nvPr>
        </p:nvSpPr>
        <p:spPr>
          <a:xfrm>
            <a:off x="1280880" y="6341400"/>
            <a:ext cx="341280" cy="2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438095E-3655-41F4-A5F0-1D5F6D5A9CC2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15</a:t>
            </a:fld>
            <a:endParaRPr lang="cs-CZ" sz="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98" name="Google Shape;220;p9"/>
          <p:cNvPicPr/>
          <p:nvPr/>
        </p:nvPicPr>
        <p:blipFill>
          <a:blip r:embed="rId2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99" name="Google Shape;221;p9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00" name="Google Shape;222;p9"/>
          <p:cNvSpPr/>
          <p:nvPr/>
        </p:nvSpPr>
        <p:spPr>
          <a:xfrm>
            <a:off x="1256400" y="6212520"/>
            <a:ext cx="5158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01" name="Google Shape;223;p9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2" name="Google Shape;225;p9"/>
          <p:cNvSpPr/>
          <p:nvPr/>
        </p:nvSpPr>
        <p:spPr>
          <a:xfrm>
            <a:off x="2237400" y="2473920"/>
            <a:ext cx="6525360" cy="185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ZÁPIS BYTU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DO EVIDENCE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0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03" name="Google Shape;231;p9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Google Shape;232;p9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" name="Google Shape;167;p6"/>
          <p:cNvPicPr/>
          <p:nvPr/>
        </p:nvPicPr>
        <p:blipFill>
          <a:blip r:embed="rId6"/>
          <a:stretch/>
        </p:blipFill>
        <p:spPr>
          <a:xfrm>
            <a:off x="466560" y="2559960"/>
            <a:ext cx="1305360" cy="963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07" name="Google Shape;184;p7"/>
          <p:cNvSpPr/>
          <p:nvPr/>
        </p:nvSpPr>
        <p:spPr>
          <a:xfrm>
            <a:off x="316800" y="367920"/>
            <a:ext cx="8199360" cy="52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Byt v terminologii zákona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08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209" name="Google Shape;186;p7"/>
          <p:cNvSpPr/>
          <p:nvPr/>
        </p:nvSpPr>
        <p:spPr>
          <a:xfrm>
            <a:off x="1256400" y="6212520"/>
            <a:ext cx="8121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0" name="Google Shape;187;p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Google Shape;188;p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2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7689B7ED-AC24-4EFA-BDB5-61119E7BEA67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16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3" name="Google Shape;190;p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4" name="TextovéPole 1"/>
          <p:cNvSpPr/>
          <p:nvPr/>
        </p:nvSpPr>
        <p:spPr>
          <a:xfrm>
            <a:off x="336600" y="1065960"/>
            <a:ext cx="11466360" cy="460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marL="457200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způsobilý byt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je byt, který splňuje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základní funkční standardy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podle přílohy 1; jde o kritérium relevantní pro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zápis bytu do evidence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vhodný byt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je byt, který splňuje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standardy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(tj. jde o způsobilý byt) a zároveň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ve vztahu ke konkrétní domácnosti také požadavky na velikost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a počet místnosti podle přílohy 2, případně specifické potřeby domácnosti podle přílohy 3; jde o kritérium relevantní pro párování bytu s domácností, vydání závazného stanoviska pro poskytování asistence bez bytového opatření a pro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vyplacení příspěvků na poskytování podpůrných opatření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vyhovující bydlení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znamená, že jde o bydlení ve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vhodném bytě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, domácnost má právní důvod k užívání za účelem bytové potřeby, nenachází se v něm osoba, která se dopustila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domácího násilí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na jiném členu domácnosti a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 odečtení nákladů na bydlení zbývá domácnosti příjem vyšší než životní minimum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; jde o kritérium relevantní pro posuzování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potřebnosti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žadatele o podpůrné opatření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41;p10"/>
          <p:cNvSpPr/>
          <p:nvPr/>
        </p:nvSpPr>
        <p:spPr>
          <a:xfrm>
            <a:off x="0" y="5853960"/>
            <a:ext cx="12187800" cy="101160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16" name="Google Shape;242;p10"/>
          <p:cNvSpPr/>
          <p:nvPr/>
        </p:nvSpPr>
        <p:spPr>
          <a:xfrm>
            <a:off x="356400" y="225360"/>
            <a:ext cx="9643680" cy="64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Podmínky</a:t>
            </a:r>
            <a:r>
              <a:rPr lang="cs-CZ" sz="36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zápisu bytu do evidence</a:t>
            </a:r>
            <a:endParaRPr lang="cs-CZ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17" name="Google Shape;243;p10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18" name="Google Shape;244;p10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9" name="Google Shape;245;p10"/>
          <p:cNvPicPr/>
          <p:nvPr/>
        </p:nvPicPr>
        <p:blipFill>
          <a:blip r:embed="rId3"/>
          <a:stretch/>
        </p:blipFill>
        <p:spPr>
          <a:xfrm>
            <a:off x="356400" y="6256800"/>
            <a:ext cx="74916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0" name="Google Shape;246;p10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1" name="Google Shape;247;p10"/>
          <p:cNvSpPr/>
          <p:nvPr/>
        </p:nvSpPr>
        <p:spPr>
          <a:xfrm>
            <a:off x="1236960" y="634104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62FAE07-016A-4BCE-8C72-EA38D80DF585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17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2" name="Google Shape;248;p10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3" name="Google Shape;253;p10"/>
          <p:cNvSpPr/>
          <p:nvPr/>
        </p:nvSpPr>
        <p:spPr>
          <a:xfrm>
            <a:off x="360000" y="1140120"/>
            <a:ext cx="6504480" cy="461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SzPct val="45000"/>
              <a:buFont typeface="Arial"/>
              <a:buChar char="•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žádost o zápis podává poskytovatel ke KMB - zapsání bytu je podmínka pro vyplacení příspěvku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SzPct val="45000"/>
              <a:buFont typeface="Arial"/>
              <a:buChar char="•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byt musí splňovat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základní funkční standardy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- jde o způsobilý byt (viz příloha č. 1 zákona)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SzPct val="45000"/>
              <a:buFont typeface="Arial"/>
              <a:buChar char="•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nájemné nesmí překročit tzv.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nejvyšší přípustné nájemné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(cenové mapy MF)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SzPct val="45000"/>
              <a:buFont typeface="Arial"/>
              <a:buChar char="•"/>
              <a:tabLst>
                <a:tab pos="0" algn="l"/>
              </a:tabLst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umístění bytu neprohlubuje segregaci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(posuzuje KMB)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závazné parametry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volitelné parametry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potvrzení o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bezdlužnosti vlastníka vůči správci domu 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(bydlení s garancí)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Rectangle 161"/>
          <p:cNvSpPr/>
          <p:nvPr/>
        </p:nvSpPr>
        <p:spPr>
          <a:xfrm>
            <a:off x="7507080" y="1141560"/>
            <a:ext cx="3776040" cy="4281840"/>
          </a:xfrm>
          <a:prstGeom prst="rect">
            <a:avLst/>
          </a:prstGeom>
          <a:noFill/>
          <a:ln w="36000">
            <a:solidFill>
              <a:srgbClr val="E5807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lang="cs-CZ" sz="1600" b="1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Standardy bytu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minimální podlahová plocha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koupelna, záchod, kuchyně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dveře, okna, uzamykatelnost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připojení na vodovodní a elektrickou síť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teplá voda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bez závad ohrožujících život nebo zdraví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splňuje požadavky požární bezpečnosti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v bytě jsou prováděna nařízená protiepidemická opatřením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u="none" strike="noStrike">
                <a:solidFill>
                  <a:srgbClr val="003145"/>
                </a:solidFill>
                <a:effectLst/>
                <a:uFillTx/>
                <a:latin typeface="Arial"/>
                <a:ea typeface="DejaVu Sans"/>
              </a:rPr>
              <a:t>dům bez závad ohrožujících život/zdraví </a:t>
            </a:r>
            <a:endParaRPr lang="cs-CZ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41;p10"/>
          <p:cNvSpPr/>
          <p:nvPr/>
        </p:nvSpPr>
        <p:spPr>
          <a:xfrm>
            <a:off x="0" y="5853960"/>
            <a:ext cx="12187800" cy="101160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26" name="Google Shape;242;p10"/>
          <p:cNvSpPr/>
          <p:nvPr/>
        </p:nvSpPr>
        <p:spPr>
          <a:xfrm>
            <a:off x="356400" y="225360"/>
            <a:ext cx="9643680" cy="119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600" b="1" u="none" strike="noStrike">
                <a:solidFill>
                  <a:srgbClr val="00517B"/>
                </a:solidFill>
                <a:effectLst/>
                <a:uFillTx/>
                <a:latin typeface="Arial"/>
                <a:ea typeface="Arial"/>
              </a:rPr>
              <a:t>Posouzení rizika rezidenční segregace</a:t>
            </a:r>
            <a:endParaRPr lang="cs-CZ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cs-CZ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27" name="Google Shape;243;p10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28" name="Google Shape;244;p10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9" name="Google Shape;245;p10"/>
          <p:cNvPicPr/>
          <p:nvPr/>
        </p:nvPicPr>
        <p:blipFill>
          <a:blip r:embed="rId3"/>
          <a:stretch/>
        </p:blipFill>
        <p:spPr>
          <a:xfrm>
            <a:off x="356400" y="6256800"/>
            <a:ext cx="74916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0" name="Google Shape;246;p10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Google Shape;247;p10"/>
          <p:cNvSpPr/>
          <p:nvPr/>
        </p:nvSpPr>
        <p:spPr>
          <a:xfrm>
            <a:off x="1236960" y="634104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8B494D3-F3A1-46CF-BDD6-4D7E734138D1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18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2" name="Google Shape;248;p10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3" name="Google Shape;253;p10"/>
          <p:cNvSpPr/>
          <p:nvPr/>
        </p:nvSpPr>
        <p:spPr>
          <a:xfrm>
            <a:off x="360000" y="1260000"/>
            <a:ext cx="11118240" cy="459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závazné parametry: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73200" lvl="1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Courier New" charset="2"/>
              <a:buChar char="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podíly bytů v jednotlivých bytových domech (vchodech) podle zón koncentrace sociálního vyloučení dle metodiky lokalit rezidenční segregace (PřF UK)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volitelné parametry: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73200" lvl="1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Courier New" charset="2"/>
              <a:buChar char="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bezprostřední blízkost lokality rezidenční segregace; tempo obsazování bytů a poskytování opatření v domě; lokalita zvýšeného sousedského napětí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Num" idx="42"/>
          </p:nvPr>
        </p:nvSpPr>
        <p:spPr>
          <a:xfrm>
            <a:off x="1280880" y="6341400"/>
            <a:ext cx="341280" cy="2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332BAD7-B0F8-4730-B22C-0BF49AF96F39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19</a:t>
            </a:fld>
            <a:endParaRPr lang="cs-CZ" sz="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235" name="Google Shape;220;p9"/>
          <p:cNvPicPr/>
          <p:nvPr/>
        </p:nvPicPr>
        <p:blipFill>
          <a:blip r:embed="rId2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36" name="Google Shape;221;p9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37" name="Google Shape;222;p9"/>
          <p:cNvSpPr/>
          <p:nvPr/>
        </p:nvSpPr>
        <p:spPr>
          <a:xfrm>
            <a:off x="1256400" y="6212520"/>
            <a:ext cx="5158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38" name="Google Shape;223;p9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9" name="Google Shape;225;p9"/>
          <p:cNvSpPr/>
          <p:nvPr/>
        </p:nvSpPr>
        <p:spPr>
          <a:xfrm>
            <a:off x="2237400" y="2473920"/>
            <a:ext cx="6525360" cy="11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SMLUVNÍ VZTAHY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0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40" name="Google Shape;231;p9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1" name="Google Shape;232;p9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2" name="Google Shape;167;p6"/>
          <p:cNvPicPr/>
          <p:nvPr/>
        </p:nvPicPr>
        <p:blipFill>
          <a:blip r:embed="rId6"/>
          <a:stretch/>
        </p:blipFill>
        <p:spPr>
          <a:xfrm>
            <a:off x="466560" y="2559960"/>
            <a:ext cx="1305360" cy="963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182;p7"/>
          <p:cNvPicPr/>
          <p:nvPr/>
        </p:nvPicPr>
        <p:blipFill>
          <a:blip r:embed="rId3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Google Shape;183;p7"/>
          <p:cNvSpPr/>
          <p:nvPr/>
        </p:nvSpPr>
        <p:spPr>
          <a:xfrm>
            <a:off x="0" y="5866200"/>
            <a:ext cx="12187800" cy="9874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77" name="Google Shape;185;p7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78" name="Google Shape;186;p7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" name="Google Shape;187;p7"/>
          <p:cNvPicPr/>
          <p:nvPr/>
        </p:nvPicPr>
        <p:blipFill>
          <a:blip r:embed="rId4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Google Shape;188;p7"/>
          <p:cNvPicPr/>
          <p:nvPr/>
        </p:nvPicPr>
        <p:blipFill>
          <a:blip r:embed="rId5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Google Shape;189;p7"/>
          <p:cNvSpPr/>
          <p:nvPr/>
        </p:nvSpPr>
        <p:spPr>
          <a:xfrm>
            <a:off x="1189080" y="634320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F2323E63-3D4F-43A7-9873-CB45FBC70FA0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2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2" name="Google Shape;190;p7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Google Shape;380;p 1"/>
          <p:cNvSpPr/>
          <p:nvPr/>
        </p:nvSpPr>
        <p:spPr>
          <a:xfrm>
            <a:off x="627480" y="540000"/>
            <a:ext cx="90885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Bytová podpůrná opatření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TextBox 1"/>
          <p:cNvSpPr/>
          <p:nvPr/>
        </p:nvSpPr>
        <p:spPr>
          <a:xfrm>
            <a:off x="624960" y="1482480"/>
            <a:ext cx="919584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200" b="0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Mechanismy</a:t>
            </a:r>
            <a:r>
              <a:rPr lang="en-US" sz="2200" b="0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0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zajištění</a:t>
            </a:r>
            <a:r>
              <a:rPr lang="en-US" sz="2200" b="0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0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bytů</a:t>
            </a:r>
            <a:r>
              <a:rPr lang="en-US" sz="2200" b="0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pro </a:t>
            </a:r>
            <a:r>
              <a:rPr lang="en-US" sz="2200" b="0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cílové</a:t>
            </a:r>
            <a:r>
              <a:rPr lang="en-US" sz="2200" b="0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0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skupiny</a:t>
            </a:r>
            <a:r>
              <a:rPr lang="en-US" sz="2200" b="0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0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zákona</a:t>
            </a:r>
            <a:r>
              <a:rPr lang="en-US" sz="2200" b="0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. 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Bydlení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s 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ručením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a 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podnájemní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bydlení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1" dirty="0">
                <a:solidFill>
                  <a:srgbClr val="003458"/>
                </a:solidFill>
                <a:latin typeface="Arial"/>
                <a:ea typeface="Arial"/>
              </a:rPr>
              <a:t>(</a:t>
            </a:r>
            <a:r>
              <a:rPr lang="en-US" sz="2200" dirty="0">
                <a:solidFill>
                  <a:srgbClr val="003458"/>
                </a:solidFill>
                <a:ea typeface="+mn-lt"/>
                <a:cs typeface="+mn-lt"/>
              </a:rPr>
              <a:t>„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bydlení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s 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garancí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") </a:t>
            </a:r>
            <a:r>
              <a:rPr lang="cs-CZ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= byty soukromých vlastníků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Podporované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obecní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1" u="none" strike="noStrike" dirty="0" err="1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bydlení</a:t>
            </a:r>
            <a:r>
              <a:rPr lang="en-US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cs-CZ" sz="2200" b="1" u="none" strike="noStrike">
                <a:solidFill>
                  <a:srgbClr val="003458"/>
                </a:solidFill>
                <a:effectLst/>
                <a:uFillTx/>
                <a:latin typeface="Arial"/>
                <a:ea typeface="Arial"/>
              </a:rPr>
              <a:t>= bytové fondy obcí, případně krajů</a:t>
            </a: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182;p7"/>
          <p:cNvPicPr/>
          <p:nvPr/>
        </p:nvPicPr>
        <p:blipFill>
          <a:blip r:embed="rId3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4" name="Google Shape;183;p7"/>
          <p:cNvSpPr/>
          <p:nvPr/>
        </p:nvSpPr>
        <p:spPr>
          <a:xfrm>
            <a:off x="0" y="5866200"/>
            <a:ext cx="12187800" cy="9874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245" name="Google Shape;185;p7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46" name="Google Shape;186;p7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7" name="Google Shape;187;p7"/>
          <p:cNvPicPr/>
          <p:nvPr/>
        </p:nvPicPr>
        <p:blipFill>
          <a:blip r:embed="rId4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8" name="Google Shape;188;p7"/>
          <p:cNvPicPr/>
          <p:nvPr/>
        </p:nvPicPr>
        <p:blipFill>
          <a:blip r:embed="rId5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9" name="Google Shape;189;p7"/>
          <p:cNvSpPr/>
          <p:nvPr/>
        </p:nvSpPr>
        <p:spPr>
          <a:xfrm>
            <a:off x="1189080" y="634320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D331EBCE-34FD-42BD-9667-5F0B9360D8FE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20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0" name="Google Shape;190;p7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1" name="Picture 84"/>
          <p:cNvPicPr/>
          <p:nvPr/>
        </p:nvPicPr>
        <p:blipFill>
          <a:blip r:embed="rId7"/>
          <a:srcRect t="12751"/>
          <a:stretch/>
        </p:blipFill>
        <p:spPr>
          <a:xfrm>
            <a:off x="366120" y="168120"/>
            <a:ext cx="10064160" cy="53438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330;p 1"/>
          <p:cNvSpPr/>
          <p:nvPr/>
        </p:nvSpPr>
        <p:spPr>
          <a:xfrm>
            <a:off x="0" y="5866200"/>
            <a:ext cx="12187800" cy="9874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53" name="Google Shape;331;p 1"/>
          <p:cNvSpPr/>
          <p:nvPr/>
        </p:nvSpPr>
        <p:spPr>
          <a:xfrm>
            <a:off x="356400" y="399960"/>
            <a:ext cx="8197560" cy="51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Smluvní vztahy: bydlení s ručením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54" name="Google Shape;332;p 1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55" name="Google Shape;333;p 1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6" name="Google Shape;334;p 1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7" name="Google Shape;335;p 1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8" name="Google Shape;336;p 1"/>
          <p:cNvSpPr/>
          <p:nvPr/>
        </p:nvSpPr>
        <p:spPr>
          <a:xfrm>
            <a:off x="1256400" y="634068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F52202BF-40B4-4459-B88D-07B6AE781D99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21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9" name="Google Shape;337;p 1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0" name="Google Shape;339;p 1"/>
          <p:cNvSpPr/>
          <p:nvPr/>
        </p:nvSpPr>
        <p:spPr>
          <a:xfrm>
            <a:off x="371520" y="1083960"/>
            <a:ext cx="10845720" cy="47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Smlouva o spolupráci mezi vlastníkem a poskytovatelem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zprostředkování podpisu nájemní smlouvy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zajištění komunikace s podporovanou osobou a asistencí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náprava škod a uplatňování nároku na náhradu škod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řešení sousedských sporů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ručení za nájemcovy dluhy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280" lvl="1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nájemné, náklady na služby, náhrada škody, ušlý nájem (§ 2295 občanského zákoníku)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280" lvl="1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nejméně ve výši dvojnásobku nejvyššího přípustného nájemného v den uzavření smlouvy o spolupráci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1280" lvl="1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 případě obcí max. do výšky čtyřnásobku nejvyššího přípustného nájemného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ujednání o správě plateb/přímých platbách nájemce-vlastník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Nájemní smlouva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min. na dobu 1 roku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výše nájemného nepřesahující </a:t>
            </a:r>
            <a:r>
              <a:rPr lang="cs-CZ" sz="1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nejvyšší přípustné nájemné</a:t>
            </a: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(stanovuje každoročně MMR na základě cenových map MF)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způsob placení nájemného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379;p 2"/>
          <p:cNvSpPr/>
          <p:nvPr/>
        </p:nvSpPr>
        <p:spPr>
          <a:xfrm>
            <a:off x="0" y="5866200"/>
            <a:ext cx="12187800" cy="9878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62" name="Google Shape;380;p 4"/>
          <p:cNvSpPr/>
          <p:nvPr/>
        </p:nvSpPr>
        <p:spPr>
          <a:xfrm>
            <a:off x="439200" y="360000"/>
            <a:ext cx="8197560" cy="51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Smluvní vztahy: podnájemní bydlení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63" name="Google Shape;381;p 2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64" name="Google Shape;382;p 2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5" name="Google Shape;383;p 2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6" name="Google Shape;384;p 2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7" name="Google Shape;385;p 2"/>
          <p:cNvSpPr/>
          <p:nvPr/>
        </p:nvSpPr>
        <p:spPr>
          <a:xfrm>
            <a:off x="1246680" y="634896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6152D9B7-C309-4A27-87DA-3446CAA5F00D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22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8" name="Google Shape;386;p 2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9" name="Google Shape;339;p 3"/>
          <p:cNvSpPr/>
          <p:nvPr/>
        </p:nvSpPr>
        <p:spPr>
          <a:xfrm>
            <a:off x="540000" y="1278360"/>
            <a:ext cx="8595720" cy="38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Nájemní smlouva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poskytovatel - vlastník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min. na 2 roky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výše nájemného nepřesahující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nejvyšší přípustné nájemné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ujednání o podnájmu osobě potřebné dle zákona o podpoře bydlení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Podnájemní smlouva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domácnost - poskytovatel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min. na dobu 1 roku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výše nájemného nepřesahující nejvyšší přípustné nájemné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182;p7"/>
          <p:cNvPicPr/>
          <p:nvPr/>
        </p:nvPicPr>
        <p:blipFill>
          <a:blip r:embed="rId3"/>
          <a:stretch/>
        </p:blipFill>
        <p:spPr>
          <a:xfrm>
            <a:off x="9379080" y="0"/>
            <a:ext cx="2810520" cy="685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1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72" name="Google Shape;184;p7"/>
          <p:cNvSpPr/>
          <p:nvPr/>
        </p:nvSpPr>
        <p:spPr>
          <a:xfrm>
            <a:off x="316800" y="367920"/>
            <a:ext cx="9465480" cy="101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Náležitosti</a:t>
            </a: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nájemní smlouvy u podporovaného obecního bydlení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73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274" name="Google Shape;186;p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5" name="Google Shape;187;p7"/>
          <p:cNvPicPr/>
          <p:nvPr/>
        </p:nvPicPr>
        <p:blipFill>
          <a:blip r:embed="rId4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6" name="Google Shape;188;p7"/>
          <p:cNvPicPr/>
          <p:nvPr/>
        </p:nvPicPr>
        <p:blipFill>
          <a:blip r:embed="rId5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7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B5724C9E-6C35-474B-AF8C-16D607055768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23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8" name="Google Shape;190;p7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9" name="TextovéPole 1"/>
          <p:cNvSpPr/>
          <p:nvPr/>
        </p:nvSpPr>
        <p:spPr>
          <a:xfrm>
            <a:off x="311040" y="1835280"/>
            <a:ext cx="8804880" cy="155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Nájemní smlouva se uzavírá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nejméně na jeden rok 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Výše nájemného nepřesahující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nejvyšší přípustné nájemné</a:t>
            </a: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Num" idx="43"/>
          </p:nvPr>
        </p:nvSpPr>
        <p:spPr>
          <a:xfrm>
            <a:off x="1280880" y="6341400"/>
            <a:ext cx="341280" cy="2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CA83BE0-1504-40CB-9249-4F13EC9587BF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24</a:t>
            </a:fld>
            <a:endParaRPr lang="cs-CZ" sz="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281" name="Google Shape;220;p9"/>
          <p:cNvPicPr/>
          <p:nvPr/>
        </p:nvPicPr>
        <p:blipFill>
          <a:blip r:embed="rId2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82" name="Google Shape;221;p9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283" name="Google Shape;222;p9"/>
          <p:cNvSpPr/>
          <p:nvPr/>
        </p:nvSpPr>
        <p:spPr>
          <a:xfrm>
            <a:off x="1256400" y="6212520"/>
            <a:ext cx="5158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84" name="Google Shape;223;p9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5" name="Google Shape;225;p9"/>
          <p:cNvSpPr/>
          <p:nvPr/>
        </p:nvSpPr>
        <p:spPr>
          <a:xfrm>
            <a:off x="2237400" y="2473920"/>
            <a:ext cx="6525360" cy="187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FINANCOVÁNÍ OPATŘENÍ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0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86" name="Google Shape;231;p9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7" name="Google Shape;232;p9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8" name="Google Shape;167;p6"/>
          <p:cNvPicPr/>
          <p:nvPr/>
        </p:nvPicPr>
        <p:blipFill>
          <a:blip r:embed="rId6"/>
          <a:stretch/>
        </p:blipFill>
        <p:spPr>
          <a:xfrm>
            <a:off x="466560" y="2559960"/>
            <a:ext cx="1305360" cy="963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379;p17"/>
          <p:cNvSpPr/>
          <p:nvPr/>
        </p:nvSpPr>
        <p:spPr>
          <a:xfrm>
            <a:off x="0" y="5866200"/>
            <a:ext cx="12189600" cy="9896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90" name="Google Shape;380;p17"/>
          <p:cNvSpPr/>
          <p:nvPr/>
        </p:nvSpPr>
        <p:spPr>
          <a:xfrm>
            <a:off x="618840" y="287640"/>
            <a:ext cx="81993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Financování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91" name="Google Shape;381;p1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292" name="Google Shape;382;p1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3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4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5" name="Google Shape;385;p17"/>
          <p:cNvSpPr/>
          <p:nvPr/>
        </p:nvSpPr>
        <p:spPr>
          <a:xfrm>
            <a:off x="1246680" y="634896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6A98D6DD-8C0F-4706-8131-BE848A6708C5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25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6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7" name="Google Shape;389;p17"/>
          <p:cNvSpPr/>
          <p:nvPr/>
        </p:nvSpPr>
        <p:spPr>
          <a:xfrm>
            <a:off x="743760" y="1450800"/>
            <a:ext cx="10600200" cy="358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výkonové financování</a:t>
            </a: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, vyplácí krajský úřad (resp. MMR v případě, že je poskytovatelem kraj) ve správním řízení po doložení uzavřených smluv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poskytovatelé příspěvky 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každoročně vyúčtovávají </a:t>
            </a: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(do 30. 4. za předcházející rok)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výši příspěvků vláda stanoví každoročně nařízením 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98" name="Straight Arrow Connector 1"/>
          <p:cNvCxnSpPr/>
          <p:nvPr/>
        </p:nvCxnSpPr>
        <p:spPr>
          <a:xfrm flipV="1">
            <a:off x="2776680" y="2468880"/>
            <a:ext cx="302400" cy="102960"/>
          </a:xfrm>
          <a:prstGeom prst="straightConnector1">
            <a:avLst/>
          </a:prstGeom>
          <a:ln w="0">
            <a:noFill/>
          </a:ln>
        </p:spPr>
      </p:cxnSp>
      <p:cxnSp>
        <p:nvCxnSpPr>
          <p:cNvPr id="299" name="Straight Arrow Connector 2"/>
          <p:cNvCxnSpPr/>
          <p:nvPr/>
        </p:nvCxnSpPr>
        <p:spPr>
          <a:xfrm>
            <a:off x="2854080" y="2544120"/>
            <a:ext cx="350640" cy="14760"/>
          </a:xfrm>
          <a:prstGeom prst="straightConnector1">
            <a:avLst/>
          </a:prstGeom>
          <a:ln w="0">
            <a:noFill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79;p 1"/>
          <p:cNvSpPr/>
          <p:nvPr/>
        </p:nvSpPr>
        <p:spPr>
          <a:xfrm>
            <a:off x="0" y="5866200"/>
            <a:ext cx="12187800" cy="9878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01" name="Google Shape;380;p 3"/>
          <p:cNvSpPr/>
          <p:nvPr/>
        </p:nvSpPr>
        <p:spPr>
          <a:xfrm>
            <a:off x="618840" y="323640"/>
            <a:ext cx="81975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Příspěvky</a:t>
            </a: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: bydlení s garancí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02" name="Google Shape;381;p 1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303" name="Google Shape;382;p 1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4" name="Google Shape;383;p 1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5" name="Google Shape;384;p 1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6" name="Google Shape;385;p 1"/>
          <p:cNvSpPr/>
          <p:nvPr/>
        </p:nvSpPr>
        <p:spPr>
          <a:xfrm>
            <a:off x="1246680" y="634896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53E2C72A-D214-4487-83D5-68394CC83852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26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7" name="Google Shape;386;p 1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Google Shape;389;p 1"/>
          <p:cNvSpPr/>
          <p:nvPr/>
        </p:nvSpPr>
        <p:spPr>
          <a:xfrm>
            <a:off x="726839" y="1277113"/>
            <a:ext cx="10649997" cy="40907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892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1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příspěvek na správu</a:t>
            </a:r>
            <a:r>
              <a:rPr lang="cs-CZ" sz="22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je určený k pokrytí nákladů poskytovatele při poskytování opatření</a:t>
            </a: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892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1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navýšení příspěvku na správu</a:t>
            </a:r>
            <a:r>
              <a:rPr lang="cs-CZ" sz="22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= při prvním zasmluvnění bytu </a:t>
            </a: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892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Poskytovatel PO má navíc k dispozici finance na garance = </a:t>
            </a:r>
            <a:r>
              <a:rPr lang="cs-CZ" sz="2200" b="1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příspěvek na poskytování opatření</a:t>
            </a: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892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u některých zvláště zranitelných osob dochází k navýšení příspěvků o 20 %</a:t>
            </a: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892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2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příspěvky je možné poskytovat max. na </a:t>
            </a:r>
            <a:r>
              <a:rPr lang="cs-CZ" sz="2200" b="1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2 + 1 rok </a:t>
            </a:r>
            <a:endParaRPr lang="cs-CZ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TextBox 272"/>
          <p:cNvSpPr/>
          <p:nvPr/>
        </p:nvSpPr>
        <p:spPr>
          <a:xfrm>
            <a:off x="6523200" y="5020920"/>
            <a:ext cx="248760" cy="23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 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79;p17"/>
          <p:cNvSpPr/>
          <p:nvPr/>
        </p:nvSpPr>
        <p:spPr>
          <a:xfrm>
            <a:off x="0" y="5866200"/>
            <a:ext cx="12189600" cy="9896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11" name="Google Shape;380;p17"/>
          <p:cNvSpPr/>
          <p:nvPr/>
        </p:nvSpPr>
        <p:spPr>
          <a:xfrm>
            <a:off x="618840" y="341640"/>
            <a:ext cx="81993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Příspěvky: podporované obecní bydlení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12" name="Google Shape;381;p1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313" name="Google Shape;382;p17"/>
          <p:cNvSpPr/>
          <p:nvPr/>
        </p:nvSpPr>
        <p:spPr>
          <a:xfrm>
            <a:off x="1256400" y="6212520"/>
            <a:ext cx="8121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4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5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6" name="Google Shape;385;p17"/>
          <p:cNvSpPr/>
          <p:nvPr/>
        </p:nvSpPr>
        <p:spPr>
          <a:xfrm>
            <a:off x="1246680" y="634896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FEA3D924-A823-4515-A41F-A08FE006CCBA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27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7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8" name="TextBox 281"/>
          <p:cNvSpPr/>
          <p:nvPr/>
        </p:nvSpPr>
        <p:spPr>
          <a:xfrm>
            <a:off x="720000" y="1212120"/>
            <a:ext cx="10959840" cy="459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jeden příspěvek na všechny náklady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457200" defTabSz="91440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škody způsobené neplněním povinností nájemce.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457200" defTabSz="91440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výdaje související s plněním povinností dle zákona, vymáháním nájemného a náhrad škod, zjišťováním výše škod, komunikací s nájemcem a účastí na jednáních.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1" indent="-457200" defTabSz="914400">
              <a:lnSpc>
                <a:spcPct val="150000"/>
              </a:lnSpc>
              <a:buClr>
                <a:srgbClr val="000000"/>
              </a:buClr>
              <a:buFont typeface="Courier New"/>
              <a:buChar char="o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další výdaje související s byty ve vlastnictví poskytovatele.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50000"/>
              </a:lnSpc>
              <a:buClr>
                <a:srgbClr val="000000"/>
              </a:buClr>
              <a:buFont typeface="Arial,Sans-Serif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u některých zvláště zranitelných osob dochází k navýšení příspěvků o 20 %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50000"/>
              </a:lnSpc>
              <a:buClr>
                <a:srgbClr val="005A75"/>
              </a:buClr>
              <a:buFont typeface="Arial,Sans-Serif"/>
              <a:buChar char="•"/>
            </a:pPr>
            <a:r>
              <a:rPr lang="cs-CZ" sz="22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příspěvky je možné poskytovat max. na </a:t>
            </a:r>
            <a:r>
              <a:rPr lang="cs-CZ" sz="2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3 + 2 roky </a:t>
            </a:r>
            <a:endParaRPr lang="cs-CZ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A87DE-6BCB-1325-805D-8BAE170C3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79;p17">
            <a:extLst>
              <a:ext uri="{FF2B5EF4-FFF2-40B4-BE49-F238E27FC236}">
                <a16:creationId xmlns:a16="http://schemas.microsoft.com/office/drawing/2014/main" id="{4F04D330-668F-7483-9FAF-035E1284926C}"/>
              </a:ext>
            </a:extLst>
          </p:cNvPr>
          <p:cNvSpPr/>
          <p:nvPr/>
        </p:nvSpPr>
        <p:spPr>
          <a:xfrm>
            <a:off x="0" y="5866200"/>
            <a:ext cx="12189600" cy="9896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11" name="Google Shape;380;p17">
            <a:extLst>
              <a:ext uri="{FF2B5EF4-FFF2-40B4-BE49-F238E27FC236}">
                <a16:creationId xmlns:a16="http://schemas.microsoft.com/office/drawing/2014/main" id="{C4C329C7-E7BF-5D04-327E-85FFBD7A28BF}"/>
              </a:ext>
            </a:extLst>
          </p:cNvPr>
          <p:cNvSpPr/>
          <p:nvPr/>
        </p:nvSpPr>
        <p:spPr>
          <a:xfrm>
            <a:off x="192840" y="149640"/>
            <a:ext cx="81993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cs-CZ" sz="3200" b="1" dirty="0">
                <a:solidFill>
                  <a:srgbClr val="005A75"/>
                </a:solidFill>
                <a:latin typeface="Arial"/>
              </a:rPr>
              <a:t>Výše příspěvků na rok 2026</a:t>
            </a:r>
            <a:endParaRPr lang="cs-CZ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12" name="Google Shape;381;p17">
            <a:extLst>
              <a:ext uri="{FF2B5EF4-FFF2-40B4-BE49-F238E27FC236}">
                <a16:creationId xmlns:a16="http://schemas.microsoft.com/office/drawing/2014/main" id="{CB155F53-2CBB-F6CF-35CC-8E47D679A061}"/>
              </a:ext>
            </a:extLst>
          </p:cNvPr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313" name="Google Shape;382;p17">
            <a:extLst>
              <a:ext uri="{FF2B5EF4-FFF2-40B4-BE49-F238E27FC236}">
                <a16:creationId xmlns:a16="http://schemas.microsoft.com/office/drawing/2014/main" id="{756A6D35-3EFF-4365-405E-399F675481FC}"/>
              </a:ext>
            </a:extLst>
          </p:cNvPr>
          <p:cNvSpPr/>
          <p:nvPr/>
        </p:nvSpPr>
        <p:spPr>
          <a:xfrm>
            <a:off x="1256400" y="6212520"/>
            <a:ext cx="8121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4" name="Google Shape;383;p17">
            <a:extLst>
              <a:ext uri="{FF2B5EF4-FFF2-40B4-BE49-F238E27FC236}">
                <a16:creationId xmlns:a16="http://schemas.microsoft.com/office/drawing/2014/main" id="{A706F364-3957-0E5B-333E-F0883D1013A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5" name="Google Shape;384;p17">
            <a:extLst>
              <a:ext uri="{FF2B5EF4-FFF2-40B4-BE49-F238E27FC236}">
                <a16:creationId xmlns:a16="http://schemas.microsoft.com/office/drawing/2014/main" id="{E43ECC7F-3756-8F59-32D2-6FAA8AF3115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6" name="Google Shape;385;p17">
            <a:extLst>
              <a:ext uri="{FF2B5EF4-FFF2-40B4-BE49-F238E27FC236}">
                <a16:creationId xmlns:a16="http://schemas.microsoft.com/office/drawing/2014/main" id="{498560FA-8FB0-531E-2E8B-469A524EF407}"/>
              </a:ext>
            </a:extLst>
          </p:cNvPr>
          <p:cNvSpPr/>
          <p:nvPr/>
        </p:nvSpPr>
        <p:spPr>
          <a:xfrm>
            <a:off x="1246680" y="634896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FEA3D924-A823-4515-A41F-A08FE006CCBA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28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7" name="Google Shape;386;p17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84FCB161-A119-B5E4-12F1-147FF1D4328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8" name="TextBox 281">
            <a:extLst>
              <a:ext uri="{FF2B5EF4-FFF2-40B4-BE49-F238E27FC236}">
                <a16:creationId xmlns:a16="http://schemas.microsoft.com/office/drawing/2014/main" id="{160C48F3-87C3-7641-1745-00305A4AE4F2}"/>
              </a:ext>
            </a:extLst>
          </p:cNvPr>
          <p:cNvSpPr/>
          <p:nvPr/>
        </p:nvSpPr>
        <p:spPr>
          <a:xfrm>
            <a:off x="252000" y="744120"/>
            <a:ext cx="10959840" cy="51230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2000" b="1" dirty="0">
                <a:solidFill>
                  <a:srgbClr val="005A75"/>
                </a:solidFill>
                <a:ea typeface="+mn-lt"/>
                <a:cs typeface="+mn-lt"/>
              </a:rPr>
              <a:t>Příspěvek </a:t>
            </a:r>
            <a:r>
              <a:rPr lang="cs-CZ" sz="2000" b="1" u="none" strike="noStrike" dirty="0">
                <a:solidFill>
                  <a:srgbClr val="005A75"/>
                </a:solidFill>
                <a:effectLst/>
                <a:uFillTx/>
                <a:ea typeface="+mn-lt"/>
                <a:cs typeface="+mn-lt"/>
              </a:rPr>
              <a:t>na </a:t>
            </a:r>
            <a:r>
              <a:rPr lang="cs-CZ" sz="2000" b="1" dirty="0">
                <a:solidFill>
                  <a:srgbClr val="005A75"/>
                </a:solidFill>
                <a:ea typeface="+mn-lt"/>
                <a:cs typeface="+mn-lt"/>
              </a:rPr>
              <a:t>správu</a:t>
            </a:r>
            <a:endParaRPr lang="cs-CZ" sz="2000" b="1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&lt; 51 bytů = 17 000 Kč/byt/rok</a:t>
            </a:r>
            <a:endParaRPr lang="cs-CZ" sz="2000" dirty="0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≥ 51 bytů = 13 000 Kč/byt/rok</a:t>
            </a:r>
            <a:endParaRPr lang="cs-CZ" sz="2000" dirty="0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+ 20% navýšení </a:t>
            </a:r>
            <a:r>
              <a:rPr lang="cs-CZ" sz="2000" b="0" u="none" strike="noStrike" dirty="0">
                <a:solidFill>
                  <a:srgbClr val="005A75"/>
                </a:solidFill>
                <a:effectLst/>
                <a:uFillTx/>
                <a:ea typeface="+mn-lt"/>
                <a:cs typeface="+mn-lt"/>
              </a:rPr>
              <a:t>u některých </a:t>
            </a: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zvlášť </a:t>
            </a:r>
            <a:r>
              <a:rPr lang="cs-CZ" sz="2000" b="0" u="none" strike="noStrike" dirty="0">
                <a:solidFill>
                  <a:srgbClr val="005A75"/>
                </a:solidFill>
                <a:effectLst/>
                <a:uFillTx/>
                <a:ea typeface="+mn-lt"/>
                <a:cs typeface="+mn-lt"/>
              </a:rPr>
              <a:t>zranitelných </a:t>
            </a: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domácností</a:t>
            </a:r>
            <a:endParaRPr lang="cs-CZ" sz="2000" dirty="0">
              <a:cs typeface="Arial"/>
            </a:endParaRPr>
          </a:p>
          <a:p>
            <a:pPr>
              <a:buClr>
                <a:srgbClr val="000000"/>
              </a:buClr>
            </a:pPr>
            <a:endParaRPr lang="cs-CZ" sz="900" dirty="0">
              <a:cs typeface="Arial"/>
            </a:endParaRPr>
          </a:p>
          <a:p>
            <a:pPr>
              <a:buClr>
                <a:srgbClr val="000000"/>
              </a:buClr>
            </a:pPr>
            <a:r>
              <a:rPr lang="cs-CZ" sz="2000" b="1" dirty="0">
                <a:solidFill>
                  <a:srgbClr val="005A75"/>
                </a:solidFill>
                <a:ea typeface="+mn-lt"/>
                <a:cs typeface="+mn-lt"/>
              </a:rPr>
              <a:t>Navýšení příspěvku na správu („náborový příspěvek“)</a:t>
            </a:r>
            <a:endParaRPr lang="cs-CZ" sz="2000" b="1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hl. m</a:t>
            </a:r>
            <a:r>
              <a:rPr lang="cs-CZ" sz="2000" b="0" u="none" strike="noStrike" dirty="0">
                <a:solidFill>
                  <a:srgbClr val="005A75"/>
                </a:solidFill>
                <a:effectLst/>
                <a:uFillTx/>
                <a:ea typeface="+mn-lt"/>
                <a:cs typeface="+mn-lt"/>
              </a:rPr>
              <a:t>. </a:t>
            </a: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Praha + SO ORP Brno = 23 000 Kč/byt/rok</a:t>
            </a:r>
            <a:endParaRPr lang="cs-CZ" sz="2000" dirty="0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SO ORP mimo Brno = 15 000 Kč/byt/rok</a:t>
            </a:r>
            <a:endParaRPr lang="cs-CZ" sz="2000" dirty="0">
              <a:cs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endParaRPr lang="cs-CZ" sz="900" b="1" dirty="0">
              <a:cs typeface="Arial"/>
            </a:endParaRPr>
          </a:p>
          <a:p>
            <a:pPr>
              <a:buClr>
                <a:srgbClr val="000000"/>
              </a:buClr>
            </a:pPr>
            <a:r>
              <a:rPr lang="cs-CZ" sz="2000" b="1" dirty="0">
                <a:solidFill>
                  <a:srgbClr val="005A75"/>
                </a:solidFill>
                <a:ea typeface="+mn-lt"/>
                <a:cs typeface="+mn-lt"/>
              </a:rPr>
              <a:t>Příspěvek </a:t>
            </a:r>
            <a:r>
              <a:rPr lang="cs-CZ" sz="2000" b="1" u="none" strike="noStrike" dirty="0">
                <a:solidFill>
                  <a:srgbClr val="005A75"/>
                </a:solidFill>
                <a:effectLst/>
                <a:uFillTx/>
                <a:ea typeface="+mn-lt"/>
                <a:cs typeface="+mn-lt"/>
              </a:rPr>
              <a:t>na</a:t>
            </a:r>
            <a:r>
              <a:rPr lang="cs-CZ" sz="2000" b="1" dirty="0">
                <a:solidFill>
                  <a:srgbClr val="005A75"/>
                </a:solidFill>
                <a:ea typeface="+mn-lt"/>
                <a:cs typeface="+mn-lt"/>
              </a:rPr>
              <a:t> poskytování bydlení s ručením / podnájemního bydlení („garance“)</a:t>
            </a:r>
            <a:endParaRPr lang="cs-CZ" sz="2000" b="1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hl. m. Praha </a:t>
            </a:r>
            <a:r>
              <a:rPr lang="cs-CZ" sz="2000" u="none" strike="noStrike" dirty="0">
                <a:solidFill>
                  <a:srgbClr val="005A75"/>
                </a:solidFill>
                <a:effectLst/>
                <a:uFillTx/>
                <a:ea typeface="+mn-lt"/>
                <a:cs typeface="+mn-lt"/>
              </a:rPr>
              <a:t>+</a:t>
            </a: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 SO ORP Brno = 46 000 Kč/byt/rok</a:t>
            </a:r>
            <a:endParaRPr lang="cs-CZ" sz="2000" dirty="0">
              <a:cs typeface="Arial"/>
            </a:endParaRPr>
          </a:p>
          <a:p>
            <a:pPr marL="342900" indent="-34290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ea typeface="+mn-lt"/>
                <a:cs typeface="+mn-lt"/>
              </a:rPr>
              <a:t>SO ORP mimo Brno = 36 000 Kč/byt/rok</a:t>
            </a: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cs typeface="Arial"/>
              </a:rPr>
              <a:t>+ 20% navýšení u některých zvlášť zranitelných domácností</a:t>
            </a:r>
            <a:endParaRPr lang="cs-CZ" sz="2000" dirty="0">
              <a:solidFill>
                <a:srgbClr val="000000"/>
              </a:solidFill>
              <a:cs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endParaRPr lang="cs-CZ" sz="900" dirty="0">
              <a:solidFill>
                <a:srgbClr val="005A75"/>
              </a:solidFill>
              <a:cs typeface="Arial"/>
            </a:endParaRPr>
          </a:p>
          <a:p>
            <a:pPr>
              <a:buClr>
                <a:srgbClr val="000000"/>
              </a:buClr>
            </a:pPr>
            <a:r>
              <a:rPr lang="cs-CZ" sz="2000" b="1" dirty="0">
                <a:solidFill>
                  <a:srgbClr val="005A75"/>
                </a:solidFill>
                <a:cs typeface="Arial"/>
              </a:rPr>
              <a:t>Příspěvek na poskytování obecního podporovaného bydlení</a:t>
            </a:r>
          </a:p>
          <a:p>
            <a:pPr marL="285750" indent="-285750"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cs typeface="Arial"/>
              </a:rPr>
              <a:t>hl. m. Praha + SO ORP Brno = 54 000 Kč/byt/rok</a:t>
            </a:r>
            <a:endParaRPr lang="cs-CZ" sz="200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cs typeface="Arial"/>
              </a:rPr>
              <a:t>SO ORP mimo Brno = 48 000 Kč/byt/rok</a:t>
            </a:r>
            <a:endParaRPr lang="en-US" sz="2000">
              <a:solidFill>
                <a:srgbClr val="00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05A75"/>
                </a:solidFill>
                <a:cs typeface="Arial"/>
              </a:rPr>
              <a:t>+ 20% navýšení u některých zvlášť zranitelných domácností</a:t>
            </a:r>
            <a:endParaRPr lang="cs-CZ" sz="20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088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79;p17"/>
          <p:cNvSpPr/>
          <p:nvPr/>
        </p:nvSpPr>
        <p:spPr>
          <a:xfrm>
            <a:off x="0" y="5866200"/>
            <a:ext cx="12189600" cy="98964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20" name="Google Shape;380;p17"/>
          <p:cNvSpPr/>
          <p:nvPr/>
        </p:nvSpPr>
        <p:spPr>
          <a:xfrm>
            <a:off x="726840" y="197640"/>
            <a:ext cx="81993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</a:rPr>
              <a:t>Vyúčtování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21" name="Google Shape;381;p1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322" name="Google Shape;382;p1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3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4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5" name="Google Shape;385;p17"/>
          <p:cNvSpPr/>
          <p:nvPr/>
        </p:nvSpPr>
        <p:spPr>
          <a:xfrm>
            <a:off x="1246680" y="634896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2BC8C458-B31B-459C-A54B-59E632941AC1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29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6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7" name="Google Shape;389;p17"/>
          <p:cNvSpPr/>
          <p:nvPr/>
        </p:nvSpPr>
        <p:spPr>
          <a:xfrm>
            <a:off x="761760" y="1450800"/>
            <a:ext cx="9136080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50000"/>
              </a:lnSpc>
            </a:pP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28" name="Straight Arrow Connector 1"/>
          <p:cNvCxnSpPr/>
          <p:nvPr/>
        </p:nvCxnSpPr>
        <p:spPr>
          <a:xfrm flipV="1">
            <a:off x="2776680" y="2468880"/>
            <a:ext cx="302400" cy="102960"/>
          </a:xfrm>
          <a:prstGeom prst="straightConnector1">
            <a:avLst/>
          </a:prstGeom>
          <a:ln w="0">
            <a:noFill/>
          </a:ln>
        </p:spPr>
      </p:cxnSp>
      <p:cxnSp>
        <p:nvCxnSpPr>
          <p:cNvPr id="329" name="Straight Arrow Connector 2"/>
          <p:cNvCxnSpPr/>
          <p:nvPr/>
        </p:nvCxnSpPr>
        <p:spPr>
          <a:xfrm>
            <a:off x="2854080" y="2544120"/>
            <a:ext cx="350640" cy="14760"/>
          </a:xfrm>
          <a:prstGeom prst="straightConnector1">
            <a:avLst/>
          </a:prstGeom>
          <a:ln w="0">
            <a:noFill/>
          </a:ln>
        </p:spPr>
      </p:cxnSp>
      <p:pic>
        <p:nvPicPr>
          <p:cNvPr id="330" name="Picture 3" descr="A screenshot of a computer&#10;&#10;AI-generated content may be incorrect."/>
          <p:cNvPicPr/>
          <p:nvPr/>
        </p:nvPicPr>
        <p:blipFill>
          <a:blip r:embed="rId6"/>
          <a:stretch/>
        </p:blipFill>
        <p:spPr>
          <a:xfrm>
            <a:off x="4036320" y="846000"/>
            <a:ext cx="8059680" cy="465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1" name="TextBox 4"/>
          <p:cNvSpPr/>
          <p:nvPr/>
        </p:nvSpPr>
        <p:spPr>
          <a:xfrm>
            <a:off x="727560" y="1208640"/>
            <a:ext cx="3046320" cy="393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rgbClr val="005C84"/>
                </a:solidFill>
                <a:effectLst/>
                <a:uFillTx/>
                <a:latin typeface="Arial"/>
              </a:rPr>
              <a:t>Příspěvky se vyúčtovávají každoročně všechny stejného druhu dohromady podle účelu využití (celkové náklady na správu, celkové náklady na garance), tj. nevykazuji vztah ke konkrétnímu bytu, jen pracuji s částkou odvozenou od počtu bytů, ve kterých je poskytováno opatření a náklady se vykazuji dle jejich využití.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182;p 1"/>
          <p:cNvPicPr/>
          <p:nvPr/>
        </p:nvPicPr>
        <p:blipFill>
          <a:blip r:embed="rId3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Google Shape;183;p 1"/>
          <p:cNvSpPr/>
          <p:nvPr/>
        </p:nvSpPr>
        <p:spPr>
          <a:xfrm>
            <a:off x="0" y="5866200"/>
            <a:ext cx="12187800" cy="9874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87" name="Google Shape;185;p 1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88" name="Google Shape;186;p 1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" name="Google Shape;187;p 1"/>
          <p:cNvPicPr/>
          <p:nvPr/>
        </p:nvPicPr>
        <p:blipFill>
          <a:blip r:embed="rId4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Google Shape;188;p 1"/>
          <p:cNvPicPr/>
          <p:nvPr/>
        </p:nvPicPr>
        <p:blipFill>
          <a:blip r:embed="rId5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Google Shape;189;p 1"/>
          <p:cNvSpPr/>
          <p:nvPr/>
        </p:nvSpPr>
        <p:spPr>
          <a:xfrm>
            <a:off x="1189080" y="634320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824AB97-6C02-47CB-87BF-A2D4FEA445ED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3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Google Shape;190;p 1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Google Shape;380;p 2"/>
          <p:cNvSpPr/>
          <p:nvPr/>
        </p:nvSpPr>
        <p:spPr>
          <a:xfrm>
            <a:off x="357480" y="307247"/>
            <a:ext cx="908856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Postavení poskytovatelů bydlení s garancí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Picture 95"/>
          <p:cNvPicPr/>
          <p:nvPr/>
        </p:nvPicPr>
        <p:blipFill>
          <a:blip r:embed="rId7"/>
          <a:srcRect b="3923"/>
          <a:stretch/>
        </p:blipFill>
        <p:spPr>
          <a:xfrm>
            <a:off x="360000" y="1080000"/>
            <a:ext cx="8756640" cy="4770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333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334" name="Google Shape;186;p7"/>
          <p:cNvSpPr/>
          <p:nvPr/>
        </p:nvSpPr>
        <p:spPr>
          <a:xfrm>
            <a:off x="1256400" y="6212520"/>
            <a:ext cx="8121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5" name="Google Shape;187;p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6" name="Google Shape;188;p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7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69AA2F76-9852-4CE4-A244-274B07BF8A3E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30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8" name="Google Shape;190;p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9" name="Google Shape;184;p7"/>
          <p:cNvSpPr/>
          <p:nvPr/>
        </p:nvSpPr>
        <p:spPr>
          <a:xfrm>
            <a:off x="287880" y="367920"/>
            <a:ext cx="34786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Calibri"/>
              </a:rPr>
              <a:t>Rok 2026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0" name="Google Shape;182;p7" descr="A black background with red lines&#10;&#10;AI-generated content may be incorrect."/>
          <p:cNvPicPr/>
          <p:nvPr/>
        </p:nvPicPr>
        <p:blipFill>
          <a:blip r:embed="rId6"/>
          <a:stretch/>
        </p:blipFill>
        <p:spPr>
          <a:xfrm>
            <a:off x="9379080" y="0"/>
            <a:ext cx="2810520" cy="685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2" name="TextBox 6"/>
          <p:cNvSpPr/>
          <p:nvPr/>
        </p:nvSpPr>
        <p:spPr>
          <a:xfrm>
            <a:off x="319320" y="1369080"/>
            <a:ext cx="3135960" cy="2799313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t">
            <a:spAutoFit/>
          </a:bodyPr>
          <a:lstStyle/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dirty="0" err="1">
                <a:solidFill>
                  <a:srgbClr val="005A75"/>
                </a:solidFill>
                <a:latin typeface="Arial"/>
                <a:ea typeface="Arial"/>
              </a:rPr>
              <a:t>Účinnost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zákona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od 1. 1. 2026, ale</a:t>
            </a:r>
            <a:endParaRPr lang="cs-CZ" sz="18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posuzování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potřebnosti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domácností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od 1. 7. 2026 (ÚP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začne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posuzovat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příjmy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žadatelů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)</a:t>
            </a:r>
            <a:endParaRPr lang="cs-CZ" sz="18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285750" indent="-28575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tzn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.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výhled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začátku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poskytování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opatření</a:t>
            </a:r>
            <a:r>
              <a:rPr lang="en-US" sz="1800" b="0" u="none" strike="noStrike" dirty="0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 od 1. 9. 2026</a:t>
            </a:r>
            <a:endParaRPr lang="cs-CZ" sz="18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defTabSz="914400">
              <a:lnSpc>
                <a:spcPct val="100000"/>
              </a:lnSpc>
            </a:pPr>
            <a:endParaRPr lang="cs-CZ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1E010-5424-DD37-A1CB-BD982179E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028" y="12000"/>
            <a:ext cx="8619944" cy="5832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89;p 1"/>
          <p:cNvPicPr/>
          <p:nvPr/>
        </p:nvPicPr>
        <p:blipFill>
          <a:blip r:embed="rId3"/>
          <a:stretch/>
        </p:blipFill>
        <p:spPr>
          <a:xfrm>
            <a:off x="7734240" y="0"/>
            <a:ext cx="4453560" cy="685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4" name="Google Shape;90;p 1"/>
          <p:cNvPicPr/>
          <p:nvPr/>
        </p:nvPicPr>
        <p:blipFill>
          <a:blip r:embed="rId4"/>
          <a:stretch/>
        </p:blipFill>
        <p:spPr>
          <a:xfrm>
            <a:off x="655200" y="6105240"/>
            <a:ext cx="1350360" cy="28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5" name="Google Shape;91;p 1"/>
          <p:cNvPicPr/>
          <p:nvPr/>
        </p:nvPicPr>
        <p:blipFill>
          <a:blip r:embed="rId5"/>
          <a:stretch/>
        </p:blipFill>
        <p:spPr>
          <a:xfrm>
            <a:off x="653760" y="693000"/>
            <a:ext cx="2405520" cy="70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6" name="Google Shape;92;p 1"/>
          <p:cNvPicPr/>
          <p:nvPr/>
        </p:nvPicPr>
        <p:blipFill>
          <a:blip r:embed="rId6"/>
          <a:stretch/>
        </p:blipFill>
        <p:spPr>
          <a:xfrm>
            <a:off x="5181480" y="0"/>
            <a:ext cx="700596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7" name="Google Shape;93;p 1"/>
          <p:cNvSpPr/>
          <p:nvPr/>
        </p:nvSpPr>
        <p:spPr>
          <a:xfrm>
            <a:off x="563040" y="1942200"/>
            <a:ext cx="4616280" cy="155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tabLst>
                <a:tab pos="0" algn="l"/>
              </a:tabLst>
            </a:pPr>
            <a:r>
              <a:rPr lang="cs-CZ" sz="36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Více informací:</a:t>
            </a:r>
            <a:endParaRPr lang="cs-CZ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tabLst>
                <a:tab pos="0" algn="l"/>
              </a:tabLst>
            </a:pPr>
            <a:r>
              <a:rPr lang="cs-CZ" sz="1800" b="1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  <a:hlinkClick r:id="rId7"/>
              </a:rPr>
              <a:t>https://mmr.gov.cz/cs/microsites/bydleni-pro-zivot/menime-pravidla-hry/zakon-o-podpore-bydleni</a:t>
            </a:r>
            <a:r>
              <a:rPr lang="cs-CZ" sz="1800" b="1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348" name="Google Shape;94;p 1"/>
          <p:cNvCxnSpPr/>
          <p:nvPr/>
        </p:nvCxnSpPr>
        <p:spPr>
          <a:xfrm>
            <a:off x="653760" y="5097960"/>
            <a:ext cx="3650400" cy="4320"/>
          </a:xfrm>
          <a:prstGeom prst="straightConnector1">
            <a:avLst/>
          </a:prstGeom>
          <a:ln w="9360">
            <a:solidFill>
              <a:srgbClr val="EFE4D5"/>
            </a:solidFill>
            <a:miter/>
          </a:ln>
        </p:spPr>
      </p:cxnSp>
      <p:pic>
        <p:nvPicPr>
          <p:cNvPr id="349" name="Google Shape;99;p 1" descr="Obsah obrázku text, Písmo, Grafika, symbol&#10;&#10;Popis byl vytvořen automaticky"/>
          <p:cNvPicPr/>
          <p:nvPr/>
        </p:nvPicPr>
        <p:blipFill>
          <a:blip r:embed="rId8"/>
          <a:stretch/>
        </p:blipFill>
        <p:spPr>
          <a:xfrm>
            <a:off x="2178360" y="6075360"/>
            <a:ext cx="1225440" cy="313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Num" idx="44"/>
          </p:nvPr>
        </p:nvSpPr>
        <p:spPr>
          <a:xfrm>
            <a:off x="1280880" y="6341400"/>
            <a:ext cx="342000" cy="21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2E64A7E-AF40-4291-9B01-C5E729BAC297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32</a:t>
            </a:fld>
            <a:endParaRPr lang="cs-CZ" sz="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351" name="Google Shape;220;p 1"/>
          <p:cNvPicPr/>
          <p:nvPr/>
        </p:nvPicPr>
        <p:blipFill>
          <a:blip r:embed="rId2"/>
          <a:stretch/>
        </p:blipFill>
        <p:spPr>
          <a:xfrm>
            <a:off x="9379080" y="0"/>
            <a:ext cx="2809440" cy="685440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52" name="Google Shape;221;p 1"/>
          <p:cNvCxnSpPr/>
          <p:nvPr/>
        </p:nvCxnSpPr>
        <p:spPr>
          <a:xfrm>
            <a:off x="1236960" y="6248880"/>
            <a:ext cx="3600" cy="24660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353" name="Google Shape;222;p 1"/>
          <p:cNvSpPr/>
          <p:nvPr/>
        </p:nvSpPr>
        <p:spPr>
          <a:xfrm>
            <a:off x="1256400" y="6212520"/>
            <a:ext cx="51660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54" name="Google Shape;223;p 1"/>
          <p:cNvPicPr/>
          <p:nvPr/>
        </p:nvPicPr>
        <p:blipFill>
          <a:blip r:embed="rId3"/>
          <a:stretch/>
        </p:blipFill>
        <p:spPr>
          <a:xfrm>
            <a:off x="356400" y="6256800"/>
            <a:ext cx="736920" cy="21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5" name="Google Shape;225;p 1"/>
          <p:cNvSpPr/>
          <p:nvPr/>
        </p:nvSpPr>
        <p:spPr>
          <a:xfrm>
            <a:off x="2352960" y="2559960"/>
            <a:ext cx="4123800" cy="198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cs-CZ" sz="48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CÍLOVÉ SKUPINY </a:t>
            </a:r>
            <a:endParaRPr lang="cs-CZ" sz="4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0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cs-CZ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56" name="Google Shape;231;p 1"/>
          <p:cNvPicPr/>
          <p:nvPr/>
        </p:nvPicPr>
        <p:blipFill>
          <a:blip r:embed="rId4"/>
          <a:stretch/>
        </p:blipFill>
        <p:spPr>
          <a:xfrm>
            <a:off x="2556000" y="6272640"/>
            <a:ext cx="916560" cy="191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7" name="Google Shape;232;p 1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800" cy="27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8" name="Google Shape;167;p 1"/>
          <p:cNvPicPr/>
          <p:nvPr/>
        </p:nvPicPr>
        <p:blipFill>
          <a:blip r:embed="rId6"/>
          <a:stretch/>
        </p:blipFill>
        <p:spPr>
          <a:xfrm>
            <a:off x="466560" y="2559960"/>
            <a:ext cx="1306080" cy="963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79;p 3"/>
          <p:cNvSpPr/>
          <p:nvPr/>
        </p:nvSpPr>
        <p:spPr>
          <a:xfrm>
            <a:off x="0" y="5866200"/>
            <a:ext cx="12188520" cy="98856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98" name="Google Shape;380;p 5"/>
          <p:cNvSpPr/>
          <p:nvPr/>
        </p:nvSpPr>
        <p:spPr>
          <a:xfrm>
            <a:off x="726840" y="233640"/>
            <a:ext cx="989316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Vstupu cílových skupin do systému poskytování bytových opatření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99" name="Google Shape;381;p 3"/>
          <p:cNvCxnSpPr/>
          <p:nvPr/>
        </p:nvCxnSpPr>
        <p:spPr>
          <a:xfrm>
            <a:off x="1236960" y="6248880"/>
            <a:ext cx="3600" cy="24660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400" name="Google Shape;382;p 3"/>
          <p:cNvSpPr/>
          <p:nvPr/>
        </p:nvSpPr>
        <p:spPr>
          <a:xfrm>
            <a:off x="1256400" y="6212520"/>
            <a:ext cx="811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01" name="Google Shape;383;p 3"/>
          <p:cNvPicPr/>
          <p:nvPr/>
        </p:nvPicPr>
        <p:blipFill>
          <a:blip r:embed="rId3"/>
          <a:stretch/>
        </p:blipFill>
        <p:spPr>
          <a:xfrm>
            <a:off x="356400" y="6256800"/>
            <a:ext cx="736920" cy="21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2" name="Google Shape;384;p 3"/>
          <p:cNvPicPr/>
          <p:nvPr/>
        </p:nvPicPr>
        <p:blipFill>
          <a:blip r:embed="rId4"/>
          <a:stretch/>
        </p:blipFill>
        <p:spPr>
          <a:xfrm>
            <a:off x="2556000" y="6272640"/>
            <a:ext cx="916560" cy="19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3" name="Google Shape;385;p 3"/>
          <p:cNvSpPr/>
          <p:nvPr/>
        </p:nvSpPr>
        <p:spPr>
          <a:xfrm>
            <a:off x="1246680" y="6348960"/>
            <a:ext cx="297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E1633178-0E1D-4D08-9F6C-BFF91B4F90F3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33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04" name="Google Shape;386;p 3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800" cy="27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5" name="Picture 404"/>
          <p:cNvPicPr/>
          <p:nvPr/>
        </p:nvPicPr>
        <p:blipFill>
          <a:blip r:embed="rId6"/>
          <a:srcRect t="11273" r="335" b="5738"/>
          <a:stretch/>
        </p:blipFill>
        <p:spPr>
          <a:xfrm>
            <a:off x="778320" y="1393920"/>
            <a:ext cx="9433800" cy="4412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284;p12"/>
          <p:cNvPicPr/>
          <p:nvPr/>
        </p:nvPicPr>
        <p:blipFill>
          <a:blip r:embed="rId3"/>
          <a:stretch/>
        </p:blipFill>
        <p:spPr>
          <a:xfrm>
            <a:off x="9379080" y="0"/>
            <a:ext cx="2809440" cy="685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0" name="Google Shape;285;p12"/>
          <p:cNvSpPr/>
          <p:nvPr/>
        </p:nvSpPr>
        <p:spPr>
          <a:xfrm>
            <a:off x="0" y="5866200"/>
            <a:ext cx="12188520" cy="98820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361" name="Google Shape;287;p12"/>
          <p:cNvCxnSpPr/>
          <p:nvPr/>
        </p:nvCxnSpPr>
        <p:spPr>
          <a:xfrm>
            <a:off x="1236960" y="6248880"/>
            <a:ext cx="3600" cy="24660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362" name="Google Shape;288;p12"/>
          <p:cNvSpPr/>
          <p:nvPr/>
        </p:nvSpPr>
        <p:spPr>
          <a:xfrm>
            <a:off x="1256400" y="6212520"/>
            <a:ext cx="811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3" name="Google Shape;289;p12"/>
          <p:cNvPicPr/>
          <p:nvPr/>
        </p:nvPicPr>
        <p:blipFill>
          <a:blip r:embed="rId4"/>
          <a:stretch/>
        </p:blipFill>
        <p:spPr>
          <a:xfrm>
            <a:off x="356400" y="6256800"/>
            <a:ext cx="736920" cy="21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4" name="Google Shape;290;p12"/>
          <p:cNvPicPr/>
          <p:nvPr/>
        </p:nvPicPr>
        <p:blipFill>
          <a:blip r:embed="rId5"/>
          <a:stretch/>
        </p:blipFill>
        <p:spPr>
          <a:xfrm>
            <a:off x="2556000" y="6272640"/>
            <a:ext cx="916560" cy="19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5" name="Google Shape;291;p12"/>
          <p:cNvSpPr/>
          <p:nvPr/>
        </p:nvSpPr>
        <p:spPr>
          <a:xfrm>
            <a:off x="1246680" y="6337440"/>
            <a:ext cx="297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C3F0A258-C87C-4D3E-BF24-9567DC93F676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34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6" name="Google Shape;292;p12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0800" cy="27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7" name="Google Shape;301;p12"/>
          <p:cNvSpPr/>
          <p:nvPr/>
        </p:nvSpPr>
        <p:spPr>
          <a:xfrm>
            <a:off x="400320" y="1144440"/>
            <a:ext cx="9136440" cy="41945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při podpisu nájemní smlouvy musí mít podporovaná osoba zapsanou potřebu bytového opatření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647065" lvl="2" indent="-2159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zápis provádí KMB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285750" indent="-28575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kritéria posuzování potřebnosti: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647065" lvl="2" indent="-2159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bez vyhovujícího bydlení a bez možnosti opatřit si ho vlastním přičiněním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647065" lvl="2" indent="-2159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v ohrožení, že se v následujících 3 měsících ocitne bez vyhovujícího bydlení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647065" lvl="2" indent="-2159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bez možnosti opatřit si či udržet vyhovující bydlení, i když aktuálně bydlí a to v rámci podpůrného opatření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647065" lvl="2" indent="-2159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podpůrné opatření je nezbytné pro dosažení či udržení bydlení</a:t>
            </a:r>
            <a:endParaRPr lang="cs-CZ" sz="1800" b="0" u="none" strike="noStrike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285750" indent="-285750" defTabSz="914400">
              <a:lnSpc>
                <a:spcPct val="150000"/>
              </a:lnSpc>
              <a:buClr>
                <a:srgbClr val="005A75"/>
              </a:buClr>
              <a:buFont typeface="Arial"/>
              <a:buChar char="•"/>
            </a:pPr>
            <a:r>
              <a:rPr lang="cs-CZ" sz="18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místní příslušnost – trvalý pobyt / 2 roky bydliště/práce/studium</a:t>
            </a:r>
            <a:endParaRPr lang="cs-CZ" sz="1800" b="0" u="none" strike="noStrike" dirty="0">
              <a:solidFill>
                <a:srgbClr val="005A75"/>
              </a:solidFill>
              <a:effectLst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8" name="Google Shape;272;p 1"/>
          <p:cNvSpPr/>
          <p:nvPr/>
        </p:nvSpPr>
        <p:spPr>
          <a:xfrm>
            <a:off x="387720" y="41760"/>
            <a:ext cx="11412720" cy="99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defTabSz="914400">
              <a:lnSpc>
                <a:spcPct val="115000"/>
              </a:lnSpc>
              <a:spcBef>
                <a:spcPts val="1049"/>
              </a:spcBef>
              <a:spcAft>
                <a:spcPts val="300"/>
              </a:spcAft>
              <a:tabLst>
                <a:tab pos="0" algn="l"/>
              </a:tabLst>
            </a:pPr>
            <a:r>
              <a:rPr lang="cs-CZ" sz="3600" b="1" u="none" strike="noStrike">
                <a:solidFill>
                  <a:srgbClr val="00517B"/>
                </a:solidFill>
                <a:effectLst/>
                <a:uFillTx/>
                <a:latin typeface="Arial"/>
                <a:ea typeface="Arial"/>
              </a:rPr>
              <a:t>Základní podmínky pro poskytnutí opatření</a:t>
            </a:r>
            <a:endParaRPr lang="cs-CZ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29;p14"/>
          <p:cNvPicPr/>
          <p:nvPr/>
        </p:nvPicPr>
        <p:blipFill>
          <a:blip r:embed="rId3"/>
          <a:stretch/>
        </p:blipFill>
        <p:spPr>
          <a:xfrm>
            <a:off x="9379080" y="0"/>
            <a:ext cx="2809440" cy="685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0" name="Google Shape;330;p14"/>
          <p:cNvSpPr/>
          <p:nvPr/>
        </p:nvSpPr>
        <p:spPr>
          <a:xfrm>
            <a:off x="0" y="5866200"/>
            <a:ext cx="12188520" cy="98820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71" name="Google Shape;331;p14"/>
          <p:cNvSpPr/>
          <p:nvPr/>
        </p:nvSpPr>
        <p:spPr>
          <a:xfrm>
            <a:off x="356400" y="399960"/>
            <a:ext cx="81982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Závazné stanovisko úřadu práce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72" name="Google Shape;332;p14"/>
          <p:cNvCxnSpPr/>
          <p:nvPr/>
        </p:nvCxnSpPr>
        <p:spPr>
          <a:xfrm>
            <a:off x="1236960" y="6248880"/>
            <a:ext cx="3600" cy="24660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373" name="Google Shape;333;p14"/>
          <p:cNvSpPr/>
          <p:nvPr/>
        </p:nvSpPr>
        <p:spPr>
          <a:xfrm>
            <a:off x="1256400" y="6212520"/>
            <a:ext cx="811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4" name="Google Shape;334;p14"/>
          <p:cNvPicPr/>
          <p:nvPr/>
        </p:nvPicPr>
        <p:blipFill>
          <a:blip r:embed="rId4"/>
          <a:stretch/>
        </p:blipFill>
        <p:spPr>
          <a:xfrm>
            <a:off x="356400" y="6256800"/>
            <a:ext cx="736920" cy="21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5" name="Google Shape;335;p14"/>
          <p:cNvPicPr/>
          <p:nvPr/>
        </p:nvPicPr>
        <p:blipFill>
          <a:blip r:embed="rId5"/>
          <a:stretch/>
        </p:blipFill>
        <p:spPr>
          <a:xfrm>
            <a:off x="2556000" y="6272640"/>
            <a:ext cx="916560" cy="19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6" name="Google Shape;336;p14"/>
          <p:cNvSpPr/>
          <p:nvPr/>
        </p:nvSpPr>
        <p:spPr>
          <a:xfrm>
            <a:off x="1256400" y="6340680"/>
            <a:ext cx="297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2EED9CCC-6768-4B0C-9A41-1CC559CB6570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35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7" name="Google Shape;337;p14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0800" cy="27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8" name="Google Shape;339;p14"/>
          <p:cNvSpPr/>
          <p:nvPr/>
        </p:nvSpPr>
        <p:spPr>
          <a:xfrm>
            <a:off x="400320" y="1260000"/>
            <a:ext cx="8596440" cy="387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defTabSz="914400">
              <a:lnSpc>
                <a:spcPct val="15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KMB při posuzování potřebnosti žádá ÚP o stanovisko s ohledem na výši příjmů domácnosti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ÚP vydá souhlasné stanovisko, 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73200" lvl="1" indent="-216000" defTabSz="914400">
              <a:lnSpc>
                <a:spcPct val="15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Courier New" charset="2"/>
              <a:buChar char="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pokud bydlí ve vhodném bytě – reziduální příjem pod výšku životního minima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73200" lvl="1" indent="-216000" defTabSz="914400">
              <a:lnSpc>
                <a:spcPct val="150000"/>
              </a:lnSpc>
              <a:spcBef>
                <a:spcPts val="340"/>
              </a:spcBef>
              <a:spcAft>
                <a:spcPts val="142"/>
              </a:spcAft>
              <a:buClr>
                <a:srgbClr val="000000"/>
              </a:buClr>
              <a:buSzPct val="45000"/>
              <a:buFont typeface="Courier New" charset="2"/>
              <a:buChar char="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ostatní - pokud je reziduální (předpokládaný) příjem domácnosti po zaplacení předpokládaných nákladů na bydlení do 1,6 násobek životního minima (vč. započtení příjmů z dávek) 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"/>
          <p:cNvSpPr/>
          <p:nvPr/>
        </p:nvSpPr>
        <p:spPr>
          <a:xfrm>
            <a:off x="0" y="5866200"/>
            <a:ext cx="12188520" cy="98856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380" name="Google Shape;380;p17"/>
          <p:cNvSpPr/>
          <p:nvPr/>
        </p:nvSpPr>
        <p:spPr>
          <a:xfrm>
            <a:off x="726840" y="233640"/>
            <a:ext cx="81982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28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Zvláštní zranitelnost</a:t>
            </a:r>
            <a:endParaRPr lang="cs-CZ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81" name="Google Shape;381;p17"/>
          <p:cNvCxnSpPr/>
          <p:nvPr/>
        </p:nvCxnSpPr>
        <p:spPr>
          <a:xfrm>
            <a:off x="1236960" y="6248880"/>
            <a:ext cx="3600" cy="24660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382" name="Google Shape;382;p17"/>
          <p:cNvSpPr/>
          <p:nvPr/>
        </p:nvSpPr>
        <p:spPr>
          <a:xfrm>
            <a:off x="1256400" y="6212520"/>
            <a:ext cx="811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83" name="Google Shape;383;p17"/>
          <p:cNvPicPr/>
          <p:nvPr/>
        </p:nvPicPr>
        <p:blipFill>
          <a:blip r:embed="rId3"/>
          <a:stretch/>
        </p:blipFill>
        <p:spPr>
          <a:xfrm>
            <a:off x="356400" y="6256800"/>
            <a:ext cx="736920" cy="21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4" name="Google Shape;384;p17"/>
          <p:cNvPicPr/>
          <p:nvPr/>
        </p:nvPicPr>
        <p:blipFill>
          <a:blip r:embed="rId4"/>
          <a:stretch/>
        </p:blipFill>
        <p:spPr>
          <a:xfrm>
            <a:off x="2556000" y="6272640"/>
            <a:ext cx="916560" cy="19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5" name="Google Shape;385;p17"/>
          <p:cNvSpPr/>
          <p:nvPr/>
        </p:nvSpPr>
        <p:spPr>
          <a:xfrm>
            <a:off x="1246680" y="6348960"/>
            <a:ext cx="297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87D37E3-FDBD-4DB6-AC59-B538DB76A995}" type="slidenum">
              <a:rPr lang="cs-CZ" sz="8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36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86" name="Google Shape;386;p1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800" cy="27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7" name="Google Shape;389;p17"/>
          <p:cNvSpPr/>
          <p:nvPr/>
        </p:nvSpPr>
        <p:spPr>
          <a:xfrm>
            <a:off x="726840" y="1146600"/>
            <a:ext cx="9135000" cy="234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přiznání příspěvku na poskytování bytového opatření je podmíněno zvláštní zranitelností podporované osoby nebo člena její domácnosti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nebo „potvrzením o rozšířené využitelnosti bytu” v případě, že v evidenci KMB není vedena ž</a:t>
            </a:r>
            <a:r>
              <a:rPr lang="cs-CZ" sz="2000" b="0" u="none" strike="noStrike">
                <a:solidFill>
                  <a:srgbClr val="005C84"/>
                </a:solidFill>
                <a:effectLst/>
                <a:uFillTx/>
                <a:latin typeface="Arial"/>
                <a:ea typeface="Arial"/>
              </a:rPr>
              <a:t>ádná </a:t>
            </a:r>
            <a:r>
              <a:rPr lang="cs-CZ" sz="2000" b="0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potřebná zvláště zranitelná osoba, pro kterou by byl daný byt vhodným bytem</a:t>
            </a:r>
            <a:endParaRPr lang="cs-CZ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Num" idx="45"/>
          </p:nvPr>
        </p:nvSpPr>
        <p:spPr>
          <a:xfrm>
            <a:off x="1176480" y="6352200"/>
            <a:ext cx="383400" cy="19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cs-CZ" sz="8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8F08F16-B8CB-4C2E-898F-EB8A2AFFE687}" type="slidenum">
              <a:rPr lang="cs-CZ" sz="8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37</a:t>
            </a:fld>
            <a:endParaRPr lang="cs-CZ" sz="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389" name="Google Shape;352;p15"/>
          <p:cNvCxnSpPr/>
          <p:nvPr/>
        </p:nvCxnSpPr>
        <p:spPr>
          <a:xfrm>
            <a:off x="1236960" y="6248880"/>
            <a:ext cx="3600" cy="246600"/>
          </a:xfrm>
          <a:prstGeom prst="straightConnector1">
            <a:avLst/>
          </a:prstGeom>
          <a:ln w="9360">
            <a:solidFill>
              <a:srgbClr val="003145"/>
            </a:solidFill>
            <a:miter/>
          </a:ln>
        </p:spPr>
      </p:cxnSp>
      <p:sp>
        <p:nvSpPr>
          <p:cNvPr id="390" name="Google Shape;353;p15"/>
          <p:cNvSpPr/>
          <p:nvPr/>
        </p:nvSpPr>
        <p:spPr>
          <a:xfrm>
            <a:off x="1256400" y="6212520"/>
            <a:ext cx="811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1" name="Google Shape;356;p15"/>
          <p:cNvSpPr/>
          <p:nvPr/>
        </p:nvSpPr>
        <p:spPr>
          <a:xfrm>
            <a:off x="356400" y="127440"/>
            <a:ext cx="8460720" cy="99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defTabSz="914400">
              <a:lnSpc>
                <a:spcPct val="115000"/>
              </a:lnSpc>
              <a:spcBef>
                <a:spcPts val="1049"/>
              </a:spcBef>
              <a:spcAft>
                <a:spcPts val="300"/>
              </a:spcAft>
              <a:tabLst>
                <a:tab pos="0" algn="l"/>
              </a:tabLst>
            </a:pPr>
            <a:r>
              <a:rPr lang="cs-CZ" sz="4000" b="1" u="none" strike="noStrike">
                <a:solidFill>
                  <a:srgbClr val="EFE4D5"/>
                </a:solidFill>
                <a:effectLst/>
                <a:uFillTx/>
                <a:latin typeface="Arial"/>
                <a:ea typeface="Arial"/>
              </a:rPr>
              <a:t>Skupiny zvláště zranitelných osob</a:t>
            </a:r>
            <a:endParaRPr lang="cs-CZ" sz="4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2" name="Google Shape;358;p15"/>
          <p:cNvSpPr/>
          <p:nvPr/>
        </p:nvSpPr>
        <p:spPr>
          <a:xfrm>
            <a:off x="356400" y="1242000"/>
            <a:ext cx="8950320" cy="470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ohrožené děti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zranitelní mladí dospělí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se zdravotním postižením, nebo závažným onemocněním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se závažnou duševní poruchou nebo poruchou chování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oběti domácího násilí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samostatně pečující o dítě (+ těhotné)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v domácnosti s více dětmi (nejméně 3)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ve výkonu trestu odnětí svobody nebo vazby a osoby po propuštění z výkonu trestu odnětí svobody nebo vazby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osaměle žijící osoby starší 65 let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před opuštěním pobytového zařízení sociální služby nebo lůžkové péče ve zdravotnickém zařízení a osoby nedávno opustivší pobytové zařízení sociální služby nebo lůžkovou péči ve  zdravotnickém zařízení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oběti trestného činu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váleční veteráni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diskriminované na trhu s bydlením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bez střechy a osoby bez bytu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v dlouhodobé bytové nouzi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osoby v oddlužení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4960" indent="-216000" defTabSz="914400">
              <a:lnSpc>
                <a:spcPct val="100000"/>
              </a:lnSpc>
              <a:buClr>
                <a:srgbClr val="EFE4D5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500" b="0" u="none" strike="noStrike">
                <a:solidFill>
                  <a:srgbClr val="EDE2D3"/>
                </a:solidFill>
                <a:effectLst/>
                <a:uFillTx/>
                <a:latin typeface="Arial"/>
                <a:ea typeface="Arial"/>
              </a:rPr>
              <a:t>nebo 3 roky v evidenci s údajem o potřebě bytového opatření bez jeho poskytnutí</a:t>
            </a:r>
            <a:endParaRPr lang="cs-CZ" sz="15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93" name="Google Shape;329;p14"/>
          <p:cNvPicPr/>
          <p:nvPr/>
        </p:nvPicPr>
        <p:blipFill>
          <a:blip r:embed="rId2"/>
          <a:stretch/>
        </p:blipFill>
        <p:spPr>
          <a:xfrm>
            <a:off x="9379080" y="0"/>
            <a:ext cx="2809440" cy="6854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4" name="Google Shape;335;p14"/>
          <p:cNvPicPr/>
          <p:nvPr/>
        </p:nvPicPr>
        <p:blipFill>
          <a:blip r:embed="rId3"/>
          <a:stretch/>
        </p:blipFill>
        <p:spPr>
          <a:xfrm>
            <a:off x="2556000" y="6272640"/>
            <a:ext cx="916560" cy="191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5" name="Google Shape;337;p14" descr="Obsah obrázku text, Písmo, Grafika, symbol&#10;&#10;Popis byl vytvořen automaticky"/>
          <p:cNvPicPr/>
          <p:nvPr/>
        </p:nvPicPr>
        <p:blipFill>
          <a:blip r:embed="rId4"/>
          <a:stretch/>
        </p:blipFill>
        <p:spPr>
          <a:xfrm>
            <a:off x="3625920" y="6224760"/>
            <a:ext cx="1090800" cy="27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6" name="Google Shape;334;p14"/>
          <p:cNvPicPr/>
          <p:nvPr/>
        </p:nvPicPr>
        <p:blipFill>
          <a:blip r:embed="rId5"/>
          <a:stretch/>
        </p:blipFill>
        <p:spPr>
          <a:xfrm>
            <a:off x="356400" y="6256800"/>
            <a:ext cx="736920" cy="219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182;p 1"/>
          <p:cNvPicPr/>
          <p:nvPr/>
        </p:nvPicPr>
        <p:blipFill>
          <a:blip r:embed="rId3"/>
          <a:stretch/>
        </p:blipFill>
        <p:spPr>
          <a:xfrm>
            <a:off x="9379080" y="0"/>
            <a:ext cx="2808720" cy="685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Google Shape;183;p 1"/>
          <p:cNvSpPr/>
          <p:nvPr/>
        </p:nvSpPr>
        <p:spPr>
          <a:xfrm>
            <a:off x="0" y="5866200"/>
            <a:ext cx="12187800" cy="9874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97" name="Google Shape;185;p 1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98" name="Google Shape;186;p 1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9" name="Google Shape;187;p 1"/>
          <p:cNvPicPr/>
          <p:nvPr/>
        </p:nvPicPr>
        <p:blipFill>
          <a:blip r:embed="rId4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Google Shape;188;p 1"/>
          <p:cNvPicPr/>
          <p:nvPr/>
        </p:nvPicPr>
        <p:blipFill>
          <a:blip r:embed="rId5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Google Shape;189;p 1"/>
          <p:cNvSpPr/>
          <p:nvPr/>
        </p:nvSpPr>
        <p:spPr>
          <a:xfrm>
            <a:off x="1189080" y="634320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EEAF3858-B481-48E4-9CF0-538496DE9D2C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4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2" name="Google Shape;190;p 1" descr="Obsah obrázku text, Písmo, Grafika, symbol&#10;&#10;Popis byl vytvořen automaticky"/>
          <p:cNvPicPr/>
          <p:nvPr/>
        </p:nvPicPr>
        <p:blipFill>
          <a:blip r:embed="rId6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Google Shape;380;p 2"/>
          <p:cNvSpPr/>
          <p:nvPr/>
        </p:nvSpPr>
        <p:spPr>
          <a:xfrm>
            <a:off x="537480" y="191880"/>
            <a:ext cx="10576440" cy="107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Postavení poskytovatelů 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podporovaného obecního bydlení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4" name="Picture 1"/>
          <p:cNvPicPr/>
          <p:nvPr/>
        </p:nvPicPr>
        <p:blipFill>
          <a:blip r:embed="rId7"/>
          <a:srcRect t="15917" r="3914" b="2094"/>
          <a:stretch/>
        </p:blipFill>
        <p:spPr>
          <a:xfrm>
            <a:off x="124200" y="1448280"/>
            <a:ext cx="8983440" cy="4384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06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107" name="Google Shape;186;p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8" name="Google Shape;187;p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88;p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AD48E63A-C291-4A25-929A-75C8A59FC28A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5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Google Shape;190;p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Google Shape;184;p7"/>
          <p:cNvSpPr/>
          <p:nvPr/>
        </p:nvSpPr>
        <p:spPr>
          <a:xfrm>
            <a:off x="316800" y="259920"/>
            <a:ext cx="1174212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</a:rPr>
              <a:t>Základní činnosti poskytovatele: zajištění bytu 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3" name="Picture 2"/>
          <p:cNvPicPr/>
          <p:nvPr/>
        </p:nvPicPr>
        <p:blipFill>
          <a:blip r:embed="rId6"/>
          <a:stretch/>
        </p:blipFill>
        <p:spPr>
          <a:xfrm>
            <a:off x="492120" y="958320"/>
            <a:ext cx="8549640" cy="4730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15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116" name="Google Shape;186;p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7" name="Google Shape;187;p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Google Shape;188;p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1B11032C-EB98-490D-94CA-12AC7E24F91D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6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0" name="Google Shape;190;p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Google Shape;184;p7"/>
          <p:cNvSpPr/>
          <p:nvPr/>
        </p:nvSpPr>
        <p:spPr>
          <a:xfrm>
            <a:off x="316800" y="259920"/>
            <a:ext cx="1174212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</a:rPr>
              <a:t>Základní činnosti poskytovatele: zajištění bytu 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2" name="Picture 1" descr="A black and white diagram&#10;&#10;AI-generated content may be incorrect."/>
          <p:cNvPicPr/>
          <p:nvPr/>
        </p:nvPicPr>
        <p:blipFill>
          <a:blip r:embed="rId6"/>
          <a:stretch/>
        </p:blipFill>
        <p:spPr>
          <a:xfrm>
            <a:off x="446040" y="846000"/>
            <a:ext cx="8888040" cy="5021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24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125" name="Google Shape;186;p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6" name="Google Shape;187;p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" name="Google Shape;188;p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8019E4C3-815B-41B8-8B70-7857C8B65D86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7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9" name="Google Shape;190;p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Google Shape;184;p7"/>
          <p:cNvSpPr/>
          <p:nvPr/>
        </p:nvSpPr>
        <p:spPr>
          <a:xfrm>
            <a:off x="346680" y="259920"/>
            <a:ext cx="11885040" cy="55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000" b="1" u="none" strike="noStrike">
                <a:solidFill>
                  <a:srgbClr val="005A75"/>
                </a:solidFill>
                <a:effectLst/>
                <a:uFillTx/>
                <a:latin typeface="Arial"/>
              </a:rPr>
              <a:t>Základní činnosti poskytovatele: komunikace s (pod)nájemníky</a:t>
            </a:r>
            <a:endParaRPr lang="cs-CZ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1" name="Picture 1" descr="A black and white image of a room&#10;&#10;AI-generated content may be incorrect."/>
          <p:cNvPicPr/>
          <p:nvPr/>
        </p:nvPicPr>
        <p:blipFill>
          <a:blip r:embed="rId6"/>
          <a:stretch/>
        </p:blipFill>
        <p:spPr>
          <a:xfrm>
            <a:off x="335880" y="905400"/>
            <a:ext cx="9179640" cy="4710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83;p7"/>
          <p:cNvSpPr/>
          <p:nvPr/>
        </p:nvSpPr>
        <p:spPr>
          <a:xfrm>
            <a:off x="0" y="5866200"/>
            <a:ext cx="12189600" cy="9892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33" name="Google Shape;185;p7"/>
          <p:cNvCxnSpPr/>
          <p:nvPr/>
        </p:nvCxnSpPr>
        <p:spPr>
          <a:xfrm>
            <a:off x="1236960" y="6248880"/>
            <a:ext cx="2520" cy="245520"/>
          </a:xfrm>
          <a:prstGeom prst="straightConnector1">
            <a:avLst/>
          </a:prstGeom>
          <a:ln w="9525">
            <a:solidFill>
              <a:srgbClr val="FFFFFF"/>
            </a:solidFill>
            <a:miter/>
          </a:ln>
        </p:spPr>
      </p:cxnSp>
      <p:sp>
        <p:nvSpPr>
          <p:cNvPr id="134" name="Google Shape;186;p7"/>
          <p:cNvSpPr/>
          <p:nvPr/>
        </p:nvSpPr>
        <p:spPr>
          <a:xfrm>
            <a:off x="1256400" y="6212520"/>
            <a:ext cx="81216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5" name="Google Shape;187;p7"/>
          <p:cNvPicPr/>
          <p:nvPr/>
        </p:nvPicPr>
        <p:blipFill>
          <a:blip r:embed="rId3"/>
          <a:stretch/>
        </p:blipFill>
        <p:spPr>
          <a:xfrm>
            <a:off x="356400" y="6256800"/>
            <a:ext cx="738000" cy="22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6" name="Google Shape;188;p7"/>
          <p:cNvPicPr/>
          <p:nvPr/>
        </p:nvPicPr>
        <p:blipFill>
          <a:blip r:embed="rId4"/>
          <a:stretch/>
        </p:blipFill>
        <p:spPr>
          <a:xfrm>
            <a:off x="2556000" y="6272640"/>
            <a:ext cx="917640" cy="19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7" name="Google Shape;189;p7"/>
          <p:cNvSpPr/>
          <p:nvPr/>
        </p:nvSpPr>
        <p:spPr>
          <a:xfrm>
            <a:off x="1189080" y="6343200"/>
            <a:ext cx="298080" cy="21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F54D7784-16AE-4CD1-A5E4-FF3B5C9937CA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8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8" name="Google Shape;190;p7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1880" cy="28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9" name="Google Shape;184;p7"/>
          <p:cNvSpPr/>
          <p:nvPr/>
        </p:nvSpPr>
        <p:spPr>
          <a:xfrm>
            <a:off x="334800" y="259920"/>
            <a:ext cx="1148904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</a:rPr>
              <a:t>Základní činnosti poskytovatele: spolupráce s asistencí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0" name="Picture 2" descr="A black and white diagram with black text&#10;&#10;AI-generated content may be incorrect."/>
          <p:cNvPicPr/>
          <p:nvPr/>
        </p:nvPicPr>
        <p:blipFill>
          <a:blip r:embed="rId6"/>
          <a:stretch/>
        </p:blipFill>
        <p:spPr>
          <a:xfrm>
            <a:off x="355680" y="924120"/>
            <a:ext cx="8048160" cy="4823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83;p 1"/>
          <p:cNvSpPr/>
          <p:nvPr/>
        </p:nvSpPr>
        <p:spPr>
          <a:xfrm>
            <a:off x="0" y="5866200"/>
            <a:ext cx="12187800" cy="987480"/>
          </a:xfrm>
          <a:prstGeom prst="rect">
            <a:avLst/>
          </a:prstGeom>
          <a:solidFill>
            <a:srgbClr val="00314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cs-CZ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cxnSp>
        <p:nvCxnSpPr>
          <p:cNvPr id="142" name="Google Shape;185;p 1"/>
          <p:cNvCxnSpPr/>
          <p:nvPr/>
        </p:nvCxnSpPr>
        <p:spPr>
          <a:xfrm>
            <a:off x="1236960" y="6248880"/>
            <a:ext cx="4320" cy="2473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43" name="Google Shape;186;p 1"/>
          <p:cNvSpPr/>
          <p:nvPr/>
        </p:nvSpPr>
        <p:spPr>
          <a:xfrm>
            <a:off x="1256400" y="6212520"/>
            <a:ext cx="81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Strana</a:t>
            </a:r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4" name="Google Shape;187;p 1"/>
          <p:cNvPicPr/>
          <p:nvPr/>
        </p:nvPicPr>
        <p:blipFill>
          <a:blip r:embed="rId3"/>
          <a:stretch/>
        </p:blipFill>
        <p:spPr>
          <a:xfrm>
            <a:off x="356400" y="6256800"/>
            <a:ext cx="736200" cy="2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Google Shape;188;p 1"/>
          <p:cNvPicPr/>
          <p:nvPr/>
        </p:nvPicPr>
        <p:blipFill>
          <a:blip r:embed="rId4"/>
          <a:stretch/>
        </p:blipFill>
        <p:spPr>
          <a:xfrm>
            <a:off x="2556000" y="6272640"/>
            <a:ext cx="915840" cy="19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Google Shape;189;p 1"/>
          <p:cNvSpPr/>
          <p:nvPr/>
        </p:nvSpPr>
        <p:spPr>
          <a:xfrm>
            <a:off x="1189080" y="6343200"/>
            <a:ext cx="296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fld id="{F7417BA5-F8AA-4E79-B053-20E3E639587E}" type="slidenum">
              <a:rPr lang="cs-CZ" sz="8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9</a:t>
            </a:fld>
            <a:endParaRPr lang="cs-CZ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7" name="Google Shape;190;p 1" descr="Obsah obrázku text, Písmo, Grafika, symbol&#10;&#10;Popis byl vytvořen automaticky"/>
          <p:cNvPicPr/>
          <p:nvPr/>
        </p:nvPicPr>
        <p:blipFill>
          <a:blip r:embed="rId5"/>
          <a:stretch/>
        </p:blipFill>
        <p:spPr>
          <a:xfrm>
            <a:off x="3625920" y="6224760"/>
            <a:ext cx="1090080" cy="27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Google Shape;380;p 2"/>
          <p:cNvSpPr/>
          <p:nvPr/>
        </p:nvSpPr>
        <p:spPr>
          <a:xfrm>
            <a:off x="537480" y="191880"/>
            <a:ext cx="1057644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cs-CZ" sz="3200" b="1" u="none" strike="noStrike">
                <a:solidFill>
                  <a:srgbClr val="005A75"/>
                </a:solidFill>
                <a:effectLst/>
                <a:uFillTx/>
                <a:latin typeface="Arial"/>
                <a:ea typeface="Arial"/>
              </a:rPr>
              <a:t>Základní podmínky poskytování opatření</a:t>
            </a:r>
            <a:endParaRPr lang="cs-CZ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1970ABB-77E0-E0D0-A45D-D9441F666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98" y="872228"/>
            <a:ext cx="9014605" cy="49841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fc5fb9-db8f-42f5-8457-d33c833c2e37" xsi:nil="true"/>
    <lcf76f155ced4ddcb4097134ff3c332f xmlns="c5b83c11-b808-47cc-9f89-e384454bb67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582340A5EF404F800BCEBB74AB68B2" ma:contentTypeVersion="13" ma:contentTypeDescription="Vytvoří nový dokument" ma:contentTypeScope="" ma:versionID="7284bb0b138e6aed00f9d510598704d0">
  <xsd:schema xmlns:xsd="http://www.w3.org/2001/XMLSchema" xmlns:xs="http://www.w3.org/2001/XMLSchema" xmlns:p="http://schemas.microsoft.com/office/2006/metadata/properties" xmlns:ns2="c5b83c11-b808-47cc-9f89-e384454bb673" xmlns:ns3="d5fc5fb9-db8f-42f5-8457-d33c833c2e37" targetNamespace="http://schemas.microsoft.com/office/2006/metadata/properties" ma:root="true" ma:fieldsID="bac02c12f57ed96531e51e7ef5b894ea" ns2:_="" ns3:_="">
    <xsd:import namespace="c5b83c11-b808-47cc-9f89-e384454bb673"/>
    <xsd:import namespace="d5fc5fb9-db8f-42f5-8457-d33c833c2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83c11-b808-47cc-9f89-e384454bb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c5fb9-db8f-42f5-8457-d33c833c2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9d70ca7-5041-4f38-bc0f-e280a58c8518}" ma:internalName="TaxCatchAll" ma:showField="CatchAllData" ma:web="d5fc5fb9-db8f-42f5-8457-d33c833c2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76AFE7-5365-4E4E-B7C3-5CA706E7F9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815749-8203-4C44-96B9-4240B8C8D5E9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d5fc5fb9-db8f-42f5-8457-d33c833c2e37"/>
    <ds:schemaRef ds:uri="http://schemas.microsoft.com/office/infopath/2007/PartnerControls"/>
    <ds:schemaRef ds:uri="http://schemas.openxmlformats.org/package/2006/metadata/core-properties"/>
    <ds:schemaRef ds:uri="c5b83c11-b808-47cc-9f89-e384454bb67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8D015F-4963-461D-85D4-CDCD12A35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b83c11-b808-47cc-9f89-e384454bb673"/>
    <ds:schemaRef ds:uri="d5fc5fb9-db8f-42f5-8457-d33c833c2e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1810</Words>
  <Application>Microsoft Office PowerPoint</Application>
  <PresentationFormat>Widescreen</PresentationFormat>
  <Paragraphs>299</Paragraphs>
  <Slides>37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Petr Hloucha</dc:creator>
  <dc:description/>
  <cp:lastModifiedBy>Aresta Veronika</cp:lastModifiedBy>
  <cp:revision>157</cp:revision>
  <cp:lastPrinted>2025-09-03T11:00:26Z</cp:lastPrinted>
  <dcterms:created xsi:type="dcterms:W3CDTF">2023-04-20T12:37:43Z</dcterms:created>
  <dcterms:modified xsi:type="dcterms:W3CDTF">2025-11-14T11:16:26Z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0x01010080582340A5EF404F800BCEBB74AB68B2</vt:lpwstr>
  </property>
  <property fmtid="{D5CDD505-2E9C-101B-9397-08002B2CF9AE}" pid="3" name="MediaServiceImageTags">
    <vt:lpwstr/>
  </property>
  <property fmtid="{D5CDD505-2E9C-101B-9397-08002B2CF9AE}" pid="4" name="Notes">
    <vt:i4>29</vt:i4>
  </property>
  <property fmtid="{D5CDD505-2E9C-101B-9397-08002B2CF9AE}" pid="5" name="PresentationFormat">
    <vt:lpwstr>Widescreen</vt:lpwstr>
  </property>
  <property fmtid="{D5CDD505-2E9C-101B-9397-08002B2CF9AE}" pid="6" name="Slides">
    <vt:i4>35</vt:i4>
  </property>
</Properties>
</file>