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7" r:id="rId2"/>
    <p:sldId id="260" r:id="rId3"/>
    <p:sldId id="263" r:id="rId4"/>
    <p:sldId id="265" r:id="rId5"/>
    <p:sldId id="258" r:id="rId6"/>
    <p:sldId id="264" r:id="rId7"/>
    <p:sldId id="266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71988" autoAdjust="0"/>
  </p:normalViewPr>
  <p:slideViewPr>
    <p:cSldViewPr>
      <p:cViewPr varScale="1">
        <p:scale>
          <a:sx n="66" d="100"/>
          <a:sy n="66" d="100"/>
        </p:scale>
        <p:origin x="17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21.4.2015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21.4.2015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zdůraznit, že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účelem projektu je „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mainstreaming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 agendy společných politik EU na úrovni krajů a statutárních měst, tedy dosažení stavu, kdy kraje a statutární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města budou věnovat společným politikám na úrovni EU systematicky pozornost a v případě, že identifikují problém, který by se jich mohl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především v podobě legislativy v budoucnu dotknout, aktivizují relevantní mechanismy k jeho ovlivnění, resp. prosazení vlastních zájmů.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5952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stručně okomentovat první 2 fáze výzkumu (dle průběžné nebo</a:t>
            </a:r>
            <a:r>
              <a:rPr lang="cs-CZ" baseline="0" dirty="0" smtClean="0"/>
              <a:t> výzkumné</a:t>
            </a:r>
            <a:r>
              <a:rPr lang="cs-CZ" dirty="0" smtClean="0"/>
              <a:t> zprávy)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322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doporučení z výzkumné zprávy = podklad pro metodický postup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908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zdůraznit, že kromě tohoto výsledku patří mezi výsledky projektu také výzkumná zpráva a metodická příručka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530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970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7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krutilek@cdk.cz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mailto:vhavlik@fss.muni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1450509" y="1401800"/>
            <a:ext cx="623345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altLang="cs-CZ" sz="2000" dirty="0">
                <a:cs typeface="Arial" charset="0"/>
              </a:rPr>
              <a:t>Kraje a města 2.0 – zefektivnění role regionů a municipalit v rozhodovacím procesu Evropské </a:t>
            </a:r>
            <a:r>
              <a:rPr lang="cs-CZ" altLang="cs-CZ" sz="2000" dirty="0" smtClean="0">
                <a:cs typeface="Arial" charset="0"/>
              </a:rPr>
              <a:t>unie (TD020395)</a:t>
            </a:r>
            <a:endParaRPr lang="cs-CZ" altLang="cs-CZ" sz="2000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2564905"/>
            <a:ext cx="8713787" cy="2447925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r>
              <a:rPr lang="cs-CZ" sz="28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Metodický </a:t>
            </a: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postup</a:t>
            </a:r>
            <a:b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</a:b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pro </a:t>
            </a:r>
            <a:r>
              <a:rPr lang="cs-CZ" sz="28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zefektivnění role krajů a </a:t>
            </a: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statutárních měst</a:t>
            </a:r>
            <a:b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</a:b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cs-CZ" sz="28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procesu přípravy a uplatňování nových veřejných </a:t>
            </a: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politik vycházejících </a:t>
            </a:r>
            <a:r>
              <a:rPr lang="cs-CZ" sz="28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z legislativy </a:t>
            </a: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EU</a:t>
            </a:r>
          </a:p>
          <a:p>
            <a:pPr algn="ctr">
              <a:spcAft>
                <a:spcPts val="1200"/>
              </a:spcAft>
              <a:defRPr/>
            </a:pPr>
            <a:r>
              <a:rPr lang="pl-PL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Centrum pro studium demokracie a kultury</a:t>
            </a:r>
            <a:endParaRPr lang="cs-CZ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4860032" y="5517233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smtClean="0">
                <a:latin typeface="Arial" pitchFamily="34" charset="0"/>
                <a:cs typeface="Arial" pitchFamily="34" charset="0"/>
              </a:rPr>
              <a:t>28. dubna 2015</a:t>
            </a:r>
            <a:endParaRPr lang="cs-CZ" sz="14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5936" y="5301208"/>
            <a:ext cx="1150125" cy="1074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Program:</a:t>
            </a:r>
            <a:r>
              <a:rPr lang="cs-CZ" dirty="0" smtClean="0"/>
              <a:t> OMEGA (2. veřejná soutěž)</a:t>
            </a:r>
          </a:p>
          <a:p>
            <a:r>
              <a:rPr lang="cs-CZ" u="sng" dirty="0"/>
              <a:t>Cíl:</a:t>
            </a:r>
            <a:r>
              <a:rPr lang="cs-CZ" dirty="0"/>
              <a:t> Vytvořit a zavést nové postupy pro zefektivnění využitelnosti stávajících veřejných </a:t>
            </a:r>
            <a:r>
              <a:rPr lang="cs-CZ" dirty="0" smtClean="0"/>
              <a:t>politik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centrální, krajské i místní úrovni; </a:t>
            </a:r>
            <a:r>
              <a:rPr lang="cs-CZ" dirty="0" smtClean="0"/>
              <a:t>připravit</a:t>
            </a:r>
            <a:br>
              <a:rPr lang="cs-CZ" dirty="0" smtClean="0"/>
            </a:br>
            <a:r>
              <a:rPr lang="cs-CZ" dirty="0" smtClean="0"/>
              <a:t>a zajistit </a:t>
            </a:r>
            <a:r>
              <a:rPr lang="cs-CZ" dirty="0"/>
              <a:t>nové postupy pro zavedení a uplatňování nových veřejných politik v ČR, v kontextu realizace společných politik </a:t>
            </a:r>
            <a:r>
              <a:rPr lang="cs-CZ" dirty="0" smtClean="0"/>
              <a:t>EU</a:t>
            </a:r>
          </a:p>
          <a:p>
            <a:r>
              <a:rPr lang="cs-CZ" u="sng" dirty="0"/>
              <a:t>Doba řešení:</a:t>
            </a:r>
            <a:r>
              <a:rPr lang="cs-CZ" dirty="0"/>
              <a:t> </a:t>
            </a:r>
            <a:r>
              <a:rPr lang="cs-CZ" dirty="0" smtClean="0"/>
              <a:t>01/2014–06/2015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Krátká informace o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u="sng" dirty="0" smtClean="0"/>
              <a:t>2014:</a:t>
            </a:r>
            <a:r>
              <a:rPr lang="cs-CZ" dirty="0" smtClean="0"/>
              <a:t> kompletně zrealizovány 2 z 3 fází výzkumu</a:t>
            </a:r>
          </a:p>
          <a:p>
            <a:pPr lvl="1"/>
            <a:r>
              <a:rPr lang="cs-CZ" dirty="0" smtClean="0"/>
              <a:t>Analýza primárního práva EU</a:t>
            </a:r>
          </a:p>
          <a:p>
            <a:pPr lvl="2"/>
            <a:r>
              <a:rPr lang="cs-CZ" dirty="0" smtClean="0"/>
              <a:t>Smlouva z Nice</a:t>
            </a:r>
          </a:p>
          <a:p>
            <a:pPr lvl="2"/>
            <a:r>
              <a:rPr lang="cs-CZ" dirty="0" smtClean="0"/>
              <a:t>Lisabonská smlouva</a:t>
            </a:r>
          </a:p>
          <a:p>
            <a:pPr lvl="1"/>
            <a:r>
              <a:rPr lang="cs-CZ" dirty="0"/>
              <a:t>Analýza </a:t>
            </a:r>
            <a:r>
              <a:rPr lang="cs-CZ" dirty="0" smtClean="0"/>
              <a:t>sekundárního </a:t>
            </a:r>
            <a:r>
              <a:rPr lang="cs-CZ" dirty="0"/>
              <a:t>práva EU</a:t>
            </a:r>
          </a:p>
          <a:p>
            <a:pPr lvl="1"/>
            <a:r>
              <a:rPr lang="cs-CZ" dirty="0" err="1" smtClean="0"/>
              <a:t>Elite</a:t>
            </a:r>
            <a:r>
              <a:rPr lang="cs-CZ" dirty="0" smtClean="0"/>
              <a:t> </a:t>
            </a:r>
            <a:r>
              <a:rPr lang="cs-CZ" dirty="0" err="1" smtClean="0"/>
              <a:t>interviews</a:t>
            </a:r>
            <a:endParaRPr lang="cs-CZ" dirty="0"/>
          </a:p>
          <a:p>
            <a:pPr lvl="2"/>
            <a:r>
              <a:rPr lang="cs-CZ" dirty="0" smtClean="0"/>
              <a:t>5 z 14 krajů</a:t>
            </a:r>
          </a:p>
          <a:p>
            <a:pPr lvl="2"/>
            <a:r>
              <a:rPr lang="cs-CZ" dirty="0" smtClean="0"/>
              <a:t>7 z 26 statutárních měst</a:t>
            </a:r>
          </a:p>
          <a:p>
            <a:r>
              <a:rPr lang="cs-CZ" u="sng" dirty="0" smtClean="0"/>
              <a:t>2015:</a:t>
            </a:r>
            <a:r>
              <a:rPr lang="cs-CZ" dirty="0" smtClean="0"/>
              <a:t> připravena výzkumná zpráva (3/2015) a zahájeny práce na metodickém postupu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Dosavadní průběh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359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 smtClean="0"/>
              <a:t>1. Bojovat s personální diskontinuitou</a:t>
            </a:r>
          </a:p>
          <a:p>
            <a:r>
              <a:rPr lang="cs-CZ" dirty="0" smtClean="0"/>
              <a:t>2. Zřídit stálá </a:t>
            </a:r>
            <a:r>
              <a:rPr lang="cs-CZ" dirty="0"/>
              <a:t>zastoupení statutárních měst a </a:t>
            </a:r>
            <a:r>
              <a:rPr lang="cs-CZ" dirty="0" smtClean="0"/>
              <a:t>krajů</a:t>
            </a:r>
            <a:br>
              <a:rPr lang="cs-CZ" dirty="0" smtClean="0"/>
            </a:br>
            <a:r>
              <a:rPr lang="cs-CZ" dirty="0" smtClean="0"/>
              <a:t>při EU</a:t>
            </a:r>
          </a:p>
          <a:p>
            <a:r>
              <a:rPr lang="cs-CZ" dirty="0" smtClean="0"/>
              <a:t>3. Zlepšit </a:t>
            </a:r>
            <a:r>
              <a:rPr lang="cs-CZ" dirty="0"/>
              <a:t>informovanost statutárních měst a </a:t>
            </a:r>
            <a:r>
              <a:rPr lang="cs-CZ" dirty="0" smtClean="0"/>
              <a:t>krajů</a:t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připravované </a:t>
            </a:r>
            <a:r>
              <a:rPr lang="cs-CZ" dirty="0" smtClean="0"/>
              <a:t>legislativě EU</a:t>
            </a:r>
          </a:p>
          <a:p>
            <a:r>
              <a:rPr lang="cs-CZ" dirty="0" smtClean="0"/>
              <a:t>4. Časněji </a:t>
            </a:r>
            <a:r>
              <a:rPr lang="cs-CZ" dirty="0"/>
              <a:t>vstupovat do legislativních </a:t>
            </a:r>
            <a:r>
              <a:rPr lang="cs-CZ" dirty="0" smtClean="0"/>
              <a:t>procesů</a:t>
            </a:r>
          </a:p>
          <a:p>
            <a:r>
              <a:rPr lang="cs-CZ" dirty="0" smtClean="0"/>
              <a:t>5. Agregovat zájmy skrze sítě a přizpůsobit strategii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Doporučení z výzkumné zprávy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500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Základní charakteristika:</a:t>
            </a:r>
            <a:r>
              <a:rPr lang="cs-CZ" dirty="0" smtClean="0"/>
              <a:t> Metodický postup</a:t>
            </a:r>
          </a:p>
          <a:p>
            <a:r>
              <a:rPr lang="cs-CZ" u="sng" dirty="0" smtClean="0"/>
              <a:t>Obsah:</a:t>
            </a:r>
            <a:r>
              <a:rPr lang="cs-CZ" dirty="0" smtClean="0"/>
              <a:t> </a:t>
            </a:r>
            <a:r>
              <a:rPr lang="cs-CZ" dirty="0"/>
              <a:t>Podrobný návod, jak zefektivnit roli krajů a statutárních měst v procesu přípravy a uplatňování nových veřejných politik vycházejících z legislativy </a:t>
            </a:r>
            <a:r>
              <a:rPr lang="cs-CZ" dirty="0" smtClean="0"/>
              <a:t>EU</a:t>
            </a:r>
          </a:p>
          <a:p>
            <a:r>
              <a:rPr lang="cs-CZ" u="sng" dirty="0" smtClean="0"/>
              <a:t>Forma:</a:t>
            </a:r>
            <a:r>
              <a:rPr lang="cs-CZ" dirty="0" smtClean="0"/>
              <a:t> </a:t>
            </a:r>
            <a:r>
              <a:rPr lang="cs-CZ" dirty="0"/>
              <a:t>Interní předpis nelegislativní povahy (</a:t>
            </a:r>
            <a:r>
              <a:rPr lang="cs-CZ" dirty="0" err="1"/>
              <a:t>Hneleg</a:t>
            </a:r>
            <a:r>
              <a:rPr lang="cs-CZ" dirty="0" smtClean="0"/>
              <a:t>)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</a:t>
            </a:r>
            <a:r>
              <a:rPr lang="cs-CZ" dirty="0" smtClean="0"/>
              <a:t>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Příjemci:</a:t>
            </a:r>
            <a:r>
              <a:rPr lang="cs-CZ" dirty="0" smtClean="0"/>
              <a:t> Kraje a statutární města v ČR</a:t>
            </a:r>
          </a:p>
          <a:p>
            <a:pPr lvl="1"/>
            <a:r>
              <a:rPr lang="cs-CZ" dirty="0" smtClean="0"/>
              <a:t>na základě smlouvy o uplatnění výsledků</a:t>
            </a:r>
          </a:p>
          <a:p>
            <a:endParaRPr lang="cs-CZ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Uplatnění výsledku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7729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/>
              <a:t>Mgr. Ondřej </a:t>
            </a:r>
            <a:r>
              <a:rPr lang="cs-CZ" u="sng" dirty="0" smtClean="0"/>
              <a:t>Krutílek</a:t>
            </a:r>
            <a:endParaRPr lang="cs-CZ" dirty="0"/>
          </a:p>
          <a:p>
            <a:pPr lvl="1"/>
            <a:r>
              <a:rPr lang="cs-CZ" dirty="0" smtClean="0"/>
              <a:t>hlavní řešitel</a:t>
            </a:r>
          </a:p>
          <a:p>
            <a:pPr lvl="1"/>
            <a:r>
              <a:rPr lang="cs-CZ" dirty="0" smtClean="0">
                <a:hlinkClick r:id="rId3"/>
              </a:rPr>
              <a:t>krutilek@cdk.cz</a:t>
            </a:r>
            <a:r>
              <a:rPr lang="cs-CZ" dirty="0" smtClean="0"/>
              <a:t> </a:t>
            </a:r>
          </a:p>
          <a:p>
            <a:r>
              <a:rPr lang="cs-CZ" u="sng" dirty="0"/>
              <a:t>Mgr. Vratislav Havlík, </a:t>
            </a:r>
            <a:r>
              <a:rPr lang="cs-CZ" u="sng" dirty="0" smtClean="0"/>
              <a:t>Ph.D.</a:t>
            </a:r>
          </a:p>
          <a:p>
            <a:pPr lvl="1"/>
            <a:r>
              <a:rPr lang="cs-CZ" dirty="0" smtClean="0"/>
              <a:t>řešitel</a:t>
            </a:r>
          </a:p>
          <a:p>
            <a:pPr lvl="1"/>
            <a:r>
              <a:rPr lang="cs-CZ" dirty="0" smtClean="0">
                <a:hlinkClick r:id="rId4"/>
              </a:rPr>
              <a:t>vhavlik@fss.muni.cz</a:t>
            </a:r>
            <a:r>
              <a:rPr lang="cs-CZ" dirty="0" smtClean="0"/>
              <a:t> 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na řešitele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5941072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312</Words>
  <Application>Microsoft Office PowerPoint</Application>
  <PresentationFormat>Předvádění na obrazovce (4:3)</PresentationFormat>
  <Paragraphs>50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MMR_klas</vt:lpstr>
      <vt:lpstr>Kraje a města 2.0 – zefektivnění role regionů a municipalit v rozhodovacím procesu Evropské unie (TD020395)</vt:lpstr>
      <vt:lpstr>Krátká informace o projektu</vt:lpstr>
      <vt:lpstr>Dosavadní průběh projektu</vt:lpstr>
      <vt:lpstr>Doporučení z výzkumné zprávy</vt:lpstr>
      <vt:lpstr>Představení výsledku projektu</vt:lpstr>
      <vt:lpstr>Uplatnění výsledku projektu</vt:lpstr>
      <vt:lpstr>Kontakt na řešitele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Ondřej Krutílek</cp:lastModifiedBy>
  <cp:revision>15</cp:revision>
  <dcterms:created xsi:type="dcterms:W3CDTF">2014-02-26T13:05:03Z</dcterms:created>
  <dcterms:modified xsi:type="dcterms:W3CDTF">2015-04-21T15:49:25Z</dcterms:modified>
</cp:coreProperties>
</file>