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58" r:id="rId4"/>
    <p:sldId id="267" r:id="rId5"/>
    <p:sldId id="271" r:id="rId6"/>
    <p:sldId id="265" r:id="rId7"/>
    <p:sldId id="269" r:id="rId8"/>
    <p:sldId id="259" r:id="rId9"/>
    <p:sldId id="261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 Dlouha" initials="JaD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>
        <p:scale>
          <a:sx n="118" d="100"/>
          <a:sy n="118" d="100"/>
        </p:scale>
        <p:origin x="-15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7704138" cy="8636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22275" y="6265863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65863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8F33D-EB7F-4188-9C65-BF7953BE188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65863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715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7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viwiki.cz/wiki/Anal%C3%BDza_akt%C3%A9r%C5%AF_-_metodika" TargetMode="External"/><Relationship Id="rId2" Type="http://schemas.openxmlformats.org/officeDocument/2006/relationships/hyperlink" Target="http://www.enviwiki.cz/wiki/Kategorie:P%C5%99%C3%ADpady_kauz_udr%C5%BEiteln%C3%A9ho_rozvoj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nvigogika.cuni.cz/index.php/Envigogika/issue/view/2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r.cz/getmedia/4ebb3cc7-6f5c-4f37-ad1f-97054a212483/metodika-pripravy-verejnych-strategii_listopad-2012.pdf" TargetMode="External"/><Relationship Id="rId2" Type="http://schemas.openxmlformats.org/officeDocument/2006/relationships/hyperlink" Target="http://www.paktparticipace.cz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zp.cuni.cz/" TargetMode="External"/><Relationship Id="rId2" Type="http://schemas.openxmlformats.org/officeDocument/2006/relationships/hyperlink" Target="mailto:Jana.Dlouha@czp.cuni.cz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hyperlink" Target="mailto:jana.dlouha@czp.cuni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421605" y="1700188"/>
            <a:ext cx="829126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cs-CZ" altLang="cs-CZ" sz="2000" dirty="0"/>
              <a:t>Studium a podpora procesů participativní tvorby regionálních strategií udržitelného rozvoje území s využitím metody analýzy </a:t>
            </a:r>
            <a:r>
              <a:rPr lang="cs-CZ" altLang="cs-CZ" sz="2000" dirty="0" smtClean="0"/>
              <a:t>aktérů </a:t>
            </a:r>
            <a:r>
              <a:rPr lang="cs-CZ" altLang="cs-CZ" sz="2000" dirty="0"/>
              <a:t>TD020120</a:t>
            </a:r>
            <a:endParaRPr lang="cs-CZ" altLang="cs-CZ" sz="20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187215" y="2779688"/>
            <a:ext cx="8713787" cy="2082220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Metodika analýzy aktérů</a:t>
            </a:r>
            <a:endParaRPr lang="cs-CZ" sz="2800" b="1" spc="-2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Univerzita Karlova </a:t>
            </a:r>
            <a:r>
              <a:rPr lang="cs-CZ" sz="24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 Praze</a:t>
            </a: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Centrum pro otázky životního prostředí </a:t>
            </a: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3563888" y="5144683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/>
              <a:t>27</a:t>
            </a:r>
            <a:r>
              <a:rPr lang="cs-CZ" sz="1400" b="1" i="1" dirty="0"/>
              <a:t>. dubna 2015</a:t>
            </a:r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sz="1400" b="1" i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Podnadpis 6"/>
          <p:cNvSpPr txBox="1">
            <a:spLocks/>
          </p:cNvSpPr>
          <p:nvPr/>
        </p:nvSpPr>
        <p:spPr bwMode="auto">
          <a:xfrm>
            <a:off x="2370549" y="5747612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8" name="Obrázek 7" descr="logo CMYK CJ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44683"/>
            <a:ext cx="1727572" cy="14526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132856"/>
            <a:ext cx="8291264" cy="4392488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Doba řešení</a:t>
            </a:r>
            <a:r>
              <a:rPr lang="cs-CZ" dirty="0"/>
              <a:t>: 01/2014 - 12/2015</a:t>
            </a:r>
          </a:p>
          <a:p>
            <a:r>
              <a:rPr lang="cs-CZ" b="1" dirty="0"/>
              <a:t>Specifický cíl programu</a:t>
            </a:r>
            <a:r>
              <a:rPr lang="cs-CZ" dirty="0" smtClean="0"/>
              <a:t>:  C4 </a:t>
            </a:r>
            <a:r>
              <a:rPr lang="cs-CZ" dirty="0"/>
              <a:t>- Vypracovat a zavést nové postupy a metody pro analýzu a vyhodnocení sociálních, ekonomických problémů a jejich dopadů na </a:t>
            </a:r>
            <a:r>
              <a:rPr lang="cs-CZ" dirty="0" smtClean="0"/>
              <a:t>udržitelný rozvoj </a:t>
            </a:r>
            <a:r>
              <a:rPr lang="cs-CZ" dirty="0"/>
              <a:t>společnosti, dopadů sociálně-ekonomického rozvoje společnosti na životní prostředí.</a:t>
            </a:r>
          </a:p>
          <a:p>
            <a:r>
              <a:rPr lang="en-GB" b="1" dirty="0" err="1" smtClean="0"/>
              <a:t>Anotace</a:t>
            </a:r>
            <a:r>
              <a:rPr lang="en-GB" dirty="0" smtClean="0"/>
              <a:t>:</a:t>
            </a:r>
            <a:r>
              <a:rPr lang="cs-CZ" dirty="0" smtClean="0"/>
              <a:t> Projekt </a:t>
            </a:r>
            <a:r>
              <a:rPr lang="cs-CZ" dirty="0"/>
              <a:t>bude analyzovat procesy rozhodování v záležitostech životního prostředí, managementu přírodních zdrojů a udržitelného rozvoje </a:t>
            </a:r>
            <a:r>
              <a:rPr lang="cs-CZ" dirty="0" smtClean="0"/>
              <a:t>na regionální </a:t>
            </a:r>
            <a:r>
              <a:rPr lang="cs-CZ" dirty="0"/>
              <a:t>úrovni, a to z hlediska rolí společenských aktérů. Vypracuje metodiku analýzy aktérů na základě zahraniční teorie i praxe a bude </a:t>
            </a:r>
            <a:r>
              <a:rPr lang="cs-CZ" dirty="0" smtClean="0"/>
              <a:t>ji testovat </a:t>
            </a:r>
            <a:r>
              <a:rPr lang="cs-CZ" dirty="0"/>
              <a:t>v českých podmínkách. Na základě zpětné vazby z uplatnění metodiky v podmínkách regionů ČR bude vytvořen všeobecně </a:t>
            </a:r>
            <a:r>
              <a:rPr lang="cs-CZ" dirty="0" smtClean="0"/>
              <a:t>dostupný nástroj </a:t>
            </a:r>
            <a:r>
              <a:rPr lang="cs-CZ" dirty="0"/>
              <a:t>pro reflexi jednání o UR na místní úrovni a facilitaci těchto procesů v praxi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Náklady</a:t>
            </a:r>
            <a:r>
              <a:rPr lang="cs-CZ" dirty="0" smtClean="0"/>
              <a:t>: </a:t>
            </a:r>
            <a:r>
              <a:rPr lang="cs-CZ" dirty="0"/>
              <a:t>(</a:t>
            </a:r>
            <a:r>
              <a:rPr lang="cs-CZ" dirty="0" smtClean="0"/>
              <a:t>2014/ 2015/ Celkem</a:t>
            </a:r>
            <a:r>
              <a:rPr lang="cs-CZ" dirty="0"/>
              <a:t>): </a:t>
            </a:r>
            <a:r>
              <a:rPr lang="cs-CZ" dirty="0" smtClean="0"/>
              <a:t>766/ 743/ 1 509 </a:t>
            </a:r>
            <a:r>
              <a:rPr lang="cs-CZ" dirty="0"/>
              <a:t>tis. </a:t>
            </a:r>
            <a:r>
              <a:rPr lang="cs-CZ" dirty="0" smtClean="0"/>
              <a:t>Kč</a:t>
            </a:r>
            <a:br>
              <a:rPr lang="cs-CZ" dirty="0" smtClean="0"/>
            </a:br>
            <a:r>
              <a:rPr lang="cs-CZ" dirty="0" smtClean="0"/>
              <a:t>	Přiděleno: 1 185 tis. </a:t>
            </a:r>
            <a:r>
              <a:rPr lang="cs-CZ" smtClean="0"/>
              <a:t>Kč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Krátká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>
                <a:hlinkClick r:id="rId2"/>
              </a:rPr>
              <a:t>Databáze </a:t>
            </a:r>
            <a:r>
              <a:rPr lang="cs-CZ" sz="2000" dirty="0" smtClean="0">
                <a:hlinkClick r:id="rId2"/>
              </a:rPr>
              <a:t>případů </a:t>
            </a:r>
            <a:r>
              <a:rPr lang="cs-CZ" sz="2000" dirty="0" smtClean="0"/>
              <a:t>regionálních kauz udržitelného rozvoje (</a:t>
            </a:r>
            <a:r>
              <a:rPr lang="cs-CZ" sz="2000" dirty="0" err="1" smtClean="0"/>
              <a:t>Enviwiki</a:t>
            </a:r>
            <a:r>
              <a:rPr lang="cs-CZ" sz="2000" dirty="0" smtClean="0"/>
              <a:t>) </a:t>
            </a:r>
          </a:p>
          <a:p>
            <a:r>
              <a:rPr lang="cs-CZ" sz="2000" dirty="0" smtClean="0"/>
              <a:t>Kapitola v knize: shrnutí dosavadních poznatků, přehled metody: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600" dirty="0" smtClean="0"/>
              <a:t>Zahradník</a:t>
            </a:r>
            <a:r>
              <a:rPr lang="cs-CZ" sz="1600" dirty="0"/>
              <a:t>, M., Dlouhá, J., </a:t>
            </a:r>
            <a:r>
              <a:rPr lang="cs-CZ" sz="1600" dirty="0" err="1"/>
              <a:t>Burandt</a:t>
            </a:r>
            <a:r>
              <a:rPr lang="cs-CZ" sz="1600" dirty="0"/>
              <a:t>, S. (2014). "</a:t>
            </a:r>
            <a:r>
              <a:rPr lang="cs-CZ" sz="1600" dirty="0" err="1"/>
              <a:t>Actor</a:t>
            </a:r>
            <a:r>
              <a:rPr lang="cs-CZ" sz="1600" dirty="0"/>
              <a:t> </a:t>
            </a:r>
            <a:r>
              <a:rPr lang="cs-CZ" sz="1600" dirty="0" err="1"/>
              <a:t>analysis</a:t>
            </a:r>
            <a:r>
              <a:rPr lang="cs-CZ" sz="1600" dirty="0"/>
              <a:t> as a </a:t>
            </a:r>
            <a:r>
              <a:rPr lang="cs-CZ" sz="1600" dirty="0" err="1"/>
              <a:t>tool</a:t>
            </a:r>
            <a:r>
              <a:rPr lang="cs-CZ" sz="1600" dirty="0"/>
              <a:t> </a:t>
            </a:r>
            <a:r>
              <a:rPr lang="cs-CZ" sz="1600" dirty="0" err="1"/>
              <a:t>for</a:t>
            </a:r>
            <a:r>
              <a:rPr lang="cs-CZ" sz="1600" dirty="0"/>
              <a:t> </a:t>
            </a:r>
            <a:r>
              <a:rPr lang="cs-CZ" sz="1600" dirty="0" err="1"/>
              <a:t>exploring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decision-making</a:t>
            </a:r>
            <a:r>
              <a:rPr lang="cs-CZ" sz="1600" dirty="0"/>
              <a:t> </a:t>
            </a:r>
            <a:r>
              <a:rPr lang="cs-CZ" sz="1600" dirty="0" err="1"/>
              <a:t>processes</a:t>
            </a:r>
            <a:r>
              <a:rPr lang="cs-CZ" sz="1600" dirty="0"/>
              <a:t> in </a:t>
            </a:r>
            <a:r>
              <a:rPr lang="cs-CZ" sz="1600" dirty="0" err="1"/>
              <a:t>environmental</a:t>
            </a:r>
            <a:r>
              <a:rPr lang="cs-CZ" sz="1600" dirty="0"/>
              <a:t> </a:t>
            </a:r>
            <a:r>
              <a:rPr lang="cs-CZ" sz="1600" dirty="0" err="1"/>
              <a:t>governance</a:t>
            </a:r>
            <a:r>
              <a:rPr lang="cs-CZ" sz="1600" dirty="0"/>
              <a:t>" in Barton, A., Dlouhá, J., </a:t>
            </a:r>
            <a:r>
              <a:rPr lang="cs-CZ" sz="1600" dirty="0" err="1"/>
              <a:t>eds</a:t>
            </a:r>
            <a:r>
              <a:rPr lang="cs-CZ" sz="1600" dirty="0"/>
              <a:t>. (2014). </a:t>
            </a:r>
            <a:r>
              <a:rPr lang="cs-CZ" sz="1600" i="1" dirty="0" err="1"/>
              <a:t>Exploring</a:t>
            </a:r>
            <a:r>
              <a:rPr lang="cs-CZ" sz="1600" i="1" dirty="0"/>
              <a:t> </a:t>
            </a:r>
            <a:r>
              <a:rPr lang="cs-CZ" sz="1600" i="1" dirty="0" err="1"/>
              <a:t>regional</a:t>
            </a:r>
            <a:r>
              <a:rPr lang="cs-CZ" sz="1600" i="1" dirty="0"/>
              <a:t> </a:t>
            </a:r>
            <a:r>
              <a:rPr lang="cs-CZ" sz="1600" i="1" dirty="0" err="1"/>
              <a:t>sustainable</a:t>
            </a:r>
            <a:r>
              <a:rPr lang="cs-CZ" sz="1600" i="1" dirty="0"/>
              <a:t> </a:t>
            </a:r>
            <a:r>
              <a:rPr lang="cs-CZ" sz="1600" i="1" dirty="0" err="1"/>
              <a:t>development</a:t>
            </a:r>
            <a:r>
              <a:rPr lang="cs-CZ" sz="1600" i="1" dirty="0"/>
              <a:t> </a:t>
            </a:r>
            <a:r>
              <a:rPr lang="cs-CZ" sz="1600" i="1" dirty="0" err="1"/>
              <a:t>issues</a:t>
            </a:r>
            <a:r>
              <a:rPr lang="cs-CZ" sz="1600" i="1" dirty="0"/>
              <a:t>. </a:t>
            </a:r>
            <a:r>
              <a:rPr lang="cs-CZ" sz="1600" i="1" dirty="0" err="1"/>
              <a:t>Using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case study </a:t>
            </a:r>
            <a:r>
              <a:rPr lang="cs-CZ" sz="1600" i="1" dirty="0" err="1"/>
              <a:t>approach</a:t>
            </a:r>
            <a:r>
              <a:rPr lang="cs-CZ" sz="1600" i="1" dirty="0"/>
              <a:t> in </a:t>
            </a:r>
            <a:r>
              <a:rPr lang="cs-CZ" sz="1600" i="1" dirty="0" err="1"/>
              <a:t>higher</a:t>
            </a:r>
            <a:r>
              <a:rPr lang="cs-CZ" sz="1600" i="1" dirty="0"/>
              <a:t> </a:t>
            </a:r>
            <a:r>
              <a:rPr lang="cs-CZ" sz="1600" i="1" dirty="0" err="1"/>
              <a:t>education</a:t>
            </a:r>
            <a:r>
              <a:rPr lang="cs-CZ" sz="1600" i="1" dirty="0"/>
              <a:t>. </a:t>
            </a:r>
            <a:r>
              <a:rPr lang="cs-CZ" sz="1600" dirty="0" err="1"/>
              <a:t>Grosvenor</a:t>
            </a:r>
            <a:r>
              <a:rPr lang="cs-CZ" sz="1600" dirty="0"/>
              <a:t> House </a:t>
            </a:r>
            <a:r>
              <a:rPr lang="cs-CZ" sz="1600" dirty="0" err="1"/>
              <a:t>Publishing</a:t>
            </a:r>
            <a:r>
              <a:rPr lang="cs-CZ" sz="1600" dirty="0"/>
              <a:t> LTD., UK </a:t>
            </a:r>
            <a:endParaRPr lang="cs-CZ" sz="1600" dirty="0" smtClean="0"/>
          </a:p>
          <a:p>
            <a:r>
              <a:rPr lang="cs-CZ" sz="2000" dirty="0" smtClean="0">
                <a:hlinkClick r:id="rId3"/>
              </a:rPr>
              <a:t>Metodika</a:t>
            </a:r>
            <a:r>
              <a:rPr lang="cs-CZ" sz="2000" dirty="0" smtClean="0"/>
              <a:t> publikovaná jako otevřený zdroj (předběžná verze)</a:t>
            </a:r>
          </a:p>
          <a:p>
            <a:r>
              <a:rPr lang="cs-CZ" sz="2000" dirty="0" smtClean="0"/>
              <a:t>Shrnutí českých případů a jejich meta-analýzy: připravované číslo časopisu </a:t>
            </a:r>
            <a:r>
              <a:rPr lang="cs-CZ" sz="2000" dirty="0" err="1" smtClean="0">
                <a:solidFill>
                  <a:srgbClr val="FF0000"/>
                </a:solidFill>
                <a:hlinkClick r:id="rId4"/>
              </a:rPr>
              <a:t>Envigogika</a:t>
            </a:r>
            <a:endParaRPr lang="cs-CZ" sz="2000" dirty="0" smtClean="0">
              <a:solidFill>
                <a:srgbClr val="FF0000"/>
              </a:solidFill>
            </a:endParaRPr>
          </a:p>
          <a:p>
            <a:r>
              <a:rPr lang="cs-CZ" sz="2000" dirty="0" smtClean="0"/>
              <a:t>Připravovaná studie aktérů vystupujících v případech MA 21 (faktory úspěchu MA 21, vliv a možné role společenských hráčů atd.) - </a:t>
            </a:r>
            <a:r>
              <a:rPr lang="cs-CZ" sz="2000" dirty="0" err="1" smtClean="0"/>
              <a:t>J</a:t>
            </a:r>
            <a:r>
              <a:rPr lang="cs-CZ" sz="2000" baseline="-25000" dirty="0" err="1" smtClean="0"/>
              <a:t>imp</a:t>
            </a:r>
            <a:endParaRPr lang="cs-CZ" sz="2000" baseline="-25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Analýza aktérů</a:t>
            </a:r>
          </a:p>
        </p:txBody>
      </p:sp>
      <p:sp>
        <p:nvSpPr>
          <p:cNvPr id="12291" name="Zaoblený obdélník 3"/>
          <p:cNvSpPr>
            <a:spLocks noChangeArrowheads="1"/>
          </p:cNvSpPr>
          <p:nvPr/>
        </p:nvSpPr>
        <p:spPr bwMode="auto">
          <a:xfrm>
            <a:off x="900113" y="1196753"/>
            <a:ext cx="5328071" cy="1440086"/>
          </a:xfrm>
          <a:prstGeom prst="roundRect">
            <a:avLst>
              <a:gd name="adj" fmla="val 16667"/>
            </a:avLst>
          </a:prstGeom>
          <a:solidFill>
            <a:srgbClr val="D4E2DA"/>
          </a:solidFill>
          <a:ln w="19050" algn="ctr">
            <a:solidFill>
              <a:srgbClr val="0070C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cs-CZ" altLang="cs-CZ" sz="1800" b="1" dirty="0" smtClean="0"/>
              <a:t>Analýza </a:t>
            </a:r>
            <a:r>
              <a:rPr lang="cs-CZ" altLang="cs-CZ" sz="1800" b="1" dirty="0"/>
              <a:t>aktérů </a:t>
            </a:r>
            <a:r>
              <a:rPr lang="cs-CZ" altLang="cs-CZ" sz="1800" dirty="0"/>
              <a:t>= </a:t>
            </a:r>
            <a:r>
              <a:rPr lang="cs-CZ" altLang="cs-CZ" sz="1800" dirty="0" smtClean="0"/>
              <a:t>sociální rozměr případu</a:t>
            </a:r>
          </a:p>
          <a:p>
            <a:pPr eaLnBrk="1" hangingPunct="1"/>
            <a:r>
              <a:rPr lang="cs-CZ" altLang="cs-CZ" sz="1800" dirty="0" smtClean="0"/>
              <a:t>a</a:t>
            </a:r>
            <a:r>
              <a:rPr lang="cs-CZ" altLang="cs-CZ" sz="1800" dirty="0"/>
              <a:t>) </a:t>
            </a:r>
            <a:r>
              <a:rPr lang="cs-CZ" altLang="cs-CZ" sz="1800" dirty="0" smtClean="0"/>
              <a:t>problém z praxe </a:t>
            </a:r>
            <a:r>
              <a:rPr lang="cs-CZ" altLang="cs-CZ" sz="1800" dirty="0" smtClean="0">
                <a:sym typeface="Wingdings" panose="05000000000000000000" pitchFamily="2" charset="2"/>
              </a:rPr>
              <a:t> </a:t>
            </a:r>
            <a:r>
              <a:rPr lang="cs-CZ" altLang="cs-CZ" sz="1800" dirty="0" smtClean="0"/>
              <a:t>vymezení, popis (data)</a:t>
            </a:r>
            <a:endParaRPr lang="cs-CZ" altLang="cs-CZ" sz="1800" dirty="0"/>
          </a:p>
          <a:p>
            <a:r>
              <a:rPr lang="cs-CZ" altLang="cs-CZ" sz="1800" dirty="0"/>
              <a:t>b) </a:t>
            </a:r>
            <a:r>
              <a:rPr lang="cs-CZ" altLang="cs-CZ" sz="1800" dirty="0" smtClean="0"/>
              <a:t>interpretace zjištění </a:t>
            </a:r>
            <a:r>
              <a:rPr lang="cs-CZ" altLang="cs-CZ" sz="1800" dirty="0"/>
              <a:t>(hledisko sociálního </a:t>
            </a:r>
            <a:r>
              <a:rPr lang="cs-CZ" altLang="cs-CZ" sz="1800" dirty="0" smtClean="0"/>
              <a:t>kapitálu)</a:t>
            </a:r>
          </a:p>
          <a:p>
            <a:pPr eaLnBrk="1" hangingPunct="1"/>
            <a:r>
              <a:rPr lang="cs-CZ" altLang="cs-CZ" sz="1800" dirty="0" smtClean="0"/>
              <a:t>c) návrh praktických opatření</a:t>
            </a:r>
            <a:endParaRPr lang="cs-CZ" altLang="cs-CZ" sz="1800" dirty="0"/>
          </a:p>
        </p:txBody>
      </p:sp>
      <p:sp>
        <p:nvSpPr>
          <p:cNvPr id="12292" name="Zaoblený obdélník 5"/>
          <p:cNvSpPr>
            <a:spLocks noChangeArrowheads="1"/>
          </p:cNvSpPr>
          <p:nvPr/>
        </p:nvSpPr>
        <p:spPr bwMode="auto">
          <a:xfrm>
            <a:off x="900113" y="3068638"/>
            <a:ext cx="1511300" cy="792162"/>
          </a:xfrm>
          <a:prstGeom prst="roundRect">
            <a:avLst>
              <a:gd name="adj" fmla="val 16667"/>
            </a:avLst>
          </a:prstGeom>
          <a:solidFill>
            <a:srgbClr val="D4E2DA"/>
          </a:solidFill>
          <a:ln w="19050" algn="ctr">
            <a:solidFill>
              <a:srgbClr val="0070C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cs-CZ" altLang="cs-CZ" sz="1800"/>
              <a:t>1. realita</a:t>
            </a:r>
          </a:p>
        </p:txBody>
      </p:sp>
      <p:sp>
        <p:nvSpPr>
          <p:cNvPr id="12293" name="Zaoblený obdélník 7"/>
          <p:cNvSpPr>
            <a:spLocks noChangeArrowheads="1"/>
          </p:cNvSpPr>
          <p:nvPr/>
        </p:nvSpPr>
        <p:spPr bwMode="auto">
          <a:xfrm>
            <a:off x="2771775" y="3068638"/>
            <a:ext cx="1512888" cy="2447925"/>
          </a:xfrm>
          <a:prstGeom prst="roundRect">
            <a:avLst>
              <a:gd name="adj" fmla="val 16667"/>
            </a:avLst>
          </a:prstGeom>
          <a:solidFill>
            <a:srgbClr val="D4E2DA"/>
          </a:solidFill>
          <a:ln w="19050" algn="ctr">
            <a:solidFill>
              <a:srgbClr val="0070C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cs-CZ" altLang="cs-CZ" sz="1800" dirty="0"/>
              <a:t>2. výzkum = sběr dat, popis případu (interview, práce s dokumenty, daty) CS</a:t>
            </a:r>
          </a:p>
        </p:txBody>
      </p:sp>
      <p:sp>
        <p:nvSpPr>
          <p:cNvPr id="12294" name="Zaoblený obdélník 8"/>
          <p:cNvSpPr>
            <a:spLocks noChangeArrowheads="1"/>
          </p:cNvSpPr>
          <p:nvPr/>
        </p:nvSpPr>
        <p:spPr bwMode="auto">
          <a:xfrm>
            <a:off x="4787900" y="3068637"/>
            <a:ext cx="1584300" cy="2447925"/>
          </a:xfrm>
          <a:prstGeom prst="roundRect">
            <a:avLst>
              <a:gd name="adj" fmla="val 16667"/>
            </a:avLst>
          </a:prstGeom>
          <a:solidFill>
            <a:srgbClr val="D4E2DA"/>
          </a:solidFill>
          <a:ln w="19050" algn="ctr">
            <a:solidFill>
              <a:srgbClr val="0070C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cs-CZ" altLang="cs-CZ" sz="1800" dirty="0"/>
              <a:t>3. analýza případu z pohledu AA</a:t>
            </a:r>
          </a:p>
          <a:p>
            <a:pPr eaLnBrk="1" hangingPunct="1"/>
            <a:r>
              <a:rPr lang="cs-CZ" altLang="cs-CZ" sz="1800" dirty="0"/>
              <a:t>= </a:t>
            </a:r>
            <a:r>
              <a:rPr lang="cs-CZ" altLang="cs-CZ" sz="1800" dirty="0" err="1" smtClean="0"/>
              <a:t>interpretace,návrhy</a:t>
            </a:r>
            <a:r>
              <a:rPr lang="cs-CZ" altLang="cs-CZ" sz="1800" dirty="0" smtClean="0"/>
              <a:t> konkrétních řešení</a:t>
            </a:r>
            <a:endParaRPr lang="cs-CZ" altLang="cs-CZ" sz="1800" dirty="0"/>
          </a:p>
        </p:txBody>
      </p:sp>
      <p:sp>
        <p:nvSpPr>
          <p:cNvPr id="12295" name="Zaoblený obdélník 9"/>
          <p:cNvSpPr>
            <a:spLocks noChangeArrowheads="1"/>
          </p:cNvSpPr>
          <p:nvPr/>
        </p:nvSpPr>
        <p:spPr bwMode="auto">
          <a:xfrm>
            <a:off x="6732588" y="3068638"/>
            <a:ext cx="1511300" cy="2447924"/>
          </a:xfrm>
          <a:prstGeom prst="roundRect">
            <a:avLst>
              <a:gd name="adj" fmla="val 16667"/>
            </a:avLst>
          </a:prstGeom>
          <a:solidFill>
            <a:srgbClr val="D4E2DA"/>
          </a:solidFill>
          <a:ln w="19050" algn="ctr">
            <a:solidFill>
              <a:srgbClr val="0070C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/>
            <a:r>
              <a:rPr lang="cs-CZ" altLang="cs-CZ" sz="1800" dirty="0"/>
              <a:t>4. meta-analýza, komparace</a:t>
            </a:r>
          </a:p>
          <a:p>
            <a:pPr eaLnBrk="1" hangingPunct="1"/>
            <a:r>
              <a:rPr lang="cs-CZ" altLang="cs-CZ" sz="1800" dirty="0"/>
              <a:t>z</a:t>
            </a:r>
            <a:r>
              <a:rPr lang="cs-CZ" altLang="cs-CZ" sz="1800" dirty="0" smtClean="0"/>
              <a:t>ávěry</a:t>
            </a:r>
          </a:p>
          <a:p>
            <a:pPr eaLnBrk="1" hangingPunct="1"/>
            <a:r>
              <a:rPr lang="cs-CZ" altLang="cs-CZ" sz="1800" dirty="0"/>
              <a:t>z</a:t>
            </a:r>
            <a:r>
              <a:rPr lang="cs-CZ" altLang="cs-CZ" sz="1800" dirty="0" smtClean="0"/>
              <a:t>obecnění</a:t>
            </a:r>
          </a:p>
          <a:p>
            <a:pPr eaLnBrk="1" hangingPunct="1"/>
            <a:r>
              <a:rPr lang="cs-CZ" altLang="cs-CZ" sz="1800" dirty="0"/>
              <a:t>n</a:t>
            </a:r>
            <a:r>
              <a:rPr lang="cs-CZ" altLang="cs-CZ" sz="1800" dirty="0" smtClean="0"/>
              <a:t>ové otázky </a:t>
            </a:r>
          </a:p>
          <a:p>
            <a:pPr eaLnBrk="1" hangingPunct="1"/>
            <a:endParaRPr lang="cs-CZ" altLang="cs-CZ" sz="1800" dirty="0"/>
          </a:p>
        </p:txBody>
      </p:sp>
      <p:cxnSp>
        <p:nvCxnSpPr>
          <p:cNvPr id="12296" name="Pravoúhlá spojovací čára 13"/>
          <p:cNvCxnSpPr>
            <a:cxnSpLocks noChangeShapeType="1"/>
            <a:stCxn id="12291" idx="1"/>
            <a:endCxn id="12292" idx="1"/>
          </p:cNvCxnSpPr>
          <p:nvPr/>
        </p:nvCxnSpPr>
        <p:spPr bwMode="auto">
          <a:xfrm rot="10800000" flipV="1">
            <a:off x="900113" y="1916795"/>
            <a:ext cx="12700" cy="1547923"/>
          </a:xfrm>
          <a:prstGeom prst="bentConnector3">
            <a:avLst>
              <a:gd name="adj1" fmla="val 1800000"/>
            </a:avLst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7" name="Tvar 15"/>
          <p:cNvCxnSpPr>
            <a:cxnSpLocks noChangeShapeType="1"/>
            <a:stCxn id="12291" idx="1"/>
            <a:endCxn id="12293" idx="0"/>
          </p:cNvCxnSpPr>
          <p:nvPr/>
        </p:nvCxnSpPr>
        <p:spPr bwMode="auto">
          <a:xfrm rot="10800000" flipH="1" flipV="1">
            <a:off x="900113" y="1916796"/>
            <a:ext cx="2628106" cy="1151842"/>
          </a:xfrm>
          <a:prstGeom prst="bentConnector4">
            <a:avLst>
              <a:gd name="adj1" fmla="val -8698"/>
              <a:gd name="adj2" fmla="val 81256"/>
            </a:avLst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8" name="Přímá spojovací šipka 17"/>
          <p:cNvCxnSpPr>
            <a:cxnSpLocks noChangeShapeType="1"/>
            <a:stCxn id="12291" idx="2"/>
            <a:endCxn id="12294" idx="0"/>
          </p:cNvCxnSpPr>
          <p:nvPr/>
        </p:nvCxnSpPr>
        <p:spPr bwMode="auto">
          <a:xfrm>
            <a:off x="3564149" y="2636839"/>
            <a:ext cx="2015901" cy="431798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9" name="Přímá spojovací šipka 19"/>
          <p:cNvCxnSpPr>
            <a:cxnSpLocks noChangeShapeType="1"/>
            <a:stCxn id="12292" idx="3"/>
            <a:endCxn id="12293" idx="1"/>
          </p:cNvCxnSpPr>
          <p:nvPr/>
        </p:nvCxnSpPr>
        <p:spPr bwMode="auto">
          <a:xfrm>
            <a:off x="2411413" y="3465513"/>
            <a:ext cx="360362" cy="827087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0" name="Přímá spojovací šipka 21"/>
          <p:cNvCxnSpPr>
            <a:cxnSpLocks noChangeShapeType="1"/>
            <a:stCxn id="12293" idx="3"/>
            <a:endCxn id="12294" idx="1"/>
          </p:cNvCxnSpPr>
          <p:nvPr/>
        </p:nvCxnSpPr>
        <p:spPr bwMode="auto">
          <a:xfrm flipV="1">
            <a:off x="4284663" y="4292600"/>
            <a:ext cx="503237" cy="1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1" name="Přímá spojovací šipka 23"/>
          <p:cNvCxnSpPr>
            <a:cxnSpLocks noChangeShapeType="1"/>
            <a:stCxn id="12294" idx="3"/>
            <a:endCxn id="12295" idx="1"/>
          </p:cNvCxnSpPr>
          <p:nvPr/>
        </p:nvCxnSpPr>
        <p:spPr bwMode="auto">
          <a:xfrm>
            <a:off x="6372200" y="4292600"/>
            <a:ext cx="360388" cy="0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6195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967" y="1868404"/>
            <a:ext cx="8834403" cy="496935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7" y="1268760"/>
            <a:ext cx="8291264" cy="504056"/>
          </a:xfrm>
        </p:spPr>
        <p:txBody>
          <a:bodyPr/>
          <a:lstStyle/>
          <a:p>
            <a:r>
              <a:rPr lang="cs-CZ" dirty="0" smtClean="0"/>
              <a:t>MA 21 : meta-analýza cca 65 případů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10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060848"/>
            <a:ext cx="8352928" cy="4536504"/>
          </a:xfrm>
        </p:spPr>
        <p:txBody>
          <a:bodyPr>
            <a:normAutofit fontScale="77500" lnSpcReduction="20000"/>
          </a:bodyPr>
          <a:lstStyle/>
          <a:p>
            <a:r>
              <a:rPr lang="cs-CZ" altLang="cs-CZ" sz="2000" b="1" dirty="0" smtClean="0"/>
              <a:t>Neúspěšné případy - </a:t>
            </a:r>
            <a:r>
              <a:rPr lang="cs-CZ" altLang="cs-CZ" sz="2000" dirty="0"/>
              <a:t>zablokování </a:t>
            </a:r>
            <a:r>
              <a:rPr lang="cs-CZ" altLang="cs-CZ" sz="2000" dirty="0" smtClean="0"/>
              <a:t>řešení</a:t>
            </a:r>
            <a:r>
              <a:rPr lang="cs-CZ" altLang="cs-CZ" sz="2000" b="1" dirty="0" smtClean="0"/>
              <a:t>:</a:t>
            </a:r>
            <a:endParaRPr lang="cs-CZ" altLang="cs-CZ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DMP alespoň zpočátku top-</a:t>
            </a:r>
            <a:r>
              <a:rPr lang="cs-CZ" altLang="cs-CZ" sz="2000" dirty="0" err="1"/>
              <a:t>down</a:t>
            </a:r>
            <a:r>
              <a:rPr lang="cs-CZ" altLang="cs-CZ" sz="2000" dirty="0"/>
              <a:t>; existuje silný protichůdný (ekonomický) zájem;</a:t>
            </a:r>
            <a:r>
              <a:rPr lang="en-US" altLang="cs-CZ" sz="2000" dirty="0"/>
              <a:t> </a:t>
            </a:r>
            <a:r>
              <a:rPr lang="cs-CZ" altLang="cs-CZ" sz="2000" dirty="0"/>
              <a:t>zablokovaná komunikace: nepodařilo se získat významnou podporu pro vizi UR u místních obyvatel (a obcí) </a:t>
            </a:r>
            <a:endParaRPr lang="cs-CZ" alt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nebyla formulována široce přijímaná vize rozvoje a aktéři byli nuceni volit mezi dvěma kontroverzními situacemi (obavy např. </a:t>
            </a:r>
            <a:r>
              <a:rPr lang="cs-CZ" altLang="cs-CZ" sz="2000" dirty="0"/>
              <a:t>ze ztráty ekonomické a </a:t>
            </a:r>
            <a:r>
              <a:rPr lang="cs-CZ" altLang="cs-CZ" sz="2000" dirty="0" err="1" smtClean="0"/>
              <a:t>well-beingu</a:t>
            </a:r>
            <a:r>
              <a:rPr lang="cs-CZ" altLang="cs-CZ" sz="2000" dirty="0" smtClean="0"/>
              <a:t>)</a:t>
            </a:r>
            <a:endParaRPr lang="cs-CZ" altLang="cs-CZ" sz="2000" dirty="0"/>
          </a:p>
          <a:p>
            <a:r>
              <a:rPr lang="cs-CZ" altLang="cs-CZ" sz="2000" b="1" dirty="0" smtClean="0"/>
              <a:t>Úspěšné případy: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byl ustaven </a:t>
            </a:r>
            <a:r>
              <a:rPr lang="cs-CZ" altLang="cs-CZ" sz="2000" dirty="0"/>
              <a:t>prostor pro vzájemné jednání, podpořena transparentní </a:t>
            </a:r>
            <a:r>
              <a:rPr lang="cs-CZ" altLang="cs-CZ" sz="2000" dirty="0" smtClean="0"/>
              <a:t>komunikace, zahrnuti relevantní aktéři (zájem v případu)</a:t>
            </a:r>
            <a:endParaRPr lang="cs-CZ" alt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inovativní </a:t>
            </a:r>
            <a:r>
              <a:rPr lang="cs-CZ" altLang="cs-CZ" sz="2000" dirty="0"/>
              <a:t>vize </a:t>
            </a:r>
            <a:r>
              <a:rPr lang="cs-CZ" altLang="cs-CZ" sz="2000" dirty="0" smtClean="0"/>
              <a:t>UR obvykle </a:t>
            </a:r>
            <a:r>
              <a:rPr lang="cs-CZ" altLang="cs-CZ" sz="2000" dirty="0"/>
              <a:t>iniciována experty z vnějšku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j</a:t>
            </a:r>
            <a:r>
              <a:rPr lang="cs-CZ" altLang="cs-CZ" sz="2000" dirty="0" smtClean="0"/>
              <a:t>ednání </a:t>
            </a:r>
            <a:r>
              <a:rPr lang="cs-CZ" altLang="cs-CZ" sz="2000" dirty="0"/>
              <a:t>s místními obyvateli/zastupiteli bylo podmínkou úspěšné implementace do </a:t>
            </a:r>
            <a:r>
              <a:rPr lang="cs-CZ" altLang="cs-CZ" sz="2000" dirty="0" smtClean="0"/>
              <a:t>praxe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altLang="cs-CZ" sz="2000" dirty="0" err="1"/>
              <a:t>b</a:t>
            </a:r>
            <a:r>
              <a:rPr lang="cs-CZ" altLang="cs-CZ" sz="2000" dirty="0" err="1" smtClean="0"/>
              <a:t>ottom</a:t>
            </a:r>
            <a:r>
              <a:rPr lang="cs-CZ" altLang="cs-CZ" sz="2000" dirty="0" smtClean="0"/>
              <a:t>-up proces, absence silného alternativního plánu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Dosavadní zjištění – role aktérů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5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sz="2400" dirty="0" smtClean="0"/>
              <a:t>Nástroj </a:t>
            </a:r>
            <a:r>
              <a:rPr lang="cs-CZ" altLang="cs-CZ" sz="2400" dirty="0"/>
              <a:t>pro analýzu konkrétních případů rozhodování v záležitostech životního </a:t>
            </a:r>
            <a:r>
              <a:rPr lang="cs-CZ" altLang="cs-CZ" sz="2400" dirty="0" smtClean="0"/>
              <a:t>prostředí.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posouzení </a:t>
            </a:r>
            <a:r>
              <a:rPr lang="cs-CZ" altLang="cs-CZ" sz="2400" dirty="0"/>
              <a:t>role jednotlivých </a:t>
            </a:r>
            <a:r>
              <a:rPr lang="cs-CZ" altLang="cs-CZ" sz="2400" dirty="0" smtClean="0"/>
              <a:t>aktérů ve vztahu k případu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/>
              <a:t>jejich </a:t>
            </a:r>
            <a:r>
              <a:rPr lang="cs-CZ" altLang="cs-CZ" sz="2400" dirty="0" smtClean="0"/>
              <a:t>zájmů v rámci případu, vlivu na řešení,</a:t>
            </a:r>
            <a:endParaRPr lang="cs-CZ" altLang="cs-CZ" sz="2400" dirty="0"/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jejich </a:t>
            </a:r>
            <a:r>
              <a:rPr lang="cs-CZ" altLang="cs-CZ" sz="2400" dirty="0"/>
              <a:t>vzájemných </a:t>
            </a:r>
            <a:r>
              <a:rPr lang="cs-CZ" altLang="cs-CZ" sz="2400" dirty="0" smtClean="0"/>
              <a:t>vztahů, potenciálu pro spolupráci</a:t>
            </a:r>
            <a:endParaRPr lang="cs-CZ" altLang="cs-CZ" sz="2400" dirty="0" smtClean="0"/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hledání bariér a možností </a:t>
            </a:r>
            <a:r>
              <a:rPr lang="cs-CZ" altLang="cs-CZ" sz="2400" dirty="0"/>
              <a:t>budování </a:t>
            </a:r>
            <a:r>
              <a:rPr lang="cs-CZ" altLang="cs-CZ" sz="2400" dirty="0" smtClean="0"/>
              <a:t>důvěry,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omezování </a:t>
            </a:r>
            <a:r>
              <a:rPr lang="cs-CZ" altLang="cs-CZ" sz="2400" dirty="0"/>
              <a:t>nedemokratických postupů (korupce, netransparentnost</a:t>
            </a:r>
            <a:r>
              <a:rPr lang="cs-CZ" altLang="cs-CZ" sz="2400" dirty="0" smtClean="0"/>
              <a:t>),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2400" dirty="0" smtClean="0"/>
              <a:t>…</a:t>
            </a:r>
            <a:endParaRPr lang="cs-CZ" altLang="cs-CZ" sz="2400" dirty="0"/>
          </a:p>
          <a:p>
            <a:r>
              <a:rPr lang="cs-CZ" altLang="cs-CZ" sz="2400" dirty="0"/>
              <a:t>Možnost dále využít v praxi při řešení regionálních rozvojových otázek souvisejících se </a:t>
            </a:r>
            <a:r>
              <a:rPr lang="cs-CZ" altLang="cs-CZ" sz="2400" dirty="0" err="1" smtClean="0"/>
              <a:t>žp</a:t>
            </a:r>
            <a:r>
              <a:rPr lang="cs-CZ" altLang="cs-CZ" sz="2400" dirty="0" smtClean="0"/>
              <a:t>.</a:t>
            </a:r>
            <a:endParaRPr lang="cs-CZ" altLang="cs-CZ" sz="2400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výstup: Metodika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61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Uplatnění metodiky - pro koho je určena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208912" cy="4392488"/>
          </a:xfrm>
        </p:spPr>
        <p:txBody>
          <a:bodyPr/>
          <a:lstStyle/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MA 21 – faktory úspěšnosti, příp. indikátory participace</a:t>
            </a:r>
          </a:p>
          <a:p>
            <a:r>
              <a:rPr lang="cs-CZ" sz="2000" dirty="0" smtClean="0"/>
              <a:t>Biosférické rezervace v rámci programu Man and </a:t>
            </a:r>
            <a:r>
              <a:rPr lang="cs-CZ" sz="2000" dirty="0" err="1" smtClean="0"/>
              <a:t>Biosphere</a:t>
            </a:r>
            <a:r>
              <a:rPr lang="cs-CZ" sz="2000" dirty="0" smtClean="0"/>
              <a:t> UNESCO (ověření praktického uplatnění metody v ČR)</a:t>
            </a:r>
          </a:p>
          <a:p>
            <a:r>
              <a:rPr lang="cs-CZ" sz="2000" dirty="0"/>
              <a:t>Platforma pro udržitelný rozvoj </a:t>
            </a:r>
            <a:r>
              <a:rPr lang="cs-CZ" sz="2000" dirty="0" smtClean="0"/>
              <a:t>– pracovní skupina pro participaci</a:t>
            </a:r>
            <a:br>
              <a:rPr lang="cs-CZ" sz="2000" dirty="0" smtClean="0"/>
            </a:br>
            <a:r>
              <a:rPr lang="cs-CZ" sz="2000" dirty="0" smtClean="0"/>
              <a:t>(v rámci přípravy metodiky </a:t>
            </a:r>
            <a:r>
              <a:rPr lang="cs-CZ" sz="2000" dirty="0"/>
              <a:t>pro participativní přípravu </a:t>
            </a:r>
            <a:r>
              <a:rPr lang="cs-CZ" sz="2000" dirty="0" smtClean="0"/>
              <a:t>strategií)</a:t>
            </a:r>
          </a:p>
          <a:p>
            <a:r>
              <a:rPr lang="cs-CZ" sz="2000" dirty="0" smtClean="0"/>
              <a:t>RVUR – přihlášena účast v </a:t>
            </a:r>
            <a:r>
              <a:rPr lang="cs-CZ" sz="2000" dirty="0" err="1" smtClean="0"/>
              <a:t>mikrotýmu</a:t>
            </a:r>
            <a:r>
              <a:rPr lang="cs-CZ" sz="2000" dirty="0" smtClean="0"/>
              <a:t> pro participaci </a:t>
            </a:r>
          </a:p>
          <a:p>
            <a:r>
              <a:rPr lang="cs-CZ" sz="2000" dirty="0" smtClean="0"/>
              <a:t>V rámci iniciativy </a:t>
            </a:r>
            <a:r>
              <a:rPr lang="cs-CZ" sz="2000" dirty="0" smtClean="0">
                <a:hlinkClick r:id="rId2"/>
              </a:rPr>
              <a:t>PAKT</a:t>
            </a:r>
            <a:r>
              <a:rPr lang="cs-CZ" sz="2000" dirty="0" smtClean="0"/>
              <a:t> (závazek veřejné správy)</a:t>
            </a:r>
            <a:endParaRPr lang="cs-CZ" sz="2000" dirty="0"/>
          </a:p>
          <a:p>
            <a:r>
              <a:rPr lang="cs-CZ" sz="2000" dirty="0" smtClean="0"/>
              <a:t>Z hlediska MMR – potenciální součást </a:t>
            </a:r>
            <a:r>
              <a:rPr lang="en-GB" sz="2000" dirty="0" err="1" smtClean="0">
                <a:hlinkClick r:id="rId3"/>
              </a:rPr>
              <a:t>Metodik</a:t>
            </a:r>
            <a:r>
              <a:rPr lang="cs-CZ" sz="2000" dirty="0">
                <a:hlinkClick r:id="rId3"/>
              </a:rPr>
              <a:t>y</a:t>
            </a:r>
            <a:r>
              <a:rPr lang="en-GB" sz="2000" dirty="0">
                <a:hlinkClick r:id="rId3"/>
              </a:rPr>
              <a:t> </a:t>
            </a:r>
            <a:r>
              <a:rPr lang="en-GB" sz="2000" dirty="0" err="1">
                <a:hlinkClick r:id="rId3"/>
              </a:rPr>
              <a:t>přípravy</a:t>
            </a:r>
            <a:r>
              <a:rPr lang="en-GB" sz="2000" dirty="0">
                <a:hlinkClick r:id="rId3"/>
              </a:rPr>
              <a:t> </a:t>
            </a:r>
            <a:r>
              <a:rPr lang="en-GB" sz="2000" dirty="0" err="1">
                <a:hlinkClick r:id="rId3"/>
              </a:rPr>
              <a:t>veřejných</a:t>
            </a:r>
            <a:r>
              <a:rPr lang="en-GB" sz="2000" dirty="0">
                <a:hlinkClick r:id="rId3"/>
              </a:rPr>
              <a:t> </a:t>
            </a:r>
            <a:r>
              <a:rPr lang="en-GB" sz="2000" dirty="0" err="1">
                <a:hlinkClick r:id="rId3"/>
              </a:rPr>
              <a:t>strategií</a:t>
            </a:r>
            <a:r>
              <a:rPr lang="cs-CZ" sz="2000" dirty="0"/>
              <a:t> (či </a:t>
            </a:r>
            <a:r>
              <a:rPr lang="cs-CZ" sz="2000" dirty="0" smtClean="0"/>
              <a:t>nového revidovaného dokumentu)</a:t>
            </a:r>
            <a:endParaRPr lang="cs-CZ" sz="2000" dirty="0"/>
          </a:p>
          <a:p>
            <a:pPr marL="0" indent="0">
              <a:buNone/>
            </a:pPr>
            <a:r>
              <a:rPr lang="cs-CZ" sz="2000" dirty="0" smtClean="0"/>
              <a:t>Metodika i další výsledky publikovány převážně jako OER = otevřený přístup a možnost využití v různých kontextech</a:t>
            </a:r>
            <a:endParaRPr lang="cs-CZ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600" dirty="0" smtClean="0"/>
              <a:t>Jana Dlouhá</a:t>
            </a:r>
          </a:p>
          <a:p>
            <a:pPr marL="0" indent="0" algn="ctr">
              <a:buNone/>
            </a:pPr>
            <a:r>
              <a:rPr lang="cs-CZ" sz="3600" dirty="0" smtClean="0"/>
              <a:t>Martin Zahradník</a:t>
            </a:r>
          </a:p>
          <a:p>
            <a:pPr marL="0" indent="0" algn="ctr">
              <a:buNone/>
            </a:pPr>
            <a:endParaRPr lang="cs-CZ" sz="2000" dirty="0" smtClean="0">
              <a:hlinkClick r:id="rId2"/>
            </a:endParaRPr>
          </a:p>
          <a:p>
            <a:pPr marL="0" indent="0" algn="ctr">
              <a:buNone/>
            </a:pPr>
            <a:r>
              <a:rPr lang="cs-CZ" sz="2000" dirty="0" smtClean="0"/>
              <a:t>Centrum pro otázky životního prostředí UK </a:t>
            </a:r>
          </a:p>
          <a:p>
            <a:pPr marL="0" indent="0" algn="ctr">
              <a:buNone/>
            </a:pPr>
            <a:r>
              <a:rPr lang="cs-CZ" sz="2000" u="sng" dirty="0" smtClean="0">
                <a:hlinkClick r:id="rId3"/>
              </a:rPr>
              <a:t>http</a:t>
            </a:r>
            <a:r>
              <a:rPr lang="cs-CZ" sz="2000" u="sng" dirty="0">
                <a:hlinkClick r:id="rId3"/>
              </a:rPr>
              <a:t>://www.czp.cuni.cz/</a:t>
            </a:r>
            <a:r>
              <a:rPr lang="cs-CZ" sz="2000" dirty="0"/>
              <a:t> </a:t>
            </a:r>
          </a:p>
          <a:p>
            <a:pPr marL="0" indent="0" algn="ctr">
              <a:buNone/>
            </a:pPr>
            <a:r>
              <a:rPr lang="cs-CZ" sz="2000" dirty="0" smtClean="0"/>
              <a:t>José </a:t>
            </a:r>
            <a:r>
              <a:rPr lang="cs-CZ" sz="2000" dirty="0" err="1"/>
              <a:t>Martího</a:t>
            </a:r>
            <a:r>
              <a:rPr lang="cs-CZ" sz="2000" dirty="0"/>
              <a:t> </a:t>
            </a:r>
            <a:r>
              <a:rPr lang="cs-CZ" sz="2000" dirty="0" smtClean="0"/>
              <a:t>2/407, 162 </a:t>
            </a:r>
            <a:r>
              <a:rPr lang="cs-CZ" sz="2000" dirty="0"/>
              <a:t>00  Praha 6</a:t>
            </a:r>
          </a:p>
          <a:p>
            <a:pPr marL="0" indent="0" algn="ctr">
              <a:buNone/>
            </a:pPr>
            <a:r>
              <a:rPr lang="cs-CZ" sz="2000" dirty="0" smtClean="0"/>
              <a:t>mob</a:t>
            </a:r>
            <a:r>
              <a:rPr lang="cs-CZ" sz="2000" dirty="0"/>
              <a:t>. +420 604 670 025</a:t>
            </a:r>
          </a:p>
          <a:p>
            <a:pPr marL="0" indent="0" algn="ctr">
              <a:buNone/>
            </a:pPr>
            <a:r>
              <a:rPr lang="cs-CZ" sz="2000" dirty="0"/>
              <a:t>tel. +420 220 199 485</a:t>
            </a:r>
          </a:p>
          <a:p>
            <a:pPr marL="0" indent="0" algn="ctr">
              <a:buNone/>
            </a:pPr>
            <a:r>
              <a:rPr lang="cs-CZ" sz="2000" dirty="0"/>
              <a:t>Skype: janadlouha89</a:t>
            </a:r>
          </a:p>
          <a:p>
            <a:pPr marL="0" indent="0" algn="ctr">
              <a:buNone/>
            </a:pPr>
            <a:r>
              <a:rPr lang="cs-CZ" sz="2000" u="sng" dirty="0">
                <a:hlinkClick r:id="rId4"/>
              </a:rPr>
              <a:t>jana.dlouha@czp.cuni.cz</a:t>
            </a:r>
            <a:r>
              <a:rPr lang="cs-CZ" sz="2000" dirty="0"/>
              <a:t> </a:t>
            </a:r>
          </a:p>
          <a:p>
            <a:pPr marL="0" indent="0" algn="ctr">
              <a:buNone/>
            </a:pPr>
            <a:r>
              <a:rPr lang="cs-CZ" sz="2000" dirty="0" smtClean="0"/>
              <a:t>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Words>643</Words>
  <Application>Microsoft Office PowerPoint</Application>
  <PresentationFormat>Předvádění na obrazovce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MMR_klas</vt:lpstr>
      <vt:lpstr>Studium a podpora procesů participativní tvorby regionálních strategií udržitelného rozvoje území s využitím metody analýzy aktérů TD020120</vt:lpstr>
      <vt:lpstr>Krátká informace o projektu</vt:lpstr>
      <vt:lpstr>Představení výsledku z projektu</vt:lpstr>
      <vt:lpstr>Analýza aktérů</vt:lpstr>
      <vt:lpstr>MA 21 : meta-analýza cca 65 případů</vt:lpstr>
      <vt:lpstr>Dosavadní zjištění – role aktérů</vt:lpstr>
      <vt:lpstr>Hlavní výstup: Metodika</vt:lpstr>
      <vt:lpstr>Uplatnění metodiky - pro koho je určena </vt:lpstr>
      <vt:lpstr>Kontakt na řešitele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Jana Dlouha</cp:lastModifiedBy>
  <cp:revision>34</cp:revision>
  <dcterms:created xsi:type="dcterms:W3CDTF">2014-02-26T13:05:03Z</dcterms:created>
  <dcterms:modified xsi:type="dcterms:W3CDTF">2015-04-23T08:02:59Z</dcterms:modified>
</cp:coreProperties>
</file>