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6" r:id="rId3"/>
    <p:sldId id="285" r:id="rId4"/>
    <p:sldId id="288" r:id="rId5"/>
    <p:sldId id="269" r:id="rId6"/>
    <p:sldId id="270" r:id="rId7"/>
    <p:sldId id="292" r:id="rId8"/>
    <p:sldId id="259" r:id="rId9"/>
    <p:sldId id="260" r:id="rId10"/>
    <p:sldId id="262" r:id="rId11"/>
    <p:sldId id="263" r:id="rId12"/>
    <p:sldId id="265" r:id="rId13"/>
    <p:sldId id="272" r:id="rId14"/>
    <p:sldId id="257" r:id="rId15"/>
    <p:sldId id="275" r:id="rId16"/>
    <p:sldId id="277" r:id="rId17"/>
    <p:sldId id="284" r:id="rId18"/>
    <p:sldId id="279" r:id="rId19"/>
    <p:sldId id="282" r:id="rId20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3385" userDrawn="1">
          <p15:clr>
            <a:srgbClr val="A4A3A4"/>
          </p15:clr>
        </p15:guide>
        <p15:guide id="4" orient="horz" pos="93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6600"/>
    <a:srgbClr val="FFFF66"/>
    <a:srgbClr val="FFD2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91" autoAdjust="0"/>
    <p:restoredTop sz="95874" autoAdjust="0"/>
  </p:normalViewPr>
  <p:slideViewPr>
    <p:cSldViewPr showGuides="1">
      <p:cViewPr>
        <p:scale>
          <a:sx n="110" d="100"/>
          <a:sy n="110" d="100"/>
        </p:scale>
        <p:origin x="408" y="-1650"/>
      </p:cViewPr>
      <p:guideLst>
        <p:guide orient="horz" pos="2160"/>
        <p:guide pos="2880"/>
        <p:guide orient="horz" pos="3385"/>
        <p:guide orient="horz" pos="93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7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4D86-086F-4987-A3A5-14CD22821E3D}" type="datetimeFigureOut">
              <a:rPr lang="sk-SK" smtClean="0"/>
              <a:t>17. 10. 2018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0DE10-0F5D-4BE3-8F58-3AFA39A8BFB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56114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4D86-086F-4987-A3A5-14CD22821E3D}" type="datetimeFigureOut">
              <a:rPr lang="sk-SK" smtClean="0"/>
              <a:t>17. 10. 2018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0DE10-0F5D-4BE3-8F58-3AFA39A8BFB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41962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4D86-086F-4987-A3A5-14CD22821E3D}" type="datetimeFigureOut">
              <a:rPr lang="sk-SK" smtClean="0"/>
              <a:t>17. 10. 2018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0DE10-0F5D-4BE3-8F58-3AFA39A8BFB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52560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4D86-086F-4987-A3A5-14CD22821E3D}" type="datetimeFigureOut">
              <a:rPr lang="sk-SK" smtClean="0"/>
              <a:t>17. 10. 2018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0DE10-0F5D-4BE3-8F58-3AFA39A8BFB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05246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4D86-086F-4987-A3A5-14CD22821E3D}" type="datetimeFigureOut">
              <a:rPr lang="sk-SK" smtClean="0"/>
              <a:t>17. 10. 2018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0DE10-0F5D-4BE3-8F58-3AFA39A8BFB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81887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4D86-086F-4987-A3A5-14CD22821E3D}" type="datetimeFigureOut">
              <a:rPr lang="sk-SK" smtClean="0"/>
              <a:t>17. 10. 2018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0DE10-0F5D-4BE3-8F58-3AFA39A8BFB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39546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4D86-086F-4987-A3A5-14CD22821E3D}" type="datetimeFigureOut">
              <a:rPr lang="sk-SK" smtClean="0"/>
              <a:t>17. 10. 2018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0DE10-0F5D-4BE3-8F58-3AFA39A8BFB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42630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4D86-086F-4987-A3A5-14CD22821E3D}" type="datetimeFigureOut">
              <a:rPr lang="sk-SK" smtClean="0"/>
              <a:t>17. 10. 2018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0DE10-0F5D-4BE3-8F58-3AFA39A8BFB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9405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4D86-086F-4987-A3A5-14CD22821E3D}" type="datetimeFigureOut">
              <a:rPr lang="sk-SK" smtClean="0"/>
              <a:t>17. 10. 2018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0DE10-0F5D-4BE3-8F58-3AFA39A8BFB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41916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4D86-086F-4987-A3A5-14CD22821E3D}" type="datetimeFigureOut">
              <a:rPr lang="sk-SK" smtClean="0"/>
              <a:t>17. 10. 2018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0DE10-0F5D-4BE3-8F58-3AFA39A8BFB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63481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4D86-086F-4987-A3A5-14CD22821E3D}" type="datetimeFigureOut">
              <a:rPr lang="sk-SK" smtClean="0"/>
              <a:t>17. 10. 2018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0DE10-0F5D-4BE3-8F58-3AFA39A8BFB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05019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2F4D86-086F-4987-A3A5-14CD22821E3D}" type="datetimeFigureOut">
              <a:rPr lang="sk-SK" smtClean="0"/>
              <a:t>17. 10. 2018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F0DE10-0F5D-4BE3-8F58-3AFA39A8BFB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13091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5"/>
          <a:stretch/>
        </p:blipFill>
        <p:spPr>
          <a:xfrm>
            <a:off x="747838" y="1454968"/>
            <a:ext cx="2476860" cy="34862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484312"/>
            <a:ext cx="2411554" cy="338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484314"/>
            <a:ext cx="2369563" cy="3384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683568" y="4941168"/>
            <a:ext cx="7848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k-SK" sz="3200" b="1" cap="all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Angažovaná  architektúra:  Bratislava</a:t>
            </a:r>
            <a:endParaRPr lang="sk-SK" sz="3200" b="1" cap="all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97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107504" y="1408415"/>
            <a:ext cx="2520280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k-SK" sz="2300" dirty="0" smtClean="0">
                <a:solidFill>
                  <a:srgbClr val="FF0000"/>
                </a:solidFill>
                <a:latin typeface="Arial Narrow" pitchFamily="34" charset="0"/>
              </a:rPr>
              <a:t>„Dnes je p</a:t>
            </a:r>
            <a:r>
              <a:rPr lang="en-US" sz="2300" dirty="0" err="1" smtClean="0">
                <a:solidFill>
                  <a:srgbClr val="FF0000"/>
                </a:solidFill>
                <a:latin typeface="Arial Narrow" pitchFamily="34" charset="0"/>
              </a:rPr>
              <a:t>avlačový</a:t>
            </a:r>
            <a:r>
              <a:rPr lang="en-US" sz="2300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Arial Narrow" pitchFamily="34" charset="0"/>
              </a:rPr>
              <a:t>dom</a:t>
            </a:r>
            <a:r>
              <a:rPr lang="en-US" sz="2300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2300" dirty="0" smtClean="0">
                <a:solidFill>
                  <a:srgbClr val="FF0000"/>
                </a:solidFill>
                <a:latin typeface="Arial Narrow" pitchFamily="34" charset="0"/>
              </a:rPr>
              <a:t>z </a:t>
            </a:r>
            <a:r>
              <a:rPr lang="en-US" sz="2300" dirty="0" err="1">
                <a:solidFill>
                  <a:srgbClr val="FF0000"/>
                </a:solidFill>
                <a:latin typeface="Arial Narrow" pitchFamily="34" charset="0"/>
              </a:rPr>
              <a:t>hľadiska</a:t>
            </a:r>
            <a:r>
              <a:rPr lang="en-US" sz="2300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2300" dirty="0" err="1" smtClean="0">
                <a:solidFill>
                  <a:srgbClr val="FF0000"/>
                </a:solidFill>
                <a:latin typeface="Arial Narrow" pitchFamily="34" charset="0"/>
              </a:rPr>
              <a:t>dispozície</a:t>
            </a:r>
            <a:r>
              <a:rPr lang="en-US" sz="2300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2300" dirty="0">
                <a:solidFill>
                  <a:srgbClr val="FF0000"/>
                </a:solidFill>
                <a:latin typeface="Arial Narrow" pitchFamily="34" charset="0"/>
              </a:rPr>
              <a:t>a </a:t>
            </a:r>
            <a:r>
              <a:rPr lang="en-US" sz="2300" dirty="0" err="1">
                <a:solidFill>
                  <a:srgbClr val="FF0000"/>
                </a:solidFill>
                <a:latin typeface="Arial Narrow" pitchFamily="34" charset="0"/>
              </a:rPr>
              <a:t>hygienickosti</a:t>
            </a:r>
            <a:r>
              <a:rPr lang="en-US" sz="2300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Arial Narrow" pitchFamily="34" charset="0"/>
              </a:rPr>
              <a:t>zástavby</a:t>
            </a:r>
            <a:r>
              <a:rPr lang="en-US" sz="2300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2300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2300" dirty="0" err="1" smtClean="0">
                <a:solidFill>
                  <a:srgbClr val="FF0000"/>
                </a:solidFill>
                <a:latin typeface="Arial Narrow" pitchFamily="34" charset="0"/>
              </a:rPr>
              <a:t>jediným</a:t>
            </a:r>
            <a:r>
              <a:rPr lang="en-US" sz="2300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2300" dirty="0" err="1" smtClean="0">
                <a:solidFill>
                  <a:srgbClr val="FF0000"/>
                </a:solidFill>
                <a:latin typeface="Arial Narrow" pitchFamily="34" charset="0"/>
              </a:rPr>
              <a:t>možným</a:t>
            </a:r>
            <a:r>
              <a:rPr lang="en-US" sz="2300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2300" dirty="0">
                <a:solidFill>
                  <a:srgbClr val="FF0000"/>
                </a:solidFill>
                <a:latin typeface="Arial Narrow" pitchFamily="34" charset="0"/>
              </a:rPr>
              <a:t>a </a:t>
            </a:r>
            <a:r>
              <a:rPr lang="en-US" sz="2300" dirty="0" err="1">
                <a:solidFill>
                  <a:srgbClr val="FF0000"/>
                </a:solidFill>
                <a:latin typeface="Arial Narrow" pitchFamily="34" charset="0"/>
              </a:rPr>
              <a:t>súčasne</a:t>
            </a:r>
            <a:r>
              <a:rPr lang="en-US" sz="2300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sk-SK" sz="2300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2300" dirty="0" err="1" smtClean="0">
                <a:solidFill>
                  <a:srgbClr val="FF0000"/>
                </a:solidFill>
                <a:latin typeface="Arial Narrow" pitchFamily="34" charset="0"/>
              </a:rPr>
              <a:t>najekonomickejším</a:t>
            </a:r>
            <a:r>
              <a:rPr lang="en-US" sz="2300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Arial Narrow" pitchFamily="34" charset="0"/>
              </a:rPr>
              <a:t>stavebným</a:t>
            </a:r>
            <a:r>
              <a:rPr lang="en-US" sz="2300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2300" dirty="0" err="1" smtClean="0">
                <a:solidFill>
                  <a:srgbClr val="FF0000"/>
                </a:solidFill>
                <a:latin typeface="Arial Narrow" pitchFamily="34" charset="0"/>
              </a:rPr>
              <a:t>riešením</a:t>
            </a:r>
            <a:r>
              <a:rPr lang="sk-SK" sz="2300" dirty="0" smtClean="0">
                <a:solidFill>
                  <a:srgbClr val="FF0000"/>
                </a:solidFill>
                <a:latin typeface="Arial Narrow" pitchFamily="34" charset="0"/>
              </a:rPr>
              <a:t> pre najmenší byt.</a:t>
            </a:r>
            <a:r>
              <a:rPr lang="en-US" sz="2300" dirty="0" smtClean="0">
                <a:solidFill>
                  <a:srgbClr val="FF0000"/>
                </a:solidFill>
                <a:latin typeface="Arial Narrow" pitchFamily="34" charset="0"/>
              </a:rPr>
              <a:t>“</a:t>
            </a:r>
            <a:endParaRPr lang="sk-SK" sz="2300" dirty="0">
              <a:solidFill>
                <a:srgbClr val="FF0000"/>
              </a:solidFill>
              <a:latin typeface="Arial Narrow" pitchFamily="34" charset="0"/>
            </a:endParaRPr>
          </a:p>
          <a:p>
            <a:pPr algn="just"/>
            <a:r>
              <a:rPr lang="de-DE" dirty="0" err="1" smtClean="0">
                <a:solidFill>
                  <a:schemeClr val="bg1"/>
                </a:solidFill>
                <a:latin typeface="Arial Narrow" pitchFamily="34" charset="0"/>
              </a:rPr>
              <a:t>Weinwurm</a:t>
            </a:r>
            <a:r>
              <a:rPr lang="de-DE" dirty="0" smtClean="0">
                <a:solidFill>
                  <a:schemeClr val="bg1"/>
                </a:solidFill>
                <a:latin typeface="Arial Narrow" pitchFamily="34" charset="0"/>
              </a:rPr>
              <a:t>,</a:t>
            </a:r>
            <a:r>
              <a:rPr lang="sk-SK" dirty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de-DE" dirty="0" smtClean="0">
                <a:solidFill>
                  <a:schemeClr val="bg1"/>
                </a:solidFill>
                <a:latin typeface="Arial Narrow" pitchFamily="34" charset="0"/>
              </a:rPr>
              <a:t>F</a:t>
            </a:r>
            <a:r>
              <a:rPr lang="de-DE" dirty="0">
                <a:solidFill>
                  <a:schemeClr val="bg1"/>
                </a:solidFill>
                <a:latin typeface="Arial Narrow" pitchFamily="34" charset="0"/>
              </a:rPr>
              <a:t>.: Kleinstwohnungsbauten </a:t>
            </a:r>
            <a:r>
              <a:rPr lang="de-DE" dirty="0" err="1" smtClean="0">
                <a:solidFill>
                  <a:schemeClr val="bg1"/>
                </a:solidFill>
                <a:latin typeface="Arial Narrow" pitchFamily="34" charset="0"/>
              </a:rPr>
              <a:t>Unitas</a:t>
            </a:r>
            <a:r>
              <a:rPr lang="de-DE" dirty="0" smtClean="0">
                <a:solidFill>
                  <a:schemeClr val="bg1"/>
                </a:solidFill>
                <a:latin typeface="Arial Narrow" pitchFamily="34" charset="0"/>
              </a:rPr>
              <a:t>. </a:t>
            </a:r>
            <a:r>
              <a:rPr lang="de-DE" dirty="0">
                <a:solidFill>
                  <a:schemeClr val="bg1"/>
                </a:solidFill>
                <a:latin typeface="Arial Narrow" pitchFamily="34" charset="0"/>
              </a:rPr>
              <a:t>Forum </a:t>
            </a:r>
            <a:r>
              <a:rPr lang="de-DE" dirty="0" smtClean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de-DE" dirty="0">
                <a:solidFill>
                  <a:schemeClr val="bg1"/>
                </a:solidFill>
                <a:latin typeface="Arial Narrow" pitchFamily="34" charset="0"/>
              </a:rPr>
              <a:t>1931, s. 53.</a:t>
            </a:r>
            <a:endParaRPr lang="en-US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1493834"/>
            <a:ext cx="7810663" cy="387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82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691" y="1498390"/>
            <a:ext cx="3857631" cy="2839446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1496638"/>
            <a:ext cx="4453379" cy="2841198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107504" y="4429561"/>
            <a:ext cx="8640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100" dirty="0" smtClean="0">
                <a:solidFill>
                  <a:srgbClr val="FF0000"/>
                </a:solidFill>
                <a:latin typeface="Arial Narrow" pitchFamily="34" charset="0"/>
              </a:rPr>
              <a:t>„</a:t>
            </a:r>
            <a:r>
              <a:rPr lang="sk-SK" sz="2100" dirty="0" smtClean="0">
                <a:solidFill>
                  <a:srgbClr val="FF0000"/>
                </a:solidFill>
                <a:latin typeface="Arial Narrow" pitchFamily="34" charset="0"/>
              </a:rPr>
              <a:t>T</a:t>
            </a:r>
            <a:r>
              <a:rPr lang="en-US" sz="2100" dirty="0" err="1" smtClean="0">
                <a:solidFill>
                  <a:srgbClr val="FF0000"/>
                </a:solidFill>
                <a:latin typeface="Arial Narrow" pitchFamily="34" charset="0"/>
              </a:rPr>
              <a:t>ypizáci</a:t>
            </a:r>
            <a:r>
              <a:rPr lang="sk-SK" sz="2100" dirty="0" smtClean="0">
                <a:solidFill>
                  <a:srgbClr val="FF0000"/>
                </a:solidFill>
                <a:latin typeface="Arial Narrow" pitchFamily="34" charset="0"/>
              </a:rPr>
              <a:t>a je </a:t>
            </a:r>
            <a:r>
              <a:rPr lang="en-US" sz="2100" dirty="0" err="1" smtClean="0">
                <a:solidFill>
                  <a:srgbClr val="FF0000"/>
                </a:solidFill>
                <a:latin typeface="Arial Narrow" pitchFamily="34" charset="0"/>
              </a:rPr>
              <a:t>vo</a:t>
            </a:r>
            <a:r>
              <a:rPr lang="en-US" sz="2100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 Narrow" pitchFamily="34" charset="0"/>
              </a:rPr>
              <a:t>vzťahu</a:t>
            </a:r>
            <a:r>
              <a:rPr lang="en-US" sz="2100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 Narrow" pitchFamily="34" charset="0"/>
              </a:rPr>
              <a:t>človeka</a:t>
            </a:r>
            <a:r>
              <a:rPr lang="en-US" sz="2100" dirty="0">
                <a:solidFill>
                  <a:srgbClr val="FF0000"/>
                </a:solidFill>
                <a:latin typeface="Arial Narrow" pitchFamily="34" charset="0"/>
              </a:rPr>
              <a:t> k </a:t>
            </a:r>
            <a:r>
              <a:rPr lang="en-US" sz="2100" dirty="0" err="1" smtClean="0">
                <a:solidFill>
                  <a:srgbClr val="FF0000"/>
                </a:solidFill>
                <a:latin typeface="Arial Narrow" pitchFamily="34" charset="0"/>
              </a:rPr>
              <a:t>človeku</a:t>
            </a:r>
            <a:r>
              <a:rPr lang="en-US" sz="2100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 Narrow" pitchFamily="34" charset="0"/>
              </a:rPr>
              <a:t>mimoriadne</a:t>
            </a:r>
            <a:r>
              <a:rPr lang="en-US" sz="2100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 Narrow" pitchFamily="34" charset="0"/>
              </a:rPr>
              <a:t>dôležitý</a:t>
            </a:r>
            <a:r>
              <a:rPr lang="en-US" sz="2100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 Narrow" pitchFamily="34" charset="0"/>
              </a:rPr>
              <a:t>faktor</a:t>
            </a:r>
            <a:r>
              <a:rPr lang="en-US" sz="2100" dirty="0">
                <a:solidFill>
                  <a:srgbClr val="FF0000"/>
                </a:solidFill>
                <a:latin typeface="Arial Narrow" pitchFamily="34" charset="0"/>
              </a:rPr>
              <a:t>, </a:t>
            </a:r>
            <a:r>
              <a:rPr lang="en-US" sz="2100" dirty="0" err="1">
                <a:solidFill>
                  <a:srgbClr val="FF0000"/>
                </a:solidFill>
                <a:latin typeface="Arial Narrow" pitchFamily="34" charset="0"/>
              </a:rPr>
              <a:t>lebo</a:t>
            </a:r>
            <a:r>
              <a:rPr lang="en-US" sz="2100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 Narrow" pitchFamily="34" charset="0"/>
              </a:rPr>
              <a:t>sa</a:t>
            </a:r>
            <a:r>
              <a:rPr lang="en-US" sz="2100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 Narrow" pitchFamily="34" charset="0"/>
              </a:rPr>
              <a:t>zakladá</a:t>
            </a:r>
            <a:r>
              <a:rPr lang="en-US" sz="2100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 Narrow" pitchFamily="34" charset="0"/>
              </a:rPr>
              <a:t>na</a:t>
            </a:r>
            <a:r>
              <a:rPr lang="en-US" sz="2100" dirty="0">
                <a:solidFill>
                  <a:srgbClr val="FF0000"/>
                </a:solidFill>
                <a:latin typeface="Arial Narrow" pitchFamily="34" charset="0"/>
              </a:rPr>
              <a:t> tom, </a:t>
            </a:r>
            <a:r>
              <a:rPr lang="en-US" sz="2100" dirty="0" err="1">
                <a:solidFill>
                  <a:srgbClr val="FF0000"/>
                </a:solidFill>
                <a:latin typeface="Arial Narrow" pitchFamily="34" charset="0"/>
              </a:rPr>
              <a:t>že</a:t>
            </a:r>
            <a:r>
              <a:rPr lang="en-US" sz="2100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 Narrow" pitchFamily="34" charset="0"/>
              </a:rPr>
              <a:t>jeden</a:t>
            </a:r>
            <a:r>
              <a:rPr lang="en-US" sz="2100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 Narrow" pitchFamily="34" charset="0"/>
              </a:rPr>
              <a:t>človek</a:t>
            </a:r>
            <a:r>
              <a:rPr lang="en-US" sz="2100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 Narrow" pitchFamily="34" charset="0"/>
              </a:rPr>
              <a:t>nemá</a:t>
            </a:r>
            <a:r>
              <a:rPr lang="en-US" sz="2100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 Narrow" pitchFamily="34" charset="0"/>
              </a:rPr>
              <a:t>žiadne</a:t>
            </a:r>
            <a:r>
              <a:rPr lang="en-US" sz="2100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 Narrow" pitchFamily="34" charset="0"/>
              </a:rPr>
              <a:t>iné</a:t>
            </a:r>
            <a:r>
              <a:rPr lang="en-US" sz="2100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 Narrow" pitchFamily="34" charset="0"/>
              </a:rPr>
              <a:t>nároky</a:t>
            </a:r>
            <a:r>
              <a:rPr lang="en-US" sz="2100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 Narrow" pitchFamily="34" charset="0"/>
              </a:rPr>
              <a:t>ako</a:t>
            </a:r>
            <a:r>
              <a:rPr lang="en-US" sz="2100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 Narrow" pitchFamily="34" charset="0"/>
              </a:rPr>
              <a:t>druhý</a:t>
            </a:r>
            <a:r>
              <a:rPr lang="en-US" sz="2100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 Narrow" pitchFamily="34" charset="0"/>
              </a:rPr>
              <a:t>človek</a:t>
            </a:r>
            <a:r>
              <a:rPr lang="en-US" sz="2100" dirty="0" smtClean="0">
                <a:solidFill>
                  <a:srgbClr val="FF0000"/>
                </a:solidFill>
                <a:latin typeface="Arial Narrow" pitchFamily="34" charset="0"/>
              </a:rPr>
              <a:t>“</a:t>
            </a:r>
            <a:r>
              <a:rPr lang="sk-SK" sz="2100" dirty="0" smtClean="0">
                <a:solidFill>
                  <a:srgbClr val="FF0000"/>
                </a:solidFill>
                <a:latin typeface="Arial Narrow" pitchFamily="34" charset="0"/>
              </a:rPr>
              <a:t>. </a:t>
            </a:r>
            <a:r>
              <a:rPr lang="de-DE" dirty="0" err="1" smtClean="0">
                <a:solidFill>
                  <a:schemeClr val="bg1"/>
                </a:solidFill>
                <a:latin typeface="Arial Narrow" pitchFamily="34" charset="0"/>
              </a:rPr>
              <a:t>Weinwurm</a:t>
            </a:r>
            <a:r>
              <a:rPr lang="de-DE" dirty="0">
                <a:solidFill>
                  <a:schemeClr val="bg1"/>
                </a:solidFill>
                <a:latin typeface="Arial Narrow" pitchFamily="34" charset="0"/>
              </a:rPr>
              <a:t>, F.: Das Mensch und seine heutige Wohnung. In: </a:t>
            </a:r>
            <a:r>
              <a:rPr lang="de-DE" dirty="0" err="1" smtClean="0">
                <a:solidFill>
                  <a:schemeClr val="bg1"/>
                </a:solidFill>
                <a:latin typeface="Arial Narrow" pitchFamily="34" charset="0"/>
              </a:rPr>
              <a:t>Unitas</a:t>
            </a:r>
            <a:r>
              <a:rPr lang="de-DE" dirty="0" smtClean="0">
                <a:solidFill>
                  <a:schemeClr val="bg1"/>
                </a:solidFill>
                <a:latin typeface="Arial Narrow" pitchFamily="34" charset="0"/>
              </a:rPr>
              <a:t>, </a:t>
            </a:r>
            <a:r>
              <a:rPr lang="de-DE" dirty="0">
                <a:solidFill>
                  <a:schemeClr val="bg1"/>
                </a:solidFill>
                <a:latin typeface="Arial Narrow" pitchFamily="34" charset="0"/>
              </a:rPr>
              <a:t>Bratislava 1931, s. 31.</a:t>
            </a:r>
            <a:endParaRPr lang="en-US" dirty="0">
              <a:solidFill>
                <a:schemeClr val="bg1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88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2"/>
          <a:stretch/>
        </p:blipFill>
        <p:spPr>
          <a:xfrm>
            <a:off x="2769425" y="1484784"/>
            <a:ext cx="2378639" cy="3024336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107504" y="4706560"/>
            <a:ext cx="9001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k-SK" sz="2100" dirty="0" smtClean="0">
                <a:solidFill>
                  <a:srgbClr val="FF0000"/>
                </a:solidFill>
                <a:latin typeface="Arial Narrow" pitchFamily="34" charset="0"/>
              </a:rPr>
              <a:t>„Použitím </a:t>
            </a:r>
            <a:r>
              <a:rPr lang="sk-SK" sz="2100" dirty="0" err="1" smtClean="0">
                <a:solidFill>
                  <a:srgbClr val="FF0000"/>
                </a:solidFill>
                <a:latin typeface="Arial Narrow" pitchFamily="34" charset="0"/>
              </a:rPr>
              <a:t>termoforových</a:t>
            </a:r>
            <a:r>
              <a:rPr lang="sk-SK" sz="2100" dirty="0" smtClean="0">
                <a:solidFill>
                  <a:srgbClr val="FF0000"/>
                </a:solidFill>
                <a:latin typeface="Arial Narrow" pitchFamily="34" charset="0"/>
              </a:rPr>
              <a:t> komínov bolo možné celú stavbu previesť konštrukciou zo železobetónovej kostry.“ </a:t>
            </a:r>
            <a:r>
              <a:rPr lang="sk-SK" dirty="0" smtClean="0">
                <a:solidFill>
                  <a:schemeClr val="bg1"/>
                </a:solidFill>
                <a:latin typeface="Arial Narrow" pitchFamily="34" charset="0"/>
              </a:rPr>
              <a:t>Technický popis družstevných domov </a:t>
            </a:r>
            <a:r>
              <a:rPr lang="sk-SK" dirty="0" err="1" smtClean="0">
                <a:solidFill>
                  <a:schemeClr val="bg1"/>
                </a:solidFill>
                <a:latin typeface="Arial Narrow" pitchFamily="34" charset="0"/>
              </a:rPr>
              <a:t>Unitas</a:t>
            </a:r>
            <a:r>
              <a:rPr lang="sk-SK" dirty="0" smtClean="0">
                <a:solidFill>
                  <a:schemeClr val="bg1"/>
                </a:solidFill>
                <a:latin typeface="Arial Narrow" pitchFamily="34" charset="0"/>
              </a:rPr>
              <a:t>. </a:t>
            </a:r>
            <a:r>
              <a:rPr lang="it-IT" dirty="0">
                <a:solidFill>
                  <a:schemeClr val="bg1"/>
                </a:solidFill>
                <a:latin typeface="Arial Narrow" pitchFamily="34" charset="0"/>
              </a:rPr>
              <a:t>In: Unitas, Bratislava </a:t>
            </a:r>
            <a:r>
              <a:rPr lang="it-IT" dirty="0" smtClean="0">
                <a:solidFill>
                  <a:schemeClr val="bg1"/>
                </a:solidFill>
                <a:latin typeface="Arial Narrow" pitchFamily="34" charset="0"/>
              </a:rPr>
              <a:t>1931</a:t>
            </a:r>
            <a:r>
              <a:rPr lang="sk-SK" dirty="0" smtClean="0">
                <a:solidFill>
                  <a:schemeClr val="bg1"/>
                </a:solidFill>
                <a:latin typeface="Arial Narrow" pitchFamily="34" charset="0"/>
              </a:rPr>
              <a:t>.</a:t>
            </a:r>
            <a:endParaRPr lang="sk-SK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3" r="1894"/>
          <a:stretch/>
        </p:blipFill>
        <p:spPr>
          <a:xfrm>
            <a:off x="0" y="1484785"/>
            <a:ext cx="2638286" cy="3024336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5" b="988"/>
          <a:stretch/>
        </p:blipFill>
        <p:spPr>
          <a:xfrm>
            <a:off x="5218688" y="1484784"/>
            <a:ext cx="3889816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73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50"/>
          <a:stretch/>
        </p:blipFill>
        <p:spPr>
          <a:xfrm>
            <a:off x="307270" y="1511020"/>
            <a:ext cx="5488866" cy="3862668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5940152" y="1490295"/>
            <a:ext cx="2908920" cy="395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sk-SK" sz="2100" dirty="0" smtClean="0">
                <a:solidFill>
                  <a:srgbClr val="FF0000"/>
                </a:solidFill>
                <a:latin typeface="Arial Narrow" pitchFamily="34" charset="0"/>
              </a:rPr>
              <a:t>... došlo </a:t>
            </a:r>
            <a:r>
              <a:rPr lang="sk-SK" sz="2100" dirty="0" err="1" smtClean="0">
                <a:solidFill>
                  <a:srgbClr val="FF0000"/>
                </a:solidFill>
                <a:latin typeface="Arial Narrow" pitchFamily="34" charset="0"/>
              </a:rPr>
              <a:t>se</a:t>
            </a:r>
            <a:r>
              <a:rPr lang="sk-SK" sz="2100" dirty="0" smtClean="0">
                <a:solidFill>
                  <a:srgbClr val="FF0000"/>
                </a:solidFill>
                <a:latin typeface="Arial Narrow" pitchFamily="34" charset="0"/>
              </a:rPr>
              <a:t> k mohutnému experimentu sociologickému. </a:t>
            </a:r>
            <a:r>
              <a:rPr lang="sk-SK" sz="2100" dirty="0" err="1" smtClean="0">
                <a:solidFill>
                  <a:srgbClr val="FF0000"/>
                </a:solidFill>
                <a:latin typeface="Arial Narrow" pitchFamily="34" charset="0"/>
              </a:rPr>
              <a:t>Bedřich</a:t>
            </a:r>
            <a:r>
              <a:rPr lang="sk-SK" sz="2100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sk-SK" sz="2100" dirty="0" err="1" smtClean="0">
                <a:solidFill>
                  <a:srgbClr val="FF0000"/>
                </a:solidFill>
                <a:latin typeface="Arial Narrow" pitchFamily="34" charset="0"/>
              </a:rPr>
              <a:t>Weinwurm</a:t>
            </a:r>
            <a:r>
              <a:rPr lang="sk-SK" sz="2100" dirty="0" smtClean="0">
                <a:solidFill>
                  <a:srgbClr val="FF0000"/>
                </a:solidFill>
                <a:latin typeface="Arial Narrow" pitchFamily="34" charset="0"/>
              </a:rPr>
              <a:t> odvážil </a:t>
            </a:r>
            <a:r>
              <a:rPr lang="sk-SK" sz="2100" dirty="0" err="1" smtClean="0">
                <a:solidFill>
                  <a:srgbClr val="FF0000"/>
                </a:solidFill>
                <a:latin typeface="Arial Narrow" pitchFamily="34" charset="0"/>
              </a:rPr>
              <a:t>se</a:t>
            </a:r>
            <a:r>
              <a:rPr lang="sk-SK" sz="2100" dirty="0" smtClean="0">
                <a:solidFill>
                  <a:srgbClr val="FF0000"/>
                </a:solidFill>
                <a:latin typeface="Arial Narrow" pitchFamily="34" charset="0"/>
              </a:rPr>
              <a:t> pokusu, ktorý bude </a:t>
            </a:r>
            <a:r>
              <a:rPr lang="sk-SK" sz="2100" dirty="0" err="1" smtClean="0">
                <a:solidFill>
                  <a:srgbClr val="FF0000"/>
                </a:solidFill>
                <a:latin typeface="Arial Narrow" pitchFamily="34" charset="0"/>
              </a:rPr>
              <a:t>jistě</a:t>
            </a:r>
            <a:r>
              <a:rPr lang="sk-SK" sz="2100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sk-SK" sz="2100" dirty="0" err="1" smtClean="0">
                <a:solidFill>
                  <a:srgbClr val="FF0000"/>
                </a:solidFill>
                <a:latin typeface="Arial Narrow" pitchFamily="34" charset="0"/>
              </a:rPr>
              <a:t>rozhodující</a:t>
            </a:r>
            <a:r>
              <a:rPr lang="sk-SK" sz="2100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sk-SK" sz="2100" dirty="0" err="1" smtClean="0">
                <a:solidFill>
                  <a:srgbClr val="FF0000"/>
                </a:solidFill>
                <a:latin typeface="Arial Narrow" pitchFamily="34" charset="0"/>
              </a:rPr>
              <a:t>pro</a:t>
            </a:r>
            <a:r>
              <a:rPr lang="sk-SK" sz="2100" dirty="0" smtClean="0">
                <a:solidFill>
                  <a:srgbClr val="FF0000"/>
                </a:solidFill>
                <a:latin typeface="Arial Narrow" pitchFamily="34" charset="0"/>
              </a:rPr>
              <a:t> osudy </a:t>
            </a:r>
            <a:r>
              <a:rPr lang="sk-SK" sz="2100" dirty="0" err="1" smtClean="0">
                <a:solidFill>
                  <a:srgbClr val="FF0000"/>
                </a:solidFill>
                <a:latin typeface="Arial Narrow" pitchFamily="34" charset="0"/>
              </a:rPr>
              <a:t>stavebnictví</a:t>
            </a:r>
            <a:r>
              <a:rPr lang="sk-SK" sz="2100" dirty="0" smtClean="0">
                <a:solidFill>
                  <a:srgbClr val="FF0000"/>
                </a:solidFill>
                <a:latin typeface="Arial Narrow" pitchFamily="34" charset="0"/>
              </a:rPr>
              <a:t>..., ale </a:t>
            </a:r>
            <a:r>
              <a:rPr lang="sk-SK" sz="2100" dirty="0" err="1" smtClean="0">
                <a:solidFill>
                  <a:srgbClr val="FF0000"/>
                </a:solidFill>
                <a:latin typeface="Arial Narrow" pitchFamily="34" charset="0"/>
              </a:rPr>
              <a:t>nejen</a:t>
            </a:r>
            <a:r>
              <a:rPr lang="sk-SK" sz="2100" dirty="0" smtClean="0">
                <a:solidFill>
                  <a:srgbClr val="FF0000"/>
                </a:solidFill>
                <a:latin typeface="Arial Narrow" pitchFamily="34" charset="0"/>
              </a:rPr>
              <a:t> to, bude </a:t>
            </a:r>
            <a:r>
              <a:rPr lang="sk-SK" sz="2100" dirty="0" err="1" smtClean="0">
                <a:solidFill>
                  <a:srgbClr val="FF0000"/>
                </a:solidFill>
                <a:latin typeface="Arial Narrow" pitchFamily="34" charset="0"/>
              </a:rPr>
              <a:t>rozhodující</a:t>
            </a:r>
            <a:r>
              <a:rPr lang="sk-SK" sz="2100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sk-SK" sz="2100" dirty="0" err="1" smtClean="0">
                <a:solidFill>
                  <a:srgbClr val="FF0000"/>
                </a:solidFill>
                <a:latin typeface="Arial Narrow" pitchFamily="34" charset="0"/>
              </a:rPr>
              <a:t>pro</a:t>
            </a:r>
            <a:r>
              <a:rPr lang="sk-SK" sz="2100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sk-SK" sz="2100" dirty="0" err="1" smtClean="0">
                <a:solidFill>
                  <a:srgbClr val="FF0000"/>
                </a:solidFill>
                <a:latin typeface="Arial Narrow" pitchFamily="34" charset="0"/>
              </a:rPr>
              <a:t>další</a:t>
            </a:r>
            <a:r>
              <a:rPr lang="sk-SK" sz="2100" dirty="0" smtClean="0">
                <a:solidFill>
                  <a:srgbClr val="FF0000"/>
                </a:solidFill>
                <a:latin typeface="Arial Narrow" pitchFamily="34" charset="0"/>
              </a:rPr>
              <a:t> vývoj </a:t>
            </a:r>
            <a:r>
              <a:rPr lang="sk-SK" sz="2100" dirty="0" err="1" smtClean="0">
                <a:solidFill>
                  <a:srgbClr val="FF0000"/>
                </a:solidFill>
                <a:latin typeface="Arial Narrow" pitchFamily="34" charset="0"/>
              </a:rPr>
              <a:t>řešení</a:t>
            </a:r>
            <a:r>
              <a:rPr lang="sk-SK" sz="2100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sk-SK" sz="2100" dirty="0" err="1" smtClean="0">
                <a:solidFill>
                  <a:srgbClr val="FF0000"/>
                </a:solidFill>
                <a:latin typeface="Arial Narrow" pitchFamily="34" charset="0"/>
              </a:rPr>
              <a:t>otázek</a:t>
            </a:r>
            <a:r>
              <a:rPr lang="sk-SK" sz="2100" dirty="0" smtClean="0">
                <a:solidFill>
                  <a:srgbClr val="FF0000"/>
                </a:solidFill>
                <a:latin typeface="Arial Narrow" pitchFamily="34" charset="0"/>
              </a:rPr>
              <a:t> bytových.“</a:t>
            </a:r>
          </a:p>
          <a:p>
            <a:pPr algn="just">
              <a:spcAft>
                <a:spcPts val="600"/>
              </a:spcAft>
            </a:pPr>
            <a:r>
              <a:rPr lang="sk-SK" dirty="0" err="1" smtClean="0">
                <a:solidFill>
                  <a:schemeClr val="bg1"/>
                </a:solidFill>
                <a:latin typeface="Arial Narrow" pitchFamily="34" charset="0"/>
              </a:rPr>
              <a:t>Hořejš</a:t>
            </a:r>
            <a:r>
              <a:rPr lang="sk-SK" dirty="0" smtClean="0">
                <a:solidFill>
                  <a:schemeClr val="bg1"/>
                </a:solidFill>
                <a:latin typeface="Arial Narrow" pitchFamily="34" charset="0"/>
              </a:rPr>
              <a:t>, A., </a:t>
            </a:r>
            <a:r>
              <a:rPr lang="sk-SK" dirty="0" err="1" smtClean="0">
                <a:solidFill>
                  <a:schemeClr val="bg1"/>
                </a:solidFill>
                <a:latin typeface="Arial Narrow" pitchFamily="34" charset="0"/>
              </a:rPr>
              <a:t>Unitas</a:t>
            </a:r>
            <a:r>
              <a:rPr lang="sk-SK" dirty="0" smtClean="0">
                <a:solidFill>
                  <a:schemeClr val="bg1"/>
                </a:solidFill>
                <a:latin typeface="Arial Narrow" pitchFamily="34" charset="0"/>
              </a:rPr>
              <a:t>. </a:t>
            </a:r>
            <a:r>
              <a:rPr lang="sk-SK" dirty="0" err="1" smtClean="0">
                <a:solidFill>
                  <a:schemeClr val="bg1"/>
                </a:solidFill>
                <a:latin typeface="Arial Narrow" pitchFamily="34" charset="0"/>
              </a:rPr>
              <a:t>Žijime</a:t>
            </a:r>
            <a:r>
              <a:rPr lang="sk-SK" dirty="0" smtClean="0">
                <a:solidFill>
                  <a:schemeClr val="bg1"/>
                </a:solidFill>
                <a:latin typeface="Arial Narrow" pitchFamily="34" charset="0"/>
              </a:rPr>
              <a:t>, Praha 1931, s. 232 – 234.</a:t>
            </a:r>
            <a:endParaRPr lang="en-US" dirty="0">
              <a:solidFill>
                <a:schemeClr val="bg1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67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/>
          <p:cNvSpPr txBox="1"/>
          <p:nvPr/>
        </p:nvSpPr>
        <p:spPr>
          <a:xfrm>
            <a:off x="6168232" y="1357312"/>
            <a:ext cx="2940272" cy="423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sk-SK" sz="2100" dirty="0">
                <a:solidFill>
                  <a:srgbClr val="FF0000"/>
                </a:solidFill>
                <a:latin typeface="Arial Narrow" pitchFamily="34" charset="0"/>
              </a:rPr>
              <a:t>„Staváme, aby zmizli brlohy a diery, v ktorých ešte dnes žijú milióny pracujúcich</a:t>
            </a:r>
            <a:r>
              <a:rPr lang="sk-SK" sz="2100" dirty="0" smtClean="0">
                <a:solidFill>
                  <a:srgbClr val="FF0000"/>
                </a:solidFill>
                <a:latin typeface="Arial Narrow" pitchFamily="34" charset="0"/>
              </a:rPr>
              <a:t>... </a:t>
            </a:r>
            <a:r>
              <a:rPr lang="sk-SK" sz="2100" dirty="0" err="1" smtClean="0">
                <a:solidFill>
                  <a:srgbClr val="FF0000"/>
                </a:solidFill>
                <a:latin typeface="Arial Narrow" pitchFamily="34" charset="0"/>
              </a:rPr>
              <a:t>Staváme</a:t>
            </a:r>
            <a:r>
              <a:rPr lang="sk-SK" sz="2100" dirty="0">
                <a:solidFill>
                  <a:srgbClr val="FF0000"/>
                </a:solidFill>
                <a:latin typeface="Arial Narrow" pitchFamily="34" charset="0"/>
              </a:rPr>
              <a:t>, aby budúce generácie boli šťastnejšie, aby v nich vzrástlo vedomie ľudskej dôstojnosti a ľudských práv</a:t>
            </a:r>
            <a:r>
              <a:rPr lang="sk-SK" sz="2100" dirty="0" smtClean="0">
                <a:solidFill>
                  <a:srgbClr val="FF0000"/>
                </a:solidFill>
                <a:latin typeface="Arial Narrow" pitchFamily="34" charset="0"/>
              </a:rPr>
              <a:t>... </a:t>
            </a:r>
            <a:r>
              <a:rPr lang="sk-SK" sz="2100" dirty="0" err="1" smtClean="0">
                <a:solidFill>
                  <a:srgbClr val="FF0000"/>
                </a:solidFill>
                <a:latin typeface="Arial Narrow" pitchFamily="34" charset="0"/>
              </a:rPr>
              <a:t>Staváme</a:t>
            </a:r>
            <a:r>
              <a:rPr lang="sk-SK" sz="2100" dirty="0">
                <a:solidFill>
                  <a:srgbClr val="FF0000"/>
                </a:solidFill>
                <a:latin typeface="Arial Narrow" pitchFamily="34" charset="0"/>
              </a:rPr>
              <a:t>, aby sme upevňovali zásadu rovnosti a bratstva</a:t>
            </a:r>
            <a:r>
              <a:rPr lang="sk-SK" sz="2100" dirty="0" smtClean="0">
                <a:solidFill>
                  <a:srgbClr val="FF0000"/>
                </a:solidFill>
                <a:latin typeface="Arial Narrow" pitchFamily="34" charset="0"/>
              </a:rPr>
              <a:t>.“ </a:t>
            </a:r>
            <a:r>
              <a:rPr lang="sk-SK" dirty="0" smtClean="0">
                <a:solidFill>
                  <a:schemeClr val="bg1"/>
                </a:solidFill>
                <a:latin typeface="Arial Narrow" pitchFamily="34" charset="0"/>
              </a:rPr>
              <a:t>Pre vás. In: Obytné domy stavebného družstva Nová doba. Bratislava 1933.</a:t>
            </a:r>
            <a:endParaRPr lang="sk-SK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44" y="1513080"/>
            <a:ext cx="6047324" cy="383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02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" t="936" r="839" b="989"/>
          <a:stretch/>
        </p:blipFill>
        <p:spPr>
          <a:xfrm>
            <a:off x="35496" y="1484313"/>
            <a:ext cx="5838650" cy="3889375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6084168" y="1556792"/>
            <a:ext cx="288032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100" dirty="0" smtClean="0">
                <a:solidFill>
                  <a:srgbClr val="FF0000"/>
                </a:solidFill>
                <a:latin typeface="Arial Narrow" pitchFamily="34" charset="0"/>
              </a:rPr>
              <a:t>„</a:t>
            </a:r>
            <a:r>
              <a:rPr lang="sk-SK" sz="2100" dirty="0" smtClean="0">
                <a:solidFill>
                  <a:srgbClr val="FF0000"/>
                </a:solidFill>
                <a:latin typeface="Arial Narrow" pitchFamily="34" charset="0"/>
              </a:rPr>
              <a:t>dobrá architektúra musí vyrastať z kultúrnych, sociálnych a hospodárskych potrieb človeka.</a:t>
            </a:r>
            <a:r>
              <a:rPr lang="en-US" sz="2100" dirty="0" smtClean="0">
                <a:solidFill>
                  <a:srgbClr val="FF0000"/>
                </a:solidFill>
                <a:latin typeface="Arial Narrow" pitchFamily="34" charset="0"/>
              </a:rPr>
              <a:t>„</a:t>
            </a:r>
            <a:endParaRPr lang="sk-SK" sz="2100" dirty="0" smtClean="0">
              <a:solidFill>
                <a:srgbClr val="FF0000"/>
              </a:solidFill>
              <a:latin typeface="Arial Narrow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sk-SK" dirty="0" smtClean="0">
                <a:solidFill>
                  <a:schemeClr val="bg1"/>
                </a:solidFill>
                <a:latin typeface="Arial Narrow" pitchFamily="34" charset="0"/>
              </a:rPr>
              <a:t>Nová doba, 2. etapa. </a:t>
            </a:r>
            <a:r>
              <a:rPr lang="sk-SK" dirty="0" err="1">
                <a:solidFill>
                  <a:schemeClr val="bg1"/>
                </a:solidFill>
                <a:latin typeface="Arial Narrow" pitchFamily="34" charset="0"/>
              </a:rPr>
              <a:t>Ed</a:t>
            </a:r>
            <a:r>
              <a:rPr lang="sk-SK" dirty="0">
                <a:solidFill>
                  <a:schemeClr val="bg1"/>
                </a:solidFill>
                <a:latin typeface="Arial Narrow" pitchFamily="34" charset="0"/>
              </a:rPr>
              <a:t>. A. </a:t>
            </a:r>
            <a:r>
              <a:rPr lang="sk-SK" dirty="0" err="1" smtClean="0">
                <a:solidFill>
                  <a:schemeClr val="bg1"/>
                </a:solidFill>
                <a:latin typeface="Arial Narrow" pitchFamily="34" charset="0"/>
              </a:rPr>
              <a:t>Hořejš</a:t>
            </a:r>
            <a:r>
              <a:rPr lang="sk-SK" dirty="0">
                <a:solidFill>
                  <a:schemeClr val="bg1"/>
                </a:solidFill>
                <a:latin typeface="Arial Narrow" pitchFamily="34" charset="0"/>
              </a:rPr>
              <a:t>, Bratislava, </a:t>
            </a:r>
            <a:r>
              <a:rPr lang="sk-SK" dirty="0" smtClean="0">
                <a:solidFill>
                  <a:schemeClr val="bg1"/>
                </a:solidFill>
                <a:latin typeface="Arial Narrow" pitchFamily="34" charset="0"/>
              </a:rPr>
              <a:t>1936.</a:t>
            </a:r>
            <a:endParaRPr lang="en-US" dirty="0">
              <a:solidFill>
                <a:schemeClr val="bg1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66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"/>
          <a:stretch/>
        </p:blipFill>
        <p:spPr>
          <a:xfrm>
            <a:off x="205815" y="1484785"/>
            <a:ext cx="4078636" cy="3250164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141696" y="4734948"/>
            <a:ext cx="88103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100" dirty="0" smtClean="0">
                <a:solidFill>
                  <a:srgbClr val="FF0000"/>
                </a:solidFill>
                <a:latin typeface="Arial Narrow" pitchFamily="34" charset="0"/>
              </a:rPr>
              <a:t>„</a:t>
            </a:r>
            <a:r>
              <a:rPr lang="sk-SK" sz="2100" dirty="0" smtClean="0">
                <a:solidFill>
                  <a:srgbClr val="FF0000"/>
                </a:solidFill>
                <a:latin typeface="Arial Narrow" pitchFamily="34" charset="0"/>
              </a:rPr>
              <a:t>Oceľová konštrukcia bola vybudovaná v dobe 3 mesiacov a bolo na ňu použitých 55 vagónov ocele</a:t>
            </a:r>
            <a:r>
              <a:rPr lang="en-US" sz="2100" dirty="0" smtClean="0">
                <a:solidFill>
                  <a:srgbClr val="FF0000"/>
                </a:solidFill>
                <a:latin typeface="Arial Narrow" pitchFamily="34" charset="0"/>
              </a:rPr>
              <a:t>„</a:t>
            </a:r>
            <a:r>
              <a:rPr lang="sk-SK" sz="2100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sk-SK" dirty="0" smtClean="0">
                <a:solidFill>
                  <a:schemeClr val="bg1"/>
                </a:solidFill>
                <a:latin typeface="Arial Narrow" pitchFamily="34" charset="0"/>
              </a:rPr>
              <a:t>Obytné </a:t>
            </a:r>
            <a:r>
              <a:rPr lang="sk-SK" dirty="0">
                <a:solidFill>
                  <a:schemeClr val="bg1"/>
                </a:solidFill>
                <a:latin typeface="Arial Narrow" pitchFamily="34" charset="0"/>
              </a:rPr>
              <a:t>domy stavebného družstva Nová doba. </a:t>
            </a:r>
            <a:r>
              <a:rPr lang="sk-SK" dirty="0" err="1">
                <a:solidFill>
                  <a:schemeClr val="bg1"/>
                </a:solidFill>
                <a:latin typeface="Arial Narrow" pitchFamily="34" charset="0"/>
              </a:rPr>
              <a:t>Ed</a:t>
            </a:r>
            <a:r>
              <a:rPr lang="sk-SK" dirty="0">
                <a:solidFill>
                  <a:schemeClr val="bg1"/>
                </a:solidFill>
                <a:latin typeface="Arial Narrow" pitchFamily="34" charset="0"/>
              </a:rPr>
              <a:t>. A. </a:t>
            </a:r>
            <a:r>
              <a:rPr lang="sk-SK" dirty="0" err="1" smtClean="0">
                <a:solidFill>
                  <a:schemeClr val="bg1"/>
                </a:solidFill>
                <a:latin typeface="Arial Narrow" pitchFamily="34" charset="0"/>
              </a:rPr>
              <a:t>Hořejš</a:t>
            </a:r>
            <a:r>
              <a:rPr lang="sk-SK" dirty="0">
                <a:solidFill>
                  <a:schemeClr val="bg1"/>
                </a:solidFill>
                <a:latin typeface="Arial Narrow" pitchFamily="34" charset="0"/>
              </a:rPr>
              <a:t>, Bratislava, </a:t>
            </a:r>
            <a:r>
              <a:rPr lang="sk-SK" dirty="0" smtClean="0">
                <a:solidFill>
                  <a:schemeClr val="bg1"/>
                </a:solidFill>
                <a:latin typeface="Arial Narrow" pitchFamily="34" charset="0"/>
              </a:rPr>
              <a:t>1933.</a:t>
            </a:r>
            <a:endParaRPr lang="en-US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484785"/>
            <a:ext cx="4596096" cy="3250163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205815" y="4427170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Foto</a:t>
            </a:r>
            <a:r>
              <a:rPr lang="sk-SK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J. </a:t>
            </a:r>
            <a:r>
              <a:rPr lang="sk-SK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Hofer</a:t>
            </a:r>
            <a:endParaRPr lang="sk-SK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89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lokTextu 5"/>
          <p:cNvSpPr txBox="1"/>
          <p:nvPr/>
        </p:nvSpPr>
        <p:spPr>
          <a:xfrm>
            <a:off x="4572000" y="1502392"/>
            <a:ext cx="367240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100" dirty="0" smtClean="0">
                <a:solidFill>
                  <a:srgbClr val="FF0000"/>
                </a:solidFill>
                <a:latin typeface="Arial Narrow" pitchFamily="34" charset="0"/>
              </a:rPr>
              <a:t>„</a:t>
            </a:r>
            <a:r>
              <a:rPr lang="sk-SK" sz="2100" dirty="0" smtClean="0">
                <a:solidFill>
                  <a:srgbClr val="FF0000"/>
                </a:solidFill>
                <a:latin typeface="Arial Narrow" pitchFamily="34" charset="0"/>
              </a:rPr>
              <a:t>Architektúra nášho storočia dokázala viac, než architektúra všetkých vekov: vymenila záujem o ornament za záujem o zdravie človeka.“</a:t>
            </a:r>
          </a:p>
          <a:p>
            <a:pPr algn="just">
              <a:spcAft>
                <a:spcPts val="600"/>
              </a:spcAft>
            </a:pPr>
            <a:r>
              <a:rPr lang="sk-SK" dirty="0" smtClean="0">
                <a:solidFill>
                  <a:schemeClr val="bg1"/>
                </a:solidFill>
                <a:latin typeface="Arial Narrow" pitchFamily="34" charset="0"/>
              </a:rPr>
              <a:t>Nová doba, 2. etapa. </a:t>
            </a:r>
            <a:r>
              <a:rPr lang="sk-SK" dirty="0" err="1" smtClean="0">
                <a:solidFill>
                  <a:schemeClr val="bg1"/>
                </a:solidFill>
                <a:latin typeface="Arial Narrow" pitchFamily="34" charset="0"/>
              </a:rPr>
              <a:t>Ed</a:t>
            </a:r>
            <a:r>
              <a:rPr lang="sk-SK" dirty="0">
                <a:solidFill>
                  <a:schemeClr val="bg1"/>
                </a:solidFill>
                <a:latin typeface="Arial Narrow" pitchFamily="34" charset="0"/>
              </a:rPr>
              <a:t>. </a:t>
            </a:r>
            <a:r>
              <a:rPr lang="sk-SK" dirty="0" smtClean="0">
                <a:solidFill>
                  <a:schemeClr val="bg1"/>
                </a:solidFill>
                <a:latin typeface="Arial Narrow" pitchFamily="34" charset="0"/>
              </a:rPr>
              <a:t>Antonín </a:t>
            </a:r>
            <a:r>
              <a:rPr lang="sk-SK" dirty="0" err="1" smtClean="0">
                <a:solidFill>
                  <a:schemeClr val="bg1"/>
                </a:solidFill>
                <a:latin typeface="Arial Narrow" pitchFamily="34" charset="0"/>
              </a:rPr>
              <a:t>Hořejš</a:t>
            </a:r>
            <a:r>
              <a:rPr lang="sk-SK" dirty="0">
                <a:solidFill>
                  <a:schemeClr val="bg1"/>
                </a:solidFill>
                <a:latin typeface="Arial Narrow" pitchFamily="34" charset="0"/>
              </a:rPr>
              <a:t>, Bratislava, </a:t>
            </a:r>
            <a:r>
              <a:rPr lang="sk-SK" dirty="0" smtClean="0">
                <a:solidFill>
                  <a:schemeClr val="bg1"/>
                </a:solidFill>
                <a:latin typeface="Arial Narrow" pitchFamily="34" charset="0"/>
              </a:rPr>
              <a:t>1936.</a:t>
            </a:r>
            <a:endParaRPr lang="en-US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234" y="1502393"/>
            <a:ext cx="2761726" cy="3871296"/>
          </a:xfrm>
          <a:prstGeom prst="rect">
            <a:avLst/>
          </a:prstGeom>
        </p:spPr>
      </p:pic>
      <p:sp>
        <p:nvSpPr>
          <p:cNvPr id="7" name="BlokTextu 6"/>
          <p:cNvSpPr txBox="1"/>
          <p:nvPr/>
        </p:nvSpPr>
        <p:spPr>
          <a:xfrm>
            <a:off x="4599848" y="5137447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Foto</a:t>
            </a:r>
            <a:r>
              <a:rPr lang="sk-SK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J. </a:t>
            </a:r>
            <a:r>
              <a:rPr lang="sk-SK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Hofer</a:t>
            </a:r>
            <a:endParaRPr lang="sk-SK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06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3"/>
          <a:stretch/>
        </p:blipFill>
        <p:spPr>
          <a:xfrm>
            <a:off x="204109" y="1484784"/>
            <a:ext cx="2020112" cy="2880320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222" y="1484784"/>
            <a:ext cx="2020770" cy="2880320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35496" y="4383395"/>
            <a:ext cx="892899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sk-SK" sz="2100" dirty="0" smtClean="0">
                <a:solidFill>
                  <a:srgbClr val="FF0000"/>
                </a:solidFill>
                <a:latin typeface="Arial Narrow" pitchFamily="34" charset="0"/>
              </a:rPr>
              <a:t>„N</a:t>
            </a:r>
            <a:r>
              <a:rPr lang="en-US" sz="2100" dirty="0" err="1" smtClean="0">
                <a:solidFill>
                  <a:srgbClr val="FF0000"/>
                </a:solidFill>
                <a:latin typeface="Arial Narrow" pitchFamily="34" charset="0"/>
              </a:rPr>
              <a:t>ová</a:t>
            </a:r>
            <a:r>
              <a:rPr lang="en-US" sz="2100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 Narrow" pitchFamily="34" charset="0"/>
              </a:rPr>
              <a:t>doba</a:t>
            </a:r>
            <a:r>
              <a:rPr lang="en-US" sz="2100" dirty="0">
                <a:solidFill>
                  <a:srgbClr val="FF0000"/>
                </a:solidFill>
                <a:latin typeface="Arial Narrow" pitchFamily="34" charset="0"/>
              </a:rPr>
              <a:t> je </a:t>
            </a:r>
            <a:r>
              <a:rPr lang="en-US" sz="2100" dirty="0" err="1">
                <a:solidFill>
                  <a:srgbClr val="FF0000"/>
                </a:solidFill>
                <a:latin typeface="Arial Narrow" pitchFamily="34" charset="0"/>
              </a:rPr>
              <a:t>zatiaľ</a:t>
            </a:r>
            <a:r>
              <a:rPr lang="en-US" sz="2100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 Narrow" pitchFamily="34" charset="0"/>
              </a:rPr>
              <a:t>najdôležitejším</a:t>
            </a:r>
            <a:r>
              <a:rPr lang="en-US" sz="2100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 Narrow" pitchFamily="34" charset="0"/>
              </a:rPr>
              <a:t>vykryštalizovaním</a:t>
            </a:r>
            <a:r>
              <a:rPr lang="en-US" sz="2100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2100" dirty="0" err="1" smtClean="0">
                <a:solidFill>
                  <a:srgbClr val="FF0000"/>
                </a:solidFill>
                <a:latin typeface="Arial Narrow" pitchFamily="34" charset="0"/>
              </a:rPr>
              <a:t>snáh</a:t>
            </a:r>
            <a:r>
              <a:rPr lang="sk-SK" sz="2100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2100" dirty="0" err="1" smtClean="0">
                <a:solidFill>
                  <a:srgbClr val="FF0000"/>
                </a:solidFill>
                <a:latin typeface="Arial Narrow" pitchFamily="34" charset="0"/>
              </a:rPr>
              <a:t>po</a:t>
            </a:r>
            <a:r>
              <a:rPr lang="en-US" sz="2100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 Narrow" pitchFamily="34" charset="0"/>
              </a:rPr>
              <a:t>novom</a:t>
            </a:r>
            <a:r>
              <a:rPr lang="en-US" sz="2100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 Narrow" pitchFamily="34" charset="0"/>
              </a:rPr>
              <a:t>príbytku</a:t>
            </a:r>
            <a:r>
              <a:rPr lang="en-US" sz="2100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 Narrow" pitchFamily="34" charset="0"/>
              </a:rPr>
              <a:t>človeka</a:t>
            </a:r>
            <a:r>
              <a:rPr lang="en-US" sz="2100" dirty="0">
                <a:solidFill>
                  <a:srgbClr val="FF0000"/>
                </a:solidFill>
                <a:latin typeface="Arial Narrow" pitchFamily="34" charset="0"/>
              </a:rPr>
              <a:t>. Je </a:t>
            </a:r>
            <a:r>
              <a:rPr lang="en-US" sz="2100" dirty="0" err="1">
                <a:solidFill>
                  <a:srgbClr val="FF0000"/>
                </a:solidFill>
                <a:latin typeface="Arial Narrow" pitchFamily="34" charset="0"/>
              </a:rPr>
              <a:t>výsledkom</a:t>
            </a:r>
            <a:r>
              <a:rPr lang="en-US" sz="2100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 Narrow" pitchFamily="34" charset="0"/>
              </a:rPr>
              <a:t>krutej</a:t>
            </a:r>
            <a:r>
              <a:rPr lang="en-US" sz="2100" dirty="0">
                <a:solidFill>
                  <a:srgbClr val="FF0000"/>
                </a:solidFill>
                <a:latin typeface="Arial Narrow" pitchFamily="34" charset="0"/>
              </a:rPr>
              <a:t>, </a:t>
            </a:r>
            <a:r>
              <a:rPr lang="en-US" sz="2100" dirty="0" err="1">
                <a:solidFill>
                  <a:srgbClr val="FF0000"/>
                </a:solidFill>
                <a:latin typeface="Arial Narrow" pitchFamily="34" charset="0"/>
              </a:rPr>
              <a:t>i</a:t>
            </a:r>
            <a:r>
              <a:rPr lang="en-US" sz="2100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 Narrow" pitchFamily="34" charset="0"/>
              </a:rPr>
              <a:t>keď</a:t>
            </a:r>
            <a:r>
              <a:rPr lang="en-US" sz="2100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 Narrow" pitchFamily="34" charset="0"/>
              </a:rPr>
              <a:t>nie</a:t>
            </a:r>
            <a:r>
              <a:rPr lang="en-US" sz="2100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 Narrow" pitchFamily="34" charset="0"/>
              </a:rPr>
              <a:t>krvavej</a:t>
            </a:r>
            <a:r>
              <a:rPr lang="en-US" sz="2100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 Narrow" pitchFamily="34" charset="0"/>
              </a:rPr>
              <a:t>revolúcie</a:t>
            </a:r>
            <a:r>
              <a:rPr lang="en-US" sz="2100" dirty="0">
                <a:solidFill>
                  <a:srgbClr val="FF0000"/>
                </a:solidFill>
                <a:latin typeface="Arial Narrow" pitchFamily="34" charset="0"/>
              </a:rPr>
              <a:t> v </a:t>
            </a:r>
            <a:r>
              <a:rPr lang="en-US" sz="2100" dirty="0" err="1">
                <a:solidFill>
                  <a:srgbClr val="FF0000"/>
                </a:solidFill>
                <a:latin typeface="Arial Narrow" pitchFamily="34" charset="0"/>
              </a:rPr>
              <a:t>myslení</a:t>
            </a:r>
            <a:r>
              <a:rPr lang="en-US" sz="2100" dirty="0">
                <a:solidFill>
                  <a:srgbClr val="FF0000"/>
                </a:solidFill>
                <a:latin typeface="Arial Narrow" pitchFamily="34" charset="0"/>
              </a:rPr>
              <a:t> a </a:t>
            </a:r>
            <a:r>
              <a:rPr lang="en-US" sz="2100" dirty="0" err="1">
                <a:solidFill>
                  <a:srgbClr val="FF0000"/>
                </a:solidFill>
                <a:latin typeface="Arial Narrow" pitchFamily="34" charset="0"/>
              </a:rPr>
              <a:t>architektonickej</a:t>
            </a:r>
            <a:r>
              <a:rPr lang="en-US" sz="2100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 Narrow" pitchFamily="34" charset="0"/>
              </a:rPr>
              <a:t>práci</a:t>
            </a:r>
            <a:r>
              <a:rPr lang="en-US" sz="2100" dirty="0">
                <a:solidFill>
                  <a:srgbClr val="FF0000"/>
                </a:solidFill>
                <a:latin typeface="Arial Narrow" pitchFamily="34" charset="0"/>
              </a:rPr>
              <a:t>, je </a:t>
            </a:r>
            <a:r>
              <a:rPr lang="en-US" sz="2100" dirty="0" err="1">
                <a:solidFill>
                  <a:srgbClr val="FF0000"/>
                </a:solidFill>
                <a:latin typeface="Arial Narrow" pitchFamily="34" charset="0"/>
              </a:rPr>
              <a:t>znázornením</a:t>
            </a:r>
            <a:r>
              <a:rPr lang="en-US" sz="2100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 Narrow" pitchFamily="34" charset="0"/>
              </a:rPr>
              <a:t>obrovského</a:t>
            </a:r>
            <a:r>
              <a:rPr lang="en-US" sz="2100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 Narrow" pitchFamily="34" charset="0"/>
              </a:rPr>
              <a:t>presunu</a:t>
            </a:r>
            <a:r>
              <a:rPr lang="en-US" sz="2100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 Narrow" pitchFamily="34" charset="0"/>
              </a:rPr>
              <a:t>záujmu</a:t>
            </a:r>
            <a:r>
              <a:rPr lang="en-US" sz="2100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 Narrow" pitchFamily="34" charset="0"/>
              </a:rPr>
              <a:t>architektúry</a:t>
            </a:r>
            <a:r>
              <a:rPr lang="en-US" sz="2100" dirty="0">
                <a:solidFill>
                  <a:srgbClr val="FF0000"/>
                </a:solidFill>
                <a:latin typeface="Arial Narrow" pitchFamily="34" charset="0"/>
              </a:rPr>
              <a:t> od </a:t>
            </a:r>
            <a:r>
              <a:rPr lang="en-US" sz="2100" dirty="0" err="1">
                <a:solidFill>
                  <a:srgbClr val="FF0000"/>
                </a:solidFill>
                <a:latin typeface="Arial Narrow" pitchFamily="34" charset="0"/>
              </a:rPr>
              <a:t>indivídua</a:t>
            </a:r>
            <a:r>
              <a:rPr lang="en-US" sz="2100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 Narrow" pitchFamily="34" charset="0"/>
              </a:rPr>
              <a:t>ku</a:t>
            </a:r>
            <a:r>
              <a:rPr lang="en-US" sz="2100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2100" dirty="0" err="1" smtClean="0">
                <a:solidFill>
                  <a:srgbClr val="FF0000"/>
                </a:solidFill>
                <a:latin typeface="Arial Narrow" pitchFamily="34" charset="0"/>
              </a:rPr>
              <a:t>kolektívu</a:t>
            </a:r>
            <a:r>
              <a:rPr lang="sk-SK" sz="2100" dirty="0" smtClean="0">
                <a:solidFill>
                  <a:srgbClr val="FF0000"/>
                </a:solidFill>
                <a:latin typeface="Arial Narrow" pitchFamily="34" charset="0"/>
              </a:rPr>
              <a:t>.“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378" y="1484784"/>
            <a:ext cx="4073094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" t="7745" r="20408" b="4673"/>
          <a:stretch/>
        </p:blipFill>
        <p:spPr>
          <a:xfrm>
            <a:off x="3205863" y="1484313"/>
            <a:ext cx="5830633" cy="289155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127609" y="4316903"/>
            <a:ext cx="9036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k-SK" dirty="0">
                <a:solidFill>
                  <a:srgbClr val="FFFF00"/>
                </a:solidFill>
                <a:latin typeface="Arial Narrow" pitchFamily="34" charset="0"/>
              </a:rPr>
              <a:t>Eugen </a:t>
            </a:r>
            <a:r>
              <a:rPr lang="sk-SK" dirty="0" err="1">
                <a:solidFill>
                  <a:srgbClr val="FFFF00"/>
                </a:solidFill>
                <a:latin typeface="Arial Narrow" pitchFamily="34" charset="0"/>
              </a:rPr>
              <a:t>Barta</a:t>
            </a:r>
            <a:r>
              <a:rPr lang="sk-SK" dirty="0">
                <a:solidFill>
                  <a:srgbClr val="FFFF00"/>
                </a:solidFill>
                <a:latin typeface="Arial Narrow" pitchFamily="34" charset="0"/>
              </a:rPr>
              <a:t> </a:t>
            </a:r>
            <a:r>
              <a:rPr lang="sk-SK" dirty="0">
                <a:solidFill>
                  <a:schemeClr val="bg1"/>
                </a:solidFill>
                <a:latin typeface="Arial Narrow" pitchFamily="34" charset="0"/>
              </a:rPr>
              <a:t>(1890 – 1972) hlavný architekt </a:t>
            </a:r>
            <a:r>
              <a:rPr lang="sk-SK" dirty="0" smtClean="0">
                <a:solidFill>
                  <a:schemeClr val="bg1"/>
                </a:solidFill>
                <a:latin typeface="Arial Narrow" pitchFamily="34" charset="0"/>
              </a:rPr>
              <a:t>mesta; </a:t>
            </a:r>
            <a:r>
              <a:rPr lang="sk-SK" dirty="0" smtClean="0">
                <a:solidFill>
                  <a:srgbClr val="FFFF00"/>
                </a:solidFill>
                <a:latin typeface="Arial Narrow" pitchFamily="34" charset="0"/>
              </a:rPr>
              <a:t>Ján </a:t>
            </a:r>
            <a:r>
              <a:rPr lang="sk-SK" dirty="0" err="1">
                <a:solidFill>
                  <a:srgbClr val="FFFF00"/>
                </a:solidFill>
                <a:latin typeface="Arial Narrow" pitchFamily="34" charset="0"/>
              </a:rPr>
              <a:t>Bečko</a:t>
            </a:r>
            <a:r>
              <a:rPr lang="sk-SK" dirty="0">
                <a:solidFill>
                  <a:srgbClr val="FFFF00"/>
                </a:solidFill>
                <a:latin typeface="Arial Narrow" pitchFamily="34" charset="0"/>
              </a:rPr>
              <a:t> </a:t>
            </a:r>
            <a:r>
              <a:rPr lang="sk-SK" dirty="0">
                <a:solidFill>
                  <a:schemeClr val="bg1"/>
                </a:solidFill>
                <a:latin typeface="Arial Narrow" pitchFamily="34" charset="0"/>
              </a:rPr>
              <a:t>(1889 – 1972) poslanec Národného snemu za ČS sociálnodemokratickú stranu </a:t>
            </a:r>
            <a:r>
              <a:rPr lang="sk-SK" dirty="0" smtClean="0">
                <a:solidFill>
                  <a:schemeClr val="bg1"/>
                </a:solidFill>
                <a:latin typeface="Arial Narrow" pitchFamily="34" charset="0"/>
              </a:rPr>
              <a:t>robotnícku; </a:t>
            </a:r>
            <a:r>
              <a:rPr lang="sk-SK" dirty="0" smtClean="0">
                <a:solidFill>
                  <a:srgbClr val="FFFF00"/>
                </a:solidFill>
                <a:latin typeface="Arial Narrow" pitchFamily="34" charset="0"/>
              </a:rPr>
              <a:t>Antonín </a:t>
            </a:r>
            <a:r>
              <a:rPr lang="sk-SK" dirty="0" err="1">
                <a:solidFill>
                  <a:srgbClr val="FFFF00"/>
                </a:solidFill>
                <a:latin typeface="Arial Narrow" pitchFamily="34" charset="0"/>
              </a:rPr>
              <a:t>Hořejš</a:t>
            </a:r>
            <a:r>
              <a:rPr lang="sk-SK" dirty="0">
                <a:solidFill>
                  <a:srgbClr val="FFFF00"/>
                </a:solidFill>
                <a:latin typeface="Arial Narrow" pitchFamily="34" charset="0"/>
              </a:rPr>
              <a:t> </a:t>
            </a:r>
            <a:r>
              <a:rPr lang="sk-SK" dirty="0">
                <a:solidFill>
                  <a:schemeClr val="bg1"/>
                </a:solidFill>
                <a:latin typeface="Arial Narrow" pitchFamily="34" charset="0"/>
              </a:rPr>
              <a:t>(1901 – 1967) historik umenia, </a:t>
            </a:r>
            <a:r>
              <a:rPr lang="sk-SK" dirty="0" smtClean="0">
                <a:solidFill>
                  <a:schemeClr val="bg1"/>
                </a:solidFill>
                <a:latin typeface="Arial Narrow" pitchFamily="34" charset="0"/>
              </a:rPr>
              <a:t>muzikológ</a:t>
            </a:r>
          </a:p>
          <a:p>
            <a:pPr algn="just"/>
            <a:r>
              <a:rPr lang="sk-SK" dirty="0" smtClean="0">
                <a:solidFill>
                  <a:srgbClr val="FFFF00"/>
                </a:solidFill>
                <a:latin typeface="Arial Narrow" pitchFamily="34" charset="0"/>
              </a:rPr>
              <a:t>Eugen </a:t>
            </a:r>
            <a:r>
              <a:rPr lang="sk-SK" dirty="0" err="1">
                <a:solidFill>
                  <a:srgbClr val="FFFF00"/>
                </a:solidFill>
                <a:latin typeface="Arial Narrow" pitchFamily="34" charset="0"/>
              </a:rPr>
              <a:t>Singer</a:t>
            </a:r>
            <a:r>
              <a:rPr lang="sk-SK" dirty="0">
                <a:solidFill>
                  <a:srgbClr val="FFFF00"/>
                </a:solidFill>
                <a:latin typeface="Arial Narrow" pitchFamily="34" charset="0"/>
              </a:rPr>
              <a:t> </a:t>
            </a:r>
            <a:r>
              <a:rPr lang="sk-SK" dirty="0">
                <a:solidFill>
                  <a:schemeClr val="bg1"/>
                </a:solidFill>
                <a:latin typeface="Arial Narrow" pitchFamily="34" charset="0"/>
              </a:rPr>
              <a:t>(1888 – 1940) socialista a zakladajúci člen </a:t>
            </a:r>
            <a:r>
              <a:rPr lang="sk-SK" dirty="0" smtClean="0">
                <a:solidFill>
                  <a:schemeClr val="bg1"/>
                </a:solidFill>
                <a:latin typeface="Arial Narrow" pitchFamily="34" charset="0"/>
              </a:rPr>
              <a:t>KSČ; </a:t>
            </a:r>
            <a:r>
              <a:rPr lang="sk-SK" dirty="0" smtClean="0">
                <a:solidFill>
                  <a:srgbClr val="FFFF00"/>
                </a:solidFill>
                <a:latin typeface="Arial Narrow" pitchFamily="34" charset="0"/>
              </a:rPr>
              <a:t>František </a:t>
            </a:r>
            <a:r>
              <a:rPr lang="sk-SK" dirty="0" err="1" smtClean="0">
                <a:solidFill>
                  <a:srgbClr val="FFFF00"/>
                </a:solidFill>
                <a:latin typeface="Arial Narrow" pitchFamily="34" charset="0"/>
              </a:rPr>
              <a:t>Vaverka</a:t>
            </a:r>
            <a:r>
              <a:rPr lang="sk-SK" dirty="0" smtClean="0">
                <a:solidFill>
                  <a:srgbClr val="FFFF00"/>
                </a:solidFill>
                <a:latin typeface="Arial Narrow" pitchFamily="34" charset="0"/>
              </a:rPr>
              <a:t> </a:t>
            </a:r>
            <a:r>
              <a:rPr lang="sk-SK" dirty="0" smtClean="0">
                <a:solidFill>
                  <a:schemeClr val="bg1"/>
                </a:solidFill>
                <a:latin typeface="Arial Narrow" pitchFamily="34" charset="0"/>
              </a:rPr>
              <a:t>(1896 – 1949) tajomník Obchodnej a priemyselnej komory v Bratislave; </a:t>
            </a:r>
            <a:r>
              <a:rPr lang="sk-SK" dirty="0" smtClean="0">
                <a:solidFill>
                  <a:srgbClr val="FFFF00"/>
                </a:solidFill>
                <a:latin typeface="Arial Narrow" pitchFamily="34" charset="0"/>
              </a:rPr>
              <a:t>Friedrich </a:t>
            </a:r>
            <a:r>
              <a:rPr lang="sk-SK" dirty="0" err="1" smtClean="0">
                <a:solidFill>
                  <a:srgbClr val="FFFF00"/>
                </a:solidFill>
                <a:latin typeface="Arial Narrow" pitchFamily="34" charset="0"/>
              </a:rPr>
              <a:t>Weinwurm</a:t>
            </a:r>
            <a:r>
              <a:rPr lang="sk-SK" dirty="0" smtClean="0">
                <a:solidFill>
                  <a:srgbClr val="FFFF00"/>
                </a:solidFill>
                <a:latin typeface="Arial Narrow" pitchFamily="34" charset="0"/>
              </a:rPr>
              <a:t> </a:t>
            </a:r>
            <a:r>
              <a:rPr lang="sk-SK" dirty="0" smtClean="0">
                <a:solidFill>
                  <a:schemeClr val="bg1"/>
                </a:solidFill>
                <a:latin typeface="Arial Narrow" pitchFamily="34" charset="0"/>
              </a:rPr>
              <a:t>(1885 – 1942), architekt a aktivista</a:t>
            </a:r>
            <a:endParaRPr lang="sk-SK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9" name="BlokTextu 8"/>
          <p:cNvSpPr txBox="1"/>
          <p:nvPr/>
        </p:nvSpPr>
        <p:spPr>
          <a:xfrm>
            <a:off x="115311" y="1418292"/>
            <a:ext cx="405110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>
                <a:solidFill>
                  <a:schemeClr val="bg1"/>
                </a:solidFill>
                <a:latin typeface="Arial Narrow" pitchFamily="34" charset="0"/>
              </a:rPr>
              <a:t>Destabilizácia tradičnej spoločenskej štruktúry</a:t>
            </a:r>
          </a:p>
          <a:p>
            <a:r>
              <a:rPr lang="sk-SK" dirty="0">
                <a:solidFill>
                  <a:schemeClr val="bg1"/>
                </a:solidFill>
                <a:latin typeface="Arial Narrow" pitchFamily="34" charset="0"/>
              </a:rPr>
              <a:t>Sociálnodemokratická strana</a:t>
            </a:r>
          </a:p>
          <a:p>
            <a:r>
              <a:rPr lang="sk-SK" dirty="0" smtClean="0">
                <a:solidFill>
                  <a:schemeClr val="bg1"/>
                </a:solidFill>
                <a:latin typeface="Arial Narrow" pitchFamily="34" charset="0"/>
              </a:rPr>
              <a:t>Slovenské družstevníctvo</a:t>
            </a:r>
          </a:p>
          <a:p>
            <a:r>
              <a:rPr lang="sk-SK" dirty="0" smtClean="0">
                <a:solidFill>
                  <a:schemeClr val="bg1"/>
                </a:solidFill>
                <a:latin typeface="Arial Narrow" pitchFamily="34" charset="0"/>
              </a:rPr>
              <a:t>Bratislava: druhé </a:t>
            </a:r>
            <a:r>
              <a:rPr lang="sk-SK" dirty="0">
                <a:solidFill>
                  <a:schemeClr val="bg1"/>
                </a:solidFill>
                <a:latin typeface="Arial Narrow" pitchFamily="34" charset="0"/>
              </a:rPr>
              <a:t>mesto </a:t>
            </a:r>
            <a:r>
              <a:rPr lang="sk-SK" dirty="0" smtClean="0">
                <a:solidFill>
                  <a:schemeClr val="bg1"/>
                </a:solidFill>
                <a:latin typeface="Arial Narrow" pitchFamily="34" charset="0"/>
              </a:rPr>
              <a:t>republiky</a:t>
            </a:r>
          </a:p>
          <a:p>
            <a:r>
              <a:rPr lang="sk-SK" dirty="0" smtClean="0">
                <a:solidFill>
                  <a:schemeClr val="bg1"/>
                </a:solidFill>
                <a:latin typeface="Arial Narrow" pitchFamily="34" charset="0"/>
              </a:rPr>
              <a:t>Zákon 45/1930</a:t>
            </a:r>
          </a:p>
        </p:txBody>
      </p:sp>
      <p:sp>
        <p:nvSpPr>
          <p:cNvPr id="12" name="BlokTextu 11"/>
          <p:cNvSpPr txBox="1"/>
          <p:nvPr/>
        </p:nvSpPr>
        <p:spPr>
          <a:xfrm>
            <a:off x="111746" y="3284984"/>
            <a:ext cx="30941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 smtClean="0">
                <a:solidFill>
                  <a:srgbClr val="FF0000"/>
                </a:solidFill>
                <a:latin typeface="Arial Narrow" pitchFamily="34" charset="0"/>
              </a:rPr>
              <a:t>Das</a:t>
            </a:r>
            <a:r>
              <a:rPr lang="sk-SK" dirty="0" smtClean="0">
                <a:solidFill>
                  <a:srgbClr val="FF0000"/>
                </a:solidFill>
                <a:latin typeface="Arial Narrow" pitchFamily="34" charset="0"/>
              </a:rPr>
              <a:t> rote </a:t>
            </a:r>
            <a:r>
              <a:rPr lang="sk-SK" dirty="0" err="1" smtClean="0">
                <a:solidFill>
                  <a:srgbClr val="FF0000"/>
                </a:solidFill>
                <a:latin typeface="Arial Narrow" pitchFamily="34" charset="0"/>
              </a:rPr>
              <a:t>Wien</a:t>
            </a:r>
            <a:r>
              <a:rPr lang="sk-SK" dirty="0" smtClean="0">
                <a:solidFill>
                  <a:srgbClr val="FF0000"/>
                </a:solidFill>
                <a:latin typeface="Arial Narrow" pitchFamily="34" charset="0"/>
              </a:rPr>
              <a:t> (1919 – 1934)</a:t>
            </a:r>
          </a:p>
          <a:p>
            <a:r>
              <a:rPr lang="sk-SK" dirty="0" err="1" smtClean="0">
                <a:solidFill>
                  <a:srgbClr val="FF0000"/>
                </a:solidFill>
                <a:latin typeface="Arial Narrow" pitchFamily="34" charset="0"/>
              </a:rPr>
              <a:t>Berlin</a:t>
            </a:r>
            <a:r>
              <a:rPr lang="sk-SK" dirty="0" smtClean="0">
                <a:solidFill>
                  <a:srgbClr val="FF0000"/>
                </a:solidFill>
                <a:latin typeface="Arial Narrow" pitchFamily="34" charset="0"/>
              </a:rPr>
              <a:t> (1925 – 1927)</a:t>
            </a:r>
          </a:p>
          <a:p>
            <a:r>
              <a:rPr lang="sk-SK" dirty="0" err="1" smtClean="0">
                <a:solidFill>
                  <a:srgbClr val="FF0000"/>
                </a:solidFill>
                <a:latin typeface="Arial Narrow" pitchFamily="34" charset="0"/>
              </a:rPr>
              <a:t>Die</a:t>
            </a:r>
            <a:r>
              <a:rPr lang="sk-SK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sk-SK" dirty="0" err="1">
                <a:solidFill>
                  <a:srgbClr val="FF0000"/>
                </a:solidFill>
                <a:latin typeface="Arial Narrow" pitchFamily="34" charset="0"/>
              </a:rPr>
              <a:t>neue</a:t>
            </a:r>
            <a:r>
              <a:rPr lang="sk-SK" dirty="0">
                <a:solidFill>
                  <a:srgbClr val="FF0000"/>
                </a:solidFill>
                <a:latin typeface="Arial Narrow" pitchFamily="34" charset="0"/>
              </a:rPr>
              <a:t> Frankfurt (1926 – 1930</a:t>
            </a:r>
            <a:r>
              <a:rPr lang="sk-SK" dirty="0" smtClean="0">
                <a:solidFill>
                  <a:srgbClr val="FF0000"/>
                </a:solidFill>
                <a:latin typeface="Arial Narrow" pitchFamily="34" charset="0"/>
              </a:rPr>
              <a:t>)</a:t>
            </a:r>
            <a:endParaRPr lang="en-US" dirty="0">
              <a:solidFill>
                <a:srgbClr val="FF0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3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5909378" y="1412776"/>
            <a:ext cx="3127118" cy="404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k-SK" sz="2100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Wohnung</a:t>
            </a:r>
            <a:r>
              <a:rPr lang="sk-SK" sz="21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sk-SK" sz="2100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für</a:t>
            </a:r>
            <a:r>
              <a:rPr lang="sk-SK" sz="21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sk-SK" sz="2100" dirty="0">
                <a:solidFill>
                  <a:schemeClr val="bg1"/>
                </a:solidFill>
                <a:latin typeface="Arial Narrow" panose="020B0606020202030204" pitchFamily="34" charset="0"/>
              </a:rPr>
              <a:t>das </a:t>
            </a:r>
            <a:r>
              <a:rPr lang="sk-SK" sz="2100" dirty="0" err="1">
                <a:solidFill>
                  <a:schemeClr val="bg1"/>
                </a:solidFill>
                <a:latin typeface="Arial Narrow" panose="020B0606020202030204" pitchFamily="34" charset="0"/>
              </a:rPr>
              <a:t>Existenzminimum</a:t>
            </a:r>
            <a:r>
              <a:rPr lang="sk-SK" sz="2100" dirty="0">
                <a:solidFill>
                  <a:schemeClr val="bg1"/>
                </a:solidFill>
                <a:latin typeface="Arial Narrow" panose="020B0606020202030204" pitchFamily="34" charset="0"/>
              </a:rPr>
              <a:t>, Frankfurt </a:t>
            </a:r>
            <a:r>
              <a:rPr lang="sk-SK" sz="21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1929. E</a:t>
            </a:r>
            <a:r>
              <a:rPr lang="de-DE" sz="2100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nglert</a:t>
            </a:r>
            <a:r>
              <a:rPr lang="de-DE" sz="21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&amp; </a:t>
            </a:r>
            <a:r>
              <a:rPr lang="sk-SK" sz="21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S</a:t>
            </a:r>
            <a:r>
              <a:rPr lang="de-DE" sz="2100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chlosser</a:t>
            </a:r>
            <a:r>
              <a:rPr lang="de-DE" sz="21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, </a:t>
            </a:r>
            <a:r>
              <a:rPr lang="sk-SK" sz="21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F</a:t>
            </a:r>
            <a:r>
              <a:rPr lang="de-DE" sz="2100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rankfurt</a:t>
            </a:r>
            <a:r>
              <a:rPr lang="de-DE" sz="21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am </a:t>
            </a:r>
            <a:r>
              <a:rPr lang="sk-SK" sz="21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M</a:t>
            </a:r>
            <a:r>
              <a:rPr lang="de-DE" sz="2100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ain</a:t>
            </a:r>
            <a:r>
              <a:rPr lang="sk-SK" sz="21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1930.</a:t>
            </a:r>
          </a:p>
          <a:p>
            <a:pPr algn="just"/>
            <a:r>
              <a:rPr lang="sk-SK" sz="2100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Rationelle</a:t>
            </a:r>
            <a:r>
              <a:rPr lang="sk-SK" sz="21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sk-SK" sz="2100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Bebaugsweisen</a:t>
            </a:r>
            <a:r>
              <a:rPr lang="sk-SK" sz="21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, Brusel 1930. E</a:t>
            </a:r>
            <a:r>
              <a:rPr lang="de-DE" sz="2100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nglert</a:t>
            </a:r>
            <a:r>
              <a:rPr lang="de-DE" sz="21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&amp; </a:t>
            </a:r>
            <a:r>
              <a:rPr lang="sk-SK" sz="21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S</a:t>
            </a:r>
            <a:r>
              <a:rPr lang="de-DE" sz="2100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chlosser</a:t>
            </a:r>
            <a:r>
              <a:rPr lang="de-DE" sz="21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, </a:t>
            </a:r>
            <a:r>
              <a:rPr lang="sk-SK" sz="21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F</a:t>
            </a:r>
            <a:r>
              <a:rPr lang="de-DE" sz="2100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rankfurt</a:t>
            </a:r>
            <a:r>
              <a:rPr lang="de-DE" sz="21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am </a:t>
            </a:r>
            <a:r>
              <a:rPr lang="sk-SK" sz="21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M</a:t>
            </a:r>
            <a:r>
              <a:rPr lang="de-DE" sz="2100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ain</a:t>
            </a:r>
            <a:r>
              <a:rPr lang="sk-SK" sz="21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1931.</a:t>
            </a:r>
            <a:endParaRPr lang="en-US" sz="2100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just">
              <a:spcAft>
                <a:spcPts val="600"/>
              </a:spcAft>
            </a:pPr>
            <a:endParaRPr lang="sk-SK" sz="2100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en-US" sz="2100" dirty="0" err="1" smtClean="0">
                <a:solidFill>
                  <a:srgbClr val="FF0000"/>
                </a:solidFill>
                <a:latin typeface="Arial Narrow" panose="020B0606020202030204" pitchFamily="34" charset="0"/>
              </a:rPr>
              <a:t>Zákon</a:t>
            </a:r>
            <a:r>
              <a:rPr lang="en-US" sz="21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sk-SK" sz="21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o stavebnom </a:t>
            </a:r>
            <a:r>
              <a:rPr lang="sk-SK" sz="2100" dirty="0">
                <a:solidFill>
                  <a:srgbClr val="FF0000"/>
                </a:solidFill>
                <a:latin typeface="Arial Narrow" panose="020B0606020202030204" pitchFamily="34" charset="0"/>
              </a:rPr>
              <a:t>ruchu </a:t>
            </a:r>
            <a:r>
              <a:rPr lang="sk-SK" sz="21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zo dňa </a:t>
            </a:r>
            <a:r>
              <a:rPr lang="sk-SK" sz="2100" dirty="0">
                <a:solidFill>
                  <a:srgbClr val="FF0000"/>
                </a:solidFill>
                <a:latin typeface="Arial Narrow" panose="020B0606020202030204" pitchFamily="34" charset="0"/>
              </a:rPr>
              <a:t>10. apríla </a:t>
            </a:r>
            <a:r>
              <a:rPr lang="en-US" sz="21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1930</a:t>
            </a:r>
            <a:r>
              <a:rPr lang="sk-SK" sz="21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21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č</a:t>
            </a:r>
            <a:r>
              <a:rPr lang="sk-SK" sz="21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.</a:t>
            </a:r>
            <a:r>
              <a:rPr lang="en-US" sz="21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 45</a:t>
            </a:r>
            <a:r>
              <a:rPr lang="sk-SK" sz="21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sk-SK" sz="2100" dirty="0" err="1" smtClean="0">
                <a:solidFill>
                  <a:srgbClr val="FF0000"/>
                </a:solidFill>
                <a:latin typeface="Arial Narrow" panose="020B0606020202030204" pitchFamily="34" charset="0"/>
              </a:rPr>
              <a:t>Sb</a:t>
            </a:r>
            <a:r>
              <a:rPr lang="sk-SK" sz="21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. zákonov a nariadení ČSR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84313"/>
            <a:ext cx="2677381" cy="3864156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t="4051" r="10104" b="3922"/>
          <a:stretch/>
        </p:blipFill>
        <p:spPr>
          <a:xfrm>
            <a:off x="2915816" y="1484313"/>
            <a:ext cx="2849546" cy="386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05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0" t="3975" r="5060" b="4966"/>
          <a:stretch/>
        </p:blipFill>
        <p:spPr>
          <a:xfrm>
            <a:off x="143951" y="1484785"/>
            <a:ext cx="3419937" cy="3528392"/>
          </a:xfrm>
          <a:prstGeom prst="rect">
            <a:avLst/>
          </a:prstGeom>
        </p:spPr>
      </p:pic>
      <p:sp>
        <p:nvSpPr>
          <p:cNvPr id="3" name="Obdĺžnik 2"/>
          <p:cNvSpPr/>
          <p:nvPr/>
        </p:nvSpPr>
        <p:spPr>
          <a:xfrm>
            <a:off x="143951" y="5085184"/>
            <a:ext cx="896455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sk-SK" sz="2100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Obytný dom zamestnancov </a:t>
            </a:r>
            <a:r>
              <a:rPr lang="sk-SK" sz="2100" dirty="0" err="1" smtClean="0">
                <a:solidFill>
                  <a:prstClr val="white"/>
                </a:solidFill>
                <a:latin typeface="Arial Narrow" panose="020B0606020202030204" pitchFamily="34" charset="0"/>
              </a:rPr>
              <a:t>VÚB</a:t>
            </a:r>
            <a:r>
              <a:rPr lang="sk-SK" sz="2100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, Podtatranského 8, </a:t>
            </a:r>
            <a:r>
              <a:rPr lang="sk-SK" sz="2100" dirty="0">
                <a:solidFill>
                  <a:prstClr val="white"/>
                </a:solidFill>
                <a:latin typeface="Arial Narrow" panose="020B0606020202030204" pitchFamily="34" charset="0"/>
              </a:rPr>
              <a:t>Bratislava, </a:t>
            </a:r>
            <a:r>
              <a:rPr lang="sk-SK" sz="2100" dirty="0" err="1" smtClean="0">
                <a:solidFill>
                  <a:prstClr val="white"/>
                </a:solidFill>
                <a:latin typeface="Arial Narrow" panose="020B0606020202030204" pitchFamily="34" charset="0"/>
              </a:rPr>
              <a:t>Weinwurm</a:t>
            </a:r>
            <a:r>
              <a:rPr lang="sk-SK" sz="2100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 a </a:t>
            </a:r>
            <a:r>
              <a:rPr lang="sk-SK" sz="2100" dirty="0" err="1" smtClean="0">
                <a:solidFill>
                  <a:prstClr val="white"/>
                </a:solidFill>
                <a:latin typeface="Arial Narrow" panose="020B0606020202030204" pitchFamily="34" charset="0"/>
              </a:rPr>
              <a:t>Vécsei</a:t>
            </a:r>
            <a:r>
              <a:rPr lang="sk-SK" sz="2100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, 1929</a:t>
            </a:r>
            <a:endParaRPr lang="sk-SK" sz="21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" t="1830" r="768" b="1818"/>
          <a:stretch/>
        </p:blipFill>
        <p:spPr bwMode="auto">
          <a:xfrm>
            <a:off x="3849202" y="1484784"/>
            <a:ext cx="5259302" cy="3528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599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54" y="1487831"/>
            <a:ext cx="2404418" cy="3525345"/>
          </a:xfrm>
          <a:prstGeom prst="rect">
            <a:avLst/>
          </a:prstGeom>
        </p:spPr>
      </p:pic>
      <p:sp>
        <p:nvSpPr>
          <p:cNvPr id="7" name="BlokTextu 6"/>
          <p:cNvSpPr txBox="1"/>
          <p:nvPr/>
        </p:nvSpPr>
        <p:spPr>
          <a:xfrm>
            <a:off x="1015453" y="5085184"/>
            <a:ext cx="742074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k-SK" sz="2100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Poisťovňa </a:t>
            </a:r>
            <a:r>
              <a:rPr lang="sk-SK" sz="2100" dirty="0" err="1" smtClean="0">
                <a:solidFill>
                  <a:prstClr val="white"/>
                </a:solidFill>
                <a:latin typeface="Arial Narrow" panose="020B0606020202030204" pitchFamily="34" charset="0"/>
              </a:rPr>
              <a:t>Phönix</a:t>
            </a:r>
            <a:r>
              <a:rPr lang="sk-SK" sz="2100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, </a:t>
            </a:r>
            <a:r>
              <a:rPr lang="sk-SK" sz="2100" dirty="0" err="1" smtClean="0">
                <a:solidFill>
                  <a:prstClr val="white"/>
                </a:solidFill>
                <a:latin typeface="Arial Narrow" panose="020B0606020202030204" pitchFamily="34" charset="0"/>
              </a:rPr>
              <a:t>Grosslingova</a:t>
            </a:r>
            <a:r>
              <a:rPr lang="sk-SK" sz="2100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 6, Bratislava, </a:t>
            </a:r>
            <a:r>
              <a:rPr lang="sk-SK" sz="2100" dirty="0" err="1" smtClean="0">
                <a:solidFill>
                  <a:prstClr val="white"/>
                </a:solidFill>
                <a:latin typeface="Arial Narrow" panose="020B0606020202030204" pitchFamily="34" charset="0"/>
              </a:rPr>
              <a:t>Weinwurm</a:t>
            </a:r>
            <a:r>
              <a:rPr lang="sk-SK" sz="2100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 a </a:t>
            </a:r>
            <a:r>
              <a:rPr lang="sk-SK" sz="2100" dirty="0" err="1" smtClean="0">
                <a:solidFill>
                  <a:prstClr val="white"/>
                </a:solidFill>
                <a:latin typeface="Arial Narrow" panose="020B0606020202030204" pitchFamily="34" charset="0"/>
              </a:rPr>
              <a:t>Vécsei</a:t>
            </a:r>
            <a:r>
              <a:rPr lang="sk-SK" sz="2100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, 1929</a:t>
            </a:r>
            <a:endParaRPr lang="sk-SK" sz="21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" b="1701"/>
          <a:stretch/>
        </p:blipFill>
        <p:spPr bwMode="auto">
          <a:xfrm>
            <a:off x="3707904" y="1487831"/>
            <a:ext cx="4728293" cy="3525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348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45" t="1463" r="67" b="5456"/>
          <a:stretch/>
        </p:blipFill>
        <p:spPr>
          <a:xfrm>
            <a:off x="19527" y="1493498"/>
            <a:ext cx="2980352" cy="3880190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" t="3558" r="50000" b="6581"/>
          <a:stretch/>
        </p:blipFill>
        <p:spPr>
          <a:xfrm>
            <a:off x="2987824" y="1493497"/>
            <a:ext cx="2825291" cy="3878561"/>
          </a:xfrm>
          <a:prstGeom prst="rect">
            <a:avLst/>
          </a:prstGeom>
        </p:spPr>
      </p:pic>
      <p:sp>
        <p:nvSpPr>
          <p:cNvPr id="7" name="BlokTextu 6"/>
          <p:cNvSpPr txBox="1"/>
          <p:nvPr/>
        </p:nvSpPr>
        <p:spPr>
          <a:xfrm>
            <a:off x="6012160" y="1340768"/>
            <a:ext cx="302433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k-SK" sz="2100" dirty="0" smtClean="0">
                <a:solidFill>
                  <a:srgbClr val="C00000"/>
                </a:solidFill>
                <a:latin typeface="Arial Narrow" pitchFamily="34" charset="0"/>
              </a:rPr>
              <a:t>„Veľký </a:t>
            </a:r>
            <a:r>
              <a:rPr lang="sk-SK" sz="2100" dirty="0">
                <a:solidFill>
                  <a:srgbClr val="C00000"/>
                </a:solidFill>
                <a:latin typeface="Arial Narrow" pitchFamily="34" charset="0"/>
              </a:rPr>
              <a:t>nedostatok bytov a z toho vyplývajúca požiadavka, že každý človek má nárok aspoň na strechu nad hlavou, núti moderného tvorcu hľadať takú formálnu reč a stavebné prvky, ktoré by pre každého boli rovnako užitočné a estetické</a:t>
            </a:r>
            <a:r>
              <a:rPr lang="sk-SK" sz="2100" dirty="0" smtClean="0">
                <a:solidFill>
                  <a:srgbClr val="C00000"/>
                </a:solidFill>
                <a:latin typeface="Arial Narrow" pitchFamily="34" charset="0"/>
              </a:rPr>
              <a:t>.“</a:t>
            </a:r>
          </a:p>
          <a:p>
            <a:pPr algn="just"/>
            <a:endParaRPr lang="sk-SK" sz="2100" dirty="0" smtClean="0">
              <a:solidFill>
                <a:srgbClr val="C00000"/>
              </a:solidFill>
              <a:latin typeface="Arial Narrow" pitchFamily="34" charset="0"/>
            </a:endParaRPr>
          </a:p>
          <a:p>
            <a:pPr algn="just"/>
            <a:r>
              <a:rPr lang="de-DE" dirty="0">
                <a:solidFill>
                  <a:schemeClr val="bg1"/>
                </a:solidFill>
                <a:latin typeface="Arial Narrow" pitchFamily="34" charset="0"/>
              </a:rPr>
              <a:t>Weinwurm, </a:t>
            </a:r>
            <a:r>
              <a:rPr lang="de-DE" dirty="0" smtClean="0">
                <a:solidFill>
                  <a:schemeClr val="bg1"/>
                </a:solidFill>
                <a:latin typeface="Arial Narrow" pitchFamily="34" charset="0"/>
              </a:rPr>
              <a:t>F</a:t>
            </a:r>
            <a:r>
              <a:rPr lang="sk-SK" dirty="0" smtClean="0">
                <a:solidFill>
                  <a:schemeClr val="bg1"/>
                </a:solidFill>
                <a:latin typeface="Arial Narrow" pitchFamily="34" charset="0"/>
              </a:rPr>
              <a:t>., </a:t>
            </a:r>
            <a:r>
              <a:rPr lang="sk-SK" dirty="0" err="1" smtClean="0">
                <a:solidFill>
                  <a:schemeClr val="bg1"/>
                </a:solidFill>
                <a:latin typeface="Arial Narrow" pitchFamily="34" charset="0"/>
              </a:rPr>
              <a:t>Das</a:t>
            </a:r>
            <a:r>
              <a:rPr lang="sk-SK" dirty="0" smtClean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sk-SK" dirty="0" err="1" smtClean="0">
                <a:solidFill>
                  <a:schemeClr val="bg1"/>
                </a:solidFill>
                <a:latin typeface="Arial Narrow" pitchFamily="34" charset="0"/>
              </a:rPr>
              <a:t>heutige</a:t>
            </a:r>
            <a:r>
              <a:rPr lang="sk-SK" dirty="0" smtClean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sk-SK" dirty="0" err="1" smtClean="0">
                <a:solidFill>
                  <a:schemeClr val="bg1"/>
                </a:solidFill>
                <a:latin typeface="Arial Narrow" pitchFamily="34" charset="0"/>
              </a:rPr>
              <a:t>Schaffen</a:t>
            </a:r>
            <a:r>
              <a:rPr lang="sk-SK" dirty="0" smtClean="0">
                <a:solidFill>
                  <a:schemeClr val="bg1"/>
                </a:solidFill>
                <a:latin typeface="Arial Narrow" pitchFamily="34" charset="0"/>
              </a:rPr>
              <a:t>. </a:t>
            </a:r>
            <a:r>
              <a:rPr lang="de-DE" dirty="0" err="1" smtClean="0">
                <a:solidFill>
                  <a:schemeClr val="bg1"/>
                </a:solidFill>
                <a:latin typeface="Arial Narrow" pitchFamily="34" charset="0"/>
              </a:rPr>
              <a:t>Sborník</a:t>
            </a:r>
            <a:r>
              <a:rPr lang="de-DE" dirty="0" smtClean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Arial Narrow" pitchFamily="34" charset="0"/>
              </a:rPr>
              <a:t>modernej</a:t>
            </a:r>
            <a:r>
              <a:rPr lang="de-DE" dirty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Arial Narrow" pitchFamily="34" charset="0"/>
              </a:rPr>
              <a:t>tvorby</a:t>
            </a:r>
            <a:r>
              <a:rPr lang="de-DE" dirty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Arial Narrow" pitchFamily="34" charset="0"/>
              </a:rPr>
              <a:t>úžitkovej</a:t>
            </a:r>
            <a:r>
              <a:rPr lang="de-DE" dirty="0">
                <a:solidFill>
                  <a:schemeClr val="bg1"/>
                </a:solidFill>
                <a:latin typeface="Arial Narrow" pitchFamily="34" charset="0"/>
              </a:rPr>
              <a:t>. </a:t>
            </a:r>
            <a:r>
              <a:rPr lang="de-DE" dirty="0" smtClean="0">
                <a:solidFill>
                  <a:schemeClr val="bg1"/>
                </a:solidFill>
                <a:latin typeface="Arial Narrow" pitchFamily="34" charset="0"/>
              </a:rPr>
              <a:t>1931</a:t>
            </a:r>
            <a:endParaRPr lang="sk-SK" dirty="0">
              <a:solidFill>
                <a:schemeClr val="bg1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44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16830"/>
            <a:ext cx="2209152" cy="3096346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6" y="1916830"/>
            <a:ext cx="2228604" cy="3096343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768" y="1916830"/>
            <a:ext cx="2236477" cy="3096343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543" y="1916831"/>
            <a:ext cx="2177810" cy="309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89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" y="1663463"/>
            <a:ext cx="2479135" cy="3474752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661331"/>
            <a:ext cx="2520280" cy="3476884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5256584" y="1674381"/>
            <a:ext cx="3851920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k-SK" sz="2100" dirty="0" smtClean="0">
                <a:solidFill>
                  <a:srgbClr val="C00000"/>
                </a:solidFill>
                <a:latin typeface="Arial Narrow" pitchFamily="34" charset="0"/>
              </a:rPr>
              <a:t>„Musí jestvovať možnosť ako prostredníctvom správnej organizácie, plánovaním a pravdou priviesť ľudí k šťastiu. Je preto potrebné hľadať takú formálnu reč a výrobné možnosti, ktoré sú každému dostupné a ktoré znamenajú racionálnu, normovanú masovú výrobu.“ </a:t>
            </a:r>
          </a:p>
          <a:p>
            <a:pPr algn="just"/>
            <a:r>
              <a:rPr lang="de-DE" dirty="0" err="1" smtClean="0">
                <a:solidFill>
                  <a:schemeClr val="bg1"/>
                </a:solidFill>
                <a:latin typeface="Arial Narrow" pitchFamily="34" charset="0"/>
              </a:rPr>
              <a:t>Weinwurm</a:t>
            </a:r>
            <a:r>
              <a:rPr lang="de-DE" dirty="0">
                <a:solidFill>
                  <a:schemeClr val="bg1"/>
                </a:solidFill>
                <a:latin typeface="Arial Narrow" pitchFamily="34" charset="0"/>
              </a:rPr>
              <a:t>, F</a:t>
            </a:r>
            <a:r>
              <a:rPr lang="de-DE" dirty="0" smtClean="0">
                <a:solidFill>
                  <a:schemeClr val="bg1"/>
                </a:solidFill>
                <a:latin typeface="Arial Narrow" pitchFamily="34" charset="0"/>
              </a:rPr>
              <a:t>.</a:t>
            </a:r>
            <a:r>
              <a:rPr lang="sk-SK" dirty="0">
                <a:solidFill>
                  <a:schemeClr val="bg1"/>
                </a:solidFill>
                <a:latin typeface="Arial Narrow" pitchFamily="34" charset="0"/>
              </a:rPr>
              <a:t>,</a:t>
            </a:r>
            <a:r>
              <a:rPr lang="de-DE" dirty="0" smtClean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sk-SK" dirty="0" err="1" smtClean="0">
                <a:solidFill>
                  <a:schemeClr val="bg1"/>
                </a:solidFill>
                <a:latin typeface="Arial Narrow" pitchFamily="34" charset="0"/>
              </a:rPr>
              <a:t>Wohin</a:t>
            </a:r>
            <a:r>
              <a:rPr lang="sk-SK" dirty="0" smtClean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sk-SK" dirty="0" err="1" smtClean="0">
                <a:solidFill>
                  <a:schemeClr val="bg1"/>
                </a:solidFill>
                <a:latin typeface="Arial Narrow" pitchFamily="34" charset="0"/>
              </a:rPr>
              <a:t>führt</a:t>
            </a:r>
            <a:r>
              <a:rPr lang="sk-SK" dirty="0" smtClean="0">
                <a:solidFill>
                  <a:schemeClr val="bg1"/>
                </a:solidFill>
                <a:latin typeface="Arial Narrow" pitchFamily="34" charset="0"/>
              </a:rPr>
              <a:t> der </a:t>
            </a:r>
            <a:r>
              <a:rPr lang="sk-SK" dirty="0" err="1" smtClean="0">
                <a:solidFill>
                  <a:schemeClr val="bg1"/>
                </a:solidFill>
                <a:latin typeface="Arial Narrow" pitchFamily="34" charset="0"/>
              </a:rPr>
              <a:t>neue</a:t>
            </a:r>
            <a:r>
              <a:rPr lang="sk-SK" dirty="0" smtClean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sk-SK" dirty="0" err="1" smtClean="0">
                <a:solidFill>
                  <a:schemeClr val="bg1"/>
                </a:solidFill>
                <a:latin typeface="Arial Narrow" pitchFamily="34" charset="0"/>
              </a:rPr>
              <a:t>Weg</a:t>
            </a:r>
            <a:r>
              <a:rPr lang="de-DE" dirty="0" smtClean="0">
                <a:solidFill>
                  <a:schemeClr val="bg1"/>
                </a:solidFill>
                <a:latin typeface="Arial Narrow" pitchFamily="34" charset="0"/>
              </a:rPr>
              <a:t>. </a:t>
            </a:r>
            <a:r>
              <a:rPr lang="sk-SK" dirty="0" smtClean="0">
                <a:solidFill>
                  <a:schemeClr val="bg1"/>
                </a:solidFill>
                <a:latin typeface="Arial Narrow" pitchFamily="34" charset="0"/>
              </a:rPr>
              <a:t>Nová Bratislava</a:t>
            </a:r>
            <a:r>
              <a:rPr lang="de-DE" dirty="0" smtClean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de-DE" dirty="0">
                <a:solidFill>
                  <a:schemeClr val="bg1"/>
                </a:solidFill>
                <a:latin typeface="Arial Narrow" pitchFamily="34" charset="0"/>
              </a:rPr>
              <a:t>1931, </a:t>
            </a:r>
            <a:r>
              <a:rPr lang="sk-SK" dirty="0" smtClean="0">
                <a:solidFill>
                  <a:schemeClr val="bg1"/>
                </a:solidFill>
                <a:latin typeface="Arial Narrow" pitchFamily="34" charset="0"/>
              </a:rPr>
              <a:t>č. 1, s</a:t>
            </a:r>
            <a:r>
              <a:rPr lang="de-DE" dirty="0" smtClean="0">
                <a:solidFill>
                  <a:schemeClr val="bg1"/>
                </a:solidFill>
                <a:latin typeface="Arial Narrow" pitchFamily="34" charset="0"/>
              </a:rPr>
              <a:t>. </a:t>
            </a:r>
            <a:r>
              <a:rPr lang="sk-SK" dirty="0" smtClean="0">
                <a:solidFill>
                  <a:schemeClr val="bg1"/>
                </a:solidFill>
                <a:latin typeface="Arial Narrow" pitchFamily="34" charset="0"/>
              </a:rPr>
              <a:t>9.</a:t>
            </a:r>
            <a:endParaRPr lang="sk-SK" dirty="0">
              <a:solidFill>
                <a:schemeClr val="bg1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73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5652120" y="1567239"/>
            <a:ext cx="349188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k-SK" sz="2100" dirty="0" smtClean="0">
                <a:solidFill>
                  <a:srgbClr val="FF0000"/>
                </a:solidFill>
                <a:latin typeface="Arial Narrow" pitchFamily="34" charset="0"/>
              </a:rPr>
              <a:t>„Od ťažkých počiatkov išli sme po tŕnistej ceste plnej prekážok, premáhajúc vnútorné i vonkajšie ťažkosti, nedôveru malých duší, veľkého kapitálu a zaujatej verejnosti, spojení v práci zásadou </a:t>
            </a:r>
            <a:r>
              <a:rPr lang="sk-SK" sz="2100" dirty="0" err="1" smtClean="0">
                <a:solidFill>
                  <a:srgbClr val="FF0000"/>
                </a:solidFill>
                <a:latin typeface="Arial Narrow" pitchFamily="34" charset="0"/>
              </a:rPr>
              <a:t>Unitas</a:t>
            </a:r>
            <a:r>
              <a:rPr lang="sk-SK" sz="2100" dirty="0" smtClean="0">
                <a:solidFill>
                  <a:srgbClr val="FF0000"/>
                </a:solidFill>
                <a:latin typeface="Arial Narrow" pitchFamily="34" charset="0"/>
              </a:rPr>
              <a:t> čerpali sme silu zo vznešenej myšlienky sociálneho diela.“</a:t>
            </a:r>
            <a:endParaRPr lang="sk-SK" sz="2100" dirty="0">
              <a:solidFill>
                <a:schemeClr val="bg1"/>
              </a:solidFill>
              <a:latin typeface="Arial Narrow" pitchFamily="34" charset="0"/>
            </a:endParaRPr>
          </a:p>
          <a:p>
            <a:pPr algn="just"/>
            <a:r>
              <a:rPr lang="sk-SK" dirty="0" err="1" smtClean="0">
                <a:solidFill>
                  <a:schemeClr val="bg1"/>
                </a:solidFill>
                <a:latin typeface="Arial Narrow" pitchFamily="34" charset="0"/>
              </a:rPr>
              <a:t>Vaverka</a:t>
            </a:r>
            <a:r>
              <a:rPr lang="sk-SK" dirty="0" smtClean="0">
                <a:solidFill>
                  <a:schemeClr val="bg1"/>
                </a:solidFill>
                <a:latin typeface="Arial Narrow" pitchFamily="34" charset="0"/>
              </a:rPr>
              <a:t>, F.: K dokončeniu veľkého diela. </a:t>
            </a:r>
            <a:r>
              <a:rPr lang="sk-SK" dirty="0" err="1" smtClean="0">
                <a:solidFill>
                  <a:schemeClr val="bg1"/>
                </a:solidFill>
                <a:latin typeface="Arial Narrow" pitchFamily="34" charset="0"/>
              </a:rPr>
              <a:t>Unitas</a:t>
            </a:r>
            <a:r>
              <a:rPr lang="sk-SK" dirty="0" smtClean="0">
                <a:solidFill>
                  <a:schemeClr val="bg1"/>
                </a:solidFill>
                <a:latin typeface="Arial Narrow" pitchFamily="34" charset="0"/>
              </a:rPr>
              <a:t>, almanach stavebného družstva </a:t>
            </a:r>
            <a:r>
              <a:rPr lang="sk-SK" dirty="0" err="1" smtClean="0">
                <a:solidFill>
                  <a:schemeClr val="bg1"/>
                </a:solidFill>
                <a:latin typeface="Arial Narrow" pitchFamily="34" charset="0"/>
              </a:rPr>
              <a:t>Unitas</a:t>
            </a:r>
            <a:r>
              <a:rPr lang="sk-SK" dirty="0" smtClean="0">
                <a:solidFill>
                  <a:schemeClr val="bg1"/>
                </a:solidFill>
                <a:latin typeface="Arial Narrow" pitchFamily="34" charset="0"/>
              </a:rPr>
              <a:t>, Bratislava 1931.</a:t>
            </a:r>
            <a:endParaRPr lang="sk-SK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4" y="1487772"/>
            <a:ext cx="5568988" cy="3885916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28781" y="5065911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Foto</a:t>
            </a:r>
            <a:r>
              <a:rPr lang="sk-SK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J. </a:t>
            </a:r>
            <a:r>
              <a:rPr lang="sk-SK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Hofer</a:t>
            </a:r>
            <a:endParaRPr lang="sk-SK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37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" r="3735"/>
          <a:stretch/>
        </p:blipFill>
        <p:spPr>
          <a:xfrm>
            <a:off x="223360" y="1484312"/>
            <a:ext cx="4996712" cy="3889375"/>
          </a:xfrm>
          <a:prstGeom prst="rect">
            <a:avLst/>
          </a:prstGeom>
        </p:spPr>
      </p:pic>
      <p:sp>
        <p:nvSpPr>
          <p:cNvPr id="2" name="BlokTextu 1"/>
          <p:cNvSpPr txBox="1"/>
          <p:nvPr/>
        </p:nvSpPr>
        <p:spPr>
          <a:xfrm>
            <a:off x="5364088" y="1412776"/>
            <a:ext cx="3576145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k-SK" sz="2100" dirty="0" smtClean="0">
                <a:solidFill>
                  <a:srgbClr val="FF0000"/>
                </a:solidFill>
                <a:latin typeface="Arial Narrow" pitchFamily="34" charset="0"/>
              </a:rPr>
              <a:t>„V</a:t>
            </a:r>
            <a:r>
              <a:rPr lang="en-US" sz="2100" dirty="0" err="1" smtClean="0">
                <a:solidFill>
                  <a:srgbClr val="FF0000"/>
                </a:solidFill>
                <a:latin typeface="Arial Narrow" pitchFamily="34" charset="0"/>
              </a:rPr>
              <a:t>oľne</a:t>
            </a:r>
            <a:r>
              <a:rPr lang="en-US" sz="2100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 Narrow" pitchFamily="34" charset="0"/>
              </a:rPr>
              <a:t>stojace</a:t>
            </a:r>
            <a:r>
              <a:rPr lang="en-US" sz="2100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2100" dirty="0" err="1" smtClean="0">
                <a:solidFill>
                  <a:srgbClr val="FF0000"/>
                </a:solidFill>
                <a:latin typeface="Arial Narrow" pitchFamily="34" charset="0"/>
              </a:rPr>
              <a:t>riadky</a:t>
            </a:r>
            <a:r>
              <a:rPr lang="sk-SK" sz="2100" dirty="0" smtClean="0">
                <a:solidFill>
                  <a:srgbClr val="FF0000"/>
                </a:solidFill>
                <a:latin typeface="Arial Narrow" pitchFamily="34" charset="0"/>
              </a:rPr>
              <a:t> sú j</a:t>
            </a:r>
            <a:r>
              <a:rPr lang="en-US" sz="2100" dirty="0" err="1" smtClean="0">
                <a:solidFill>
                  <a:srgbClr val="FF0000"/>
                </a:solidFill>
                <a:latin typeface="Arial Narrow" pitchFamily="34" charset="0"/>
              </a:rPr>
              <a:t>ediné</a:t>
            </a:r>
            <a:r>
              <a:rPr lang="en-US" sz="2100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 Narrow" pitchFamily="34" charset="0"/>
              </a:rPr>
              <a:t>správne</a:t>
            </a:r>
            <a:r>
              <a:rPr lang="en-US" sz="2100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 Narrow" pitchFamily="34" charset="0"/>
              </a:rPr>
              <a:t>urbanistické</a:t>
            </a:r>
            <a:r>
              <a:rPr lang="en-US" sz="2100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 Narrow" pitchFamily="34" charset="0"/>
              </a:rPr>
              <a:t>riešenie</a:t>
            </a:r>
            <a:r>
              <a:rPr lang="en-US" sz="2100" dirty="0">
                <a:solidFill>
                  <a:srgbClr val="FF0000"/>
                </a:solidFill>
                <a:latin typeface="Arial Narrow" pitchFamily="34" charset="0"/>
              </a:rPr>
              <a:t> pre </a:t>
            </a:r>
            <a:r>
              <a:rPr lang="en-US" sz="2100" dirty="0" err="1">
                <a:solidFill>
                  <a:srgbClr val="FF0000"/>
                </a:solidFill>
                <a:latin typeface="Arial Narrow" pitchFamily="34" charset="0"/>
              </a:rPr>
              <a:t>najmenšie</a:t>
            </a:r>
            <a:r>
              <a:rPr lang="en-US" sz="2100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2100" dirty="0" err="1" smtClean="0">
                <a:solidFill>
                  <a:srgbClr val="FF0000"/>
                </a:solidFill>
                <a:latin typeface="Arial Narrow" pitchFamily="34" charset="0"/>
              </a:rPr>
              <a:t>byty</a:t>
            </a:r>
            <a:r>
              <a:rPr lang="sk-SK" sz="2100" dirty="0" smtClean="0">
                <a:solidFill>
                  <a:srgbClr val="FF0000"/>
                </a:solidFill>
                <a:latin typeface="Arial Narrow" pitchFamily="34" charset="0"/>
              </a:rPr>
              <a:t>.</a:t>
            </a:r>
            <a:r>
              <a:rPr lang="en-US" sz="2100" dirty="0" smtClean="0">
                <a:solidFill>
                  <a:srgbClr val="FF0000"/>
                </a:solidFill>
                <a:latin typeface="Arial Narrow" pitchFamily="34" charset="0"/>
              </a:rPr>
              <a:t>“</a:t>
            </a:r>
            <a:endParaRPr lang="sk-SK" sz="2100" dirty="0">
              <a:solidFill>
                <a:srgbClr val="FF0000"/>
              </a:solidFill>
              <a:latin typeface="Arial Narrow" pitchFamily="34" charset="0"/>
            </a:endParaRPr>
          </a:p>
          <a:p>
            <a:pPr algn="just"/>
            <a:r>
              <a:rPr lang="sk-SK" dirty="0" err="1" smtClean="0">
                <a:solidFill>
                  <a:schemeClr val="bg1"/>
                </a:solidFill>
                <a:latin typeface="Arial Narrow" pitchFamily="34" charset="0"/>
              </a:rPr>
              <a:t>Weinwurm</a:t>
            </a:r>
            <a:r>
              <a:rPr lang="sk-SK" dirty="0" smtClean="0">
                <a:solidFill>
                  <a:schemeClr val="bg1"/>
                </a:solidFill>
                <a:latin typeface="Arial Narrow" pitchFamily="34" charset="0"/>
              </a:rPr>
              <a:t>, F.: </a:t>
            </a:r>
            <a:r>
              <a:rPr lang="de-DE" dirty="0" smtClean="0">
                <a:solidFill>
                  <a:schemeClr val="bg1"/>
                </a:solidFill>
                <a:latin typeface="Arial Narrow" pitchFamily="34" charset="0"/>
              </a:rPr>
              <a:t>Kleinstwohnungsbauten </a:t>
            </a:r>
            <a:r>
              <a:rPr lang="de-DE" dirty="0" err="1" smtClean="0">
                <a:solidFill>
                  <a:schemeClr val="bg1"/>
                </a:solidFill>
                <a:latin typeface="Arial Narrow" pitchFamily="34" charset="0"/>
              </a:rPr>
              <a:t>Unitas</a:t>
            </a:r>
            <a:r>
              <a:rPr lang="sk-SK" dirty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sk-SK" dirty="0" smtClean="0">
                <a:solidFill>
                  <a:schemeClr val="bg1"/>
                </a:solidFill>
                <a:latin typeface="Arial Narrow" pitchFamily="34" charset="0"/>
              </a:rPr>
              <a:t>i</a:t>
            </a:r>
            <a:r>
              <a:rPr lang="de-DE" dirty="0" smtClean="0">
                <a:solidFill>
                  <a:schemeClr val="bg1"/>
                </a:solidFill>
                <a:latin typeface="Arial Narrow" pitchFamily="34" charset="0"/>
              </a:rPr>
              <a:t>n </a:t>
            </a:r>
            <a:r>
              <a:rPr lang="de-DE" dirty="0">
                <a:solidFill>
                  <a:schemeClr val="bg1"/>
                </a:solidFill>
                <a:latin typeface="Arial Narrow" pitchFamily="34" charset="0"/>
              </a:rPr>
              <a:t>Bratislava. Forum 1, 1931, s. 53.</a:t>
            </a:r>
            <a:r>
              <a:rPr lang="sk-SK" dirty="0" smtClean="0">
                <a:solidFill>
                  <a:schemeClr val="bg1"/>
                </a:solidFill>
                <a:latin typeface="Arial Narrow" pitchFamily="34" charset="0"/>
              </a:rPr>
              <a:t> </a:t>
            </a:r>
            <a:endParaRPr lang="sk-SK" dirty="0">
              <a:solidFill>
                <a:schemeClr val="bg1"/>
              </a:solidFill>
              <a:latin typeface="Arial Narrow" pitchFamily="34" charset="0"/>
            </a:endParaRPr>
          </a:p>
          <a:p>
            <a:pPr algn="just"/>
            <a:endParaRPr lang="sk-SK" dirty="0" smtClean="0">
              <a:solidFill>
                <a:schemeClr val="bg1"/>
              </a:solidFill>
              <a:latin typeface="Arial Narrow" pitchFamily="34" charset="0"/>
            </a:endParaRPr>
          </a:p>
          <a:p>
            <a:pPr algn="just"/>
            <a:endParaRPr lang="sk-SK" dirty="0">
              <a:solidFill>
                <a:schemeClr val="bg1"/>
              </a:solidFill>
              <a:latin typeface="Arial Narrow" pitchFamily="34" charset="0"/>
            </a:endParaRPr>
          </a:p>
          <a:p>
            <a:pPr algn="just"/>
            <a:endParaRPr lang="sk-SK" dirty="0" smtClean="0">
              <a:solidFill>
                <a:schemeClr val="bg1"/>
              </a:solidFill>
              <a:latin typeface="Arial Narrow" pitchFamily="34" charset="0"/>
            </a:endParaRPr>
          </a:p>
          <a:p>
            <a:pPr algn="just"/>
            <a:endParaRPr lang="sk-SK" dirty="0" smtClean="0">
              <a:solidFill>
                <a:schemeClr val="bg1"/>
              </a:solidFill>
              <a:latin typeface="Arial Narrow" pitchFamily="34" charset="0"/>
            </a:endParaRPr>
          </a:p>
          <a:p>
            <a:pPr algn="just"/>
            <a:endParaRPr lang="sk-SK" dirty="0" smtClean="0">
              <a:solidFill>
                <a:schemeClr val="bg1"/>
              </a:solidFill>
              <a:latin typeface="Arial Narrow" pitchFamily="34" charset="0"/>
            </a:endParaRPr>
          </a:p>
          <a:p>
            <a:pPr algn="just"/>
            <a:r>
              <a:rPr lang="sk-SK" sz="2100" dirty="0" smtClean="0">
                <a:solidFill>
                  <a:schemeClr val="bg1"/>
                </a:solidFill>
                <a:latin typeface="Arial Narrow" pitchFamily="34" charset="0"/>
              </a:rPr>
              <a:t>Obytný súbor </a:t>
            </a:r>
            <a:r>
              <a:rPr lang="sk-SK" sz="2100" dirty="0" err="1" smtClean="0">
                <a:solidFill>
                  <a:schemeClr val="bg1"/>
                </a:solidFill>
                <a:latin typeface="Arial Narrow" pitchFamily="34" charset="0"/>
              </a:rPr>
              <a:t>Unitas</a:t>
            </a:r>
            <a:r>
              <a:rPr lang="sk-SK" sz="2100" dirty="0" smtClean="0">
                <a:solidFill>
                  <a:schemeClr val="bg1"/>
                </a:solidFill>
                <a:latin typeface="Arial Narrow" pitchFamily="34" charset="0"/>
              </a:rPr>
              <a:t>, Bratislava, F. </a:t>
            </a:r>
            <a:r>
              <a:rPr lang="sk-SK" sz="2100" dirty="0" err="1" smtClean="0">
                <a:solidFill>
                  <a:schemeClr val="bg1"/>
                </a:solidFill>
                <a:latin typeface="Arial Narrow" pitchFamily="34" charset="0"/>
              </a:rPr>
              <a:t>Weiwnurm</a:t>
            </a:r>
            <a:r>
              <a:rPr lang="sk-SK" sz="2100" dirty="0" smtClean="0">
                <a:solidFill>
                  <a:schemeClr val="bg1"/>
                </a:solidFill>
                <a:latin typeface="Arial Narrow" pitchFamily="34" charset="0"/>
              </a:rPr>
              <a:t>, I. </a:t>
            </a:r>
            <a:r>
              <a:rPr lang="sk-SK" sz="2100" dirty="0" err="1" smtClean="0">
                <a:solidFill>
                  <a:schemeClr val="bg1"/>
                </a:solidFill>
                <a:latin typeface="Arial Narrow" pitchFamily="34" charset="0"/>
              </a:rPr>
              <a:t>Vécsei</a:t>
            </a:r>
            <a:r>
              <a:rPr lang="sk-SK" sz="2100" dirty="0" smtClean="0">
                <a:solidFill>
                  <a:schemeClr val="bg1"/>
                </a:solidFill>
                <a:latin typeface="Arial Narrow" pitchFamily="34" charset="0"/>
              </a:rPr>
              <a:t>, 1930 -1931</a:t>
            </a:r>
            <a:endParaRPr lang="en-US" sz="2100" dirty="0">
              <a:solidFill>
                <a:schemeClr val="bg1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27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2597</TotalTime>
  <Words>775</Words>
  <Application>Microsoft Office PowerPoint</Application>
  <PresentationFormat>Prezentácia na obrazovke (4:3)</PresentationFormat>
  <Paragraphs>48</Paragraphs>
  <Slides>19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19</vt:i4>
      </vt:variant>
    </vt:vector>
  </HeadingPairs>
  <TitlesOfParts>
    <vt:vector size="23" baseType="lpstr">
      <vt:lpstr>Arial</vt:lpstr>
      <vt:lpstr>Arial Narrow</vt:lpstr>
      <vt:lpstr>Calibri</vt:lpstr>
      <vt:lpstr>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Moravčíková</dc:creator>
  <cp:lastModifiedBy>Henrieta Moravcikova</cp:lastModifiedBy>
  <cp:revision>131</cp:revision>
  <dcterms:created xsi:type="dcterms:W3CDTF">2013-05-06T09:29:51Z</dcterms:created>
  <dcterms:modified xsi:type="dcterms:W3CDTF">2018-10-17T08:10:52Z</dcterms:modified>
</cp:coreProperties>
</file>