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0" r:id="rId3"/>
    <p:sldId id="263" r:id="rId4"/>
    <p:sldId id="264" r:id="rId5"/>
    <p:sldId id="258" r:id="rId6"/>
    <p:sldId id="259" r:id="rId7"/>
    <p:sldId id="266" r:id="rId8"/>
    <p:sldId id="268" r:id="rId9"/>
    <p:sldId id="261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73" autoAdjust="0"/>
  </p:normalViewPr>
  <p:slideViewPr>
    <p:cSldViewPr>
      <p:cViewPr>
        <p:scale>
          <a:sx n="86" d="100"/>
          <a:sy n="86" d="100"/>
        </p:scale>
        <p:origin x="-2448" y="-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glazar@urspraha.cz" TargetMode="External"/><Relationship Id="rId2" Type="http://schemas.openxmlformats.org/officeDocument/2006/relationships/hyperlink" Target="mailto:mueller@urspraha.cz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425454" y="1556792"/>
            <a:ext cx="829126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sz="2200" cap="all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Chování jednotlivých aktérů na trhu s byty včetně analýzy 3E zásahů veřejné </a:t>
            </a:r>
            <a:r>
              <a:rPr lang="cs-CZ" sz="2200" cap="all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moci – TB010MMR023</a:t>
            </a:r>
            <a:endParaRPr lang="cs-CZ" altLang="cs-CZ" sz="2200" b="1" cap="all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4193" y="3068892"/>
            <a:ext cx="8713787" cy="2592288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endParaRPr lang="cs-CZ" sz="2400" b="1" dirty="0" smtClean="0">
              <a:solidFill>
                <a:schemeClr val="tx1"/>
              </a:solidFill>
              <a:ea typeface="Arial"/>
              <a:cs typeface="Arial"/>
            </a:endParaRPr>
          </a:p>
          <a:p>
            <a:pPr algn="ctr">
              <a:defRPr/>
            </a:pPr>
            <a:r>
              <a:rPr lang="cs-CZ" sz="1400" b="1" cap="small" dirty="0" smtClean="0">
                <a:solidFill>
                  <a:schemeClr val="accent4">
                    <a:lumMod val="75000"/>
                  </a:schemeClr>
                </a:solidFill>
                <a:ea typeface="Arial"/>
                <a:cs typeface="Arial"/>
              </a:rPr>
              <a:t>Výsledek </a:t>
            </a:r>
            <a:r>
              <a:rPr lang="cs-CZ" sz="1400" b="1" i="1" cap="small" dirty="0" err="1" smtClean="0">
                <a:solidFill>
                  <a:schemeClr val="accent4">
                    <a:lumMod val="75000"/>
                  </a:schemeClr>
                </a:solidFill>
                <a:ea typeface="Arial"/>
                <a:cs typeface="Arial"/>
              </a:rPr>
              <a:t>H</a:t>
            </a:r>
            <a:r>
              <a:rPr lang="cs-CZ" sz="1400" b="1" i="1" cap="small" baseline="-25000" dirty="0" err="1" smtClean="0">
                <a:solidFill>
                  <a:schemeClr val="accent4">
                    <a:lumMod val="75000"/>
                  </a:schemeClr>
                </a:solidFill>
                <a:ea typeface="Arial"/>
                <a:cs typeface="Arial"/>
              </a:rPr>
              <a:t>neleg</a:t>
            </a:r>
            <a:endParaRPr lang="cs-CZ" sz="1400" b="1" i="1" cap="small" baseline="-25000" dirty="0">
              <a:solidFill>
                <a:schemeClr val="accent4">
                  <a:lumMod val="75000"/>
                </a:schemeClr>
              </a:solidFill>
              <a:ea typeface="Arial"/>
              <a:cs typeface="Arial"/>
            </a:endParaRPr>
          </a:p>
          <a:p>
            <a:pPr algn="ctr">
              <a:defRPr/>
            </a:pPr>
            <a:r>
              <a:rPr lang="cs-CZ" sz="1400" b="1" dirty="0" smtClean="0">
                <a:solidFill>
                  <a:schemeClr val="tx1"/>
                </a:solidFill>
                <a:ea typeface="Arial"/>
                <a:cs typeface="Arial"/>
              </a:rPr>
              <a:t>Vyhodnocení </a:t>
            </a:r>
            <a:r>
              <a:rPr lang="cs-CZ" sz="1400" b="1" dirty="0">
                <a:solidFill>
                  <a:schemeClr val="tx1"/>
                </a:solidFill>
                <a:ea typeface="Arial"/>
                <a:cs typeface="Arial"/>
              </a:rPr>
              <a:t>stávající podpory poskytované MMR ČR, SFRB, MPSV ČR a MF ČR z pohledu udržitelnosti, efektivity a předpokládaného vývoje veřejných financí a při respektování závěrů Koncepce bydlení ČR do roku </a:t>
            </a:r>
            <a:r>
              <a:rPr lang="cs-CZ" sz="1400" b="1" dirty="0" smtClean="0">
                <a:solidFill>
                  <a:schemeClr val="tx1"/>
                </a:solidFill>
                <a:ea typeface="Arial"/>
                <a:cs typeface="Arial"/>
              </a:rPr>
              <a:t>2020</a:t>
            </a:r>
          </a:p>
          <a:p>
            <a:pPr algn="ctr">
              <a:defRPr/>
            </a:pPr>
            <a:endParaRPr lang="cs-CZ" sz="1400" b="1" dirty="0" smtClean="0">
              <a:solidFill>
                <a:schemeClr val="tx1"/>
              </a:solidFill>
              <a:ea typeface="Arial"/>
              <a:cs typeface="Arial"/>
            </a:endParaRPr>
          </a:p>
          <a:p>
            <a:pPr algn="ctr">
              <a:defRPr/>
            </a:pPr>
            <a:r>
              <a:rPr lang="cs-CZ" sz="1400" b="1" cap="small" dirty="0">
                <a:solidFill>
                  <a:schemeClr val="accent4">
                    <a:lumMod val="75000"/>
                  </a:schemeClr>
                </a:solidFill>
                <a:ea typeface="Arial"/>
                <a:cs typeface="Arial"/>
              </a:rPr>
              <a:t>Výsledek </a:t>
            </a:r>
            <a:r>
              <a:rPr lang="cs-CZ" sz="1400" b="1" i="1" cap="small" dirty="0" err="1">
                <a:solidFill>
                  <a:schemeClr val="accent4">
                    <a:lumMod val="75000"/>
                  </a:schemeClr>
                </a:solidFill>
                <a:ea typeface="Arial"/>
                <a:cs typeface="Arial"/>
              </a:rPr>
              <a:t>H</a:t>
            </a:r>
            <a:r>
              <a:rPr lang="cs-CZ" sz="1400" b="1" i="1" cap="small" baseline="-25000" dirty="0" err="1">
                <a:solidFill>
                  <a:schemeClr val="accent4">
                    <a:lumMod val="75000"/>
                  </a:schemeClr>
                </a:solidFill>
                <a:ea typeface="Arial"/>
                <a:cs typeface="Arial"/>
              </a:rPr>
              <a:t>neleg</a:t>
            </a:r>
            <a:endParaRPr lang="cs-CZ" sz="1400" b="1" i="1" cap="small" baseline="-25000" dirty="0">
              <a:solidFill>
                <a:schemeClr val="accent4">
                  <a:lumMod val="75000"/>
                </a:schemeClr>
              </a:solidFill>
              <a:ea typeface="Arial"/>
              <a:cs typeface="Arial"/>
            </a:endParaRPr>
          </a:p>
          <a:p>
            <a:pPr algn="ctr">
              <a:defRPr/>
            </a:pPr>
            <a:r>
              <a:rPr lang="cs-CZ" sz="1400" b="1" dirty="0" smtClean="0">
                <a:solidFill>
                  <a:schemeClr val="tx1"/>
                </a:solidFill>
                <a:ea typeface="Arial"/>
                <a:cs typeface="Arial"/>
              </a:rPr>
              <a:t>Návrh </a:t>
            </a:r>
            <a:r>
              <a:rPr lang="cs-CZ" sz="1400" b="1" dirty="0">
                <a:solidFill>
                  <a:schemeClr val="tx1"/>
                </a:solidFill>
                <a:ea typeface="Arial"/>
                <a:cs typeface="Arial"/>
              </a:rPr>
              <a:t>nových nástrojů bytové politiky, zejména úvěrového a garančního charakteru na základě přihlédnutí k principu 3E </a:t>
            </a:r>
            <a:r>
              <a:rPr lang="cs-CZ" sz="1400" b="1" dirty="0" smtClean="0">
                <a:solidFill>
                  <a:schemeClr val="tx1"/>
                </a:solidFill>
                <a:ea typeface="Arial"/>
                <a:cs typeface="Arial"/>
              </a:rPr>
              <a:t>analýzy</a:t>
            </a:r>
          </a:p>
          <a:p>
            <a:pPr algn="ctr">
              <a:defRPr/>
            </a:pPr>
            <a:endParaRPr lang="cs-CZ" sz="1400" b="1" dirty="0">
              <a:solidFill>
                <a:schemeClr val="tx1"/>
              </a:solidFill>
              <a:ea typeface="Arial"/>
              <a:cs typeface="Times New Roman"/>
            </a:endParaRPr>
          </a:p>
          <a:p>
            <a:pPr algn="ctr">
              <a:defRPr/>
            </a:pPr>
            <a:r>
              <a:rPr lang="cs-CZ" sz="1400" b="1" cap="small" dirty="0" smtClean="0">
                <a:solidFill>
                  <a:schemeClr val="accent4">
                    <a:lumMod val="75000"/>
                  </a:schemeClr>
                </a:solidFill>
                <a:ea typeface="Arial"/>
                <a:cs typeface="Times New Roman"/>
              </a:rPr>
              <a:t>Výsledek</a:t>
            </a:r>
            <a:r>
              <a:rPr lang="cs-CZ" sz="1400" b="1" dirty="0" smtClean="0">
                <a:solidFill>
                  <a:schemeClr val="accent4">
                    <a:lumMod val="75000"/>
                  </a:schemeClr>
                </a:solidFill>
                <a:ea typeface="Arial"/>
                <a:cs typeface="Times New Roman"/>
              </a:rPr>
              <a:t> </a:t>
            </a:r>
            <a:r>
              <a:rPr lang="cs-CZ" sz="1400" b="1" i="1" dirty="0" smtClean="0">
                <a:solidFill>
                  <a:schemeClr val="accent4">
                    <a:lumMod val="75000"/>
                  </a:schemeClr>
                </a:solidFill>
                <a:ea typeface="Arial"/>
                <a:cs typeface="Times New Roman"/>
              </a:rPr>
              <a:t>N</a:t>
            </a:r>
          </a:p>
          <a:p>
            <a:pPr algn="ctr">
              <a:defRPr/>
            </a:pPr>
            <a:r>
              <a:rPr lang="cs-CZ" sz="1400" b="1" dirty="0">
                <a:solidFill>
                  <a:schemeClr val="tx1"/>
                </a:solidFill>
                <a:ea typeface="Arial"/>
                <a:cs typeface="Arial"/>
              </a:rPr>
              <a:t>Návrh certifikované metodiky pro pravidelné a průběžné hodnocení používaných nástrojů bytové politiky</a:t>
            </a:r>
            <a:endParaRPr lang="cs-CZ" sz="1400" b="1" dirty="0">
              <a:solidFill>
                <a:schemeClr val="tx1"/>
              </a:solidFill>
              <a:ea typeface="Arial"/>
              <a:cs typeface="Times New Roman"/>
            </a:endParaRPr>
          </a:p>
          <a:p>
            <a:pPr algn="ctr">
              <a:defRPr/>
            </a:pPr>
            <a:endParaRPr lang="cs-CZ" sz="1400" b="1" dirty="0">
              <a:solidFill>
                <a:schemeClr val="tx1"/>
              </a:solidFill>
              <a:ea typeface="Arial"/>
              <a:cs typeface="Times New Roman"/>
            </a:endParaRPr>
          </a:p>
          <a:p>
            <a:pPr algn="ctr">
              <a:defRPr/>
            </a:pPr>
            <a:endParaRPr lang="cs-CZ" sz="10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cs-CZ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RNDr. Jiří Klíma</a:t>
            </a:r>
            <a:endParaRPr lang="cs-CZ" sz="2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4860032" y="4941168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sz="14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425" y="5372793"/>
            <a:ext cx="791306" cy="86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844824"/>
            <a:ext cx="8291264" cy="439248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1800" b="1" u="sng" cap="all" dirty="0">
                <a:solidFill>
                  <a:srgbClr val="0070C0"/>
                </a:solidFill>
              </a:rPr>
              <a:t>činnost 1.1. – přehled aktuálního vývoje ekonomických a sociálních faktorů ovlivňujících trh s byty v ČR 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sz="1500" b="1" cap="small" dirty="0" smtClean="0"/>
              <a:t>- Makroekonomické </a:t>
            </a:r>
            <a:r>
              <a:rPr lang="cs-CZ" sz="1500" b="1" cap="small" dirty="0"/>
              <a:t>ukazatele – všeobecný přehled</a:t>
            </a:r>
            <a:r>
              <a:rPr lang="cs-CZ" sz="1500" cap="small" dirty="0"/>
              <a:t>, </a:t>
            </a:r>
            <a:r>
              <a:rPr lang="cs-CZ" sz="1500" b="1" cap="small" dirty="0"/>
              <a:t>Makroekonomický vývoj ČR v letech 2001 až 2011,Socioekonomická charakteristika vývoje ČR, Vývoj bytové výstavby v ČR a v krajích v letech 1997 až 2011</a:t>
            </a:r>
            <a:r>
              <a:rPr lang="cs-CZ" sz="1500" cap="small" dirty="0"/>
              <a:t>,</a:t>
            </a:r>
            <a:r>
              <a:rPr lang="cs-CZ" sz="1500" b="1" cap="small" dirty="0"/>
              <a:t>Vývoj hrubého domácího produktu a jeho vliv na bytovou výstavbu</a:t>
            </a:r>
            <a:r>
              <a:rPr lang="cs-CZ" sz="1500" cap="small" dirty="0"/>
              <a:t/>
            </a:r>
            <a:br>
              <a:rPr lang="cs-CZ" sz="1500" cap="small" dirty="0"/>
            </a:br>
            <a:r>
              <a:rPr lang="cs-CZ" sz="1500" cap="small" dirty="0" smtClean="0"/>
              <a:t>- </a:t>
            </a:r>
            <a:r>
              <a:rPr lang="cs-CZ" sz="1500" b="1" cap="small" dirty="0" smtClean="0"/>
              <a:t>Problematika </a:t>
            </a:r>
            <a:r>
              <a:rPr lang="cs-CZ" sz="1500" b="1" cap="small" dirty="0"/>
              <a:t>nájemného,</a:t>
            </a:r>
            <a:r>
              <a:rPr lang="cs-CZ" sz="1500" cap="small" dirty="0"/>
              <a:t> </a:t>
            </a:r>
            <a:r>
              <a:rPr lang="cs-CZ" sz="1500" b="1" cap="small" dirty="0"/>
              <a:t>Vývoj nájemního bydlení v ČR, Vliv inflace na ceny nemovitostí, Vliv zvýšení sazby DPH na trh s nemovitostmi</a:t>
            </a:r>
            <a:r>
              <a:rPr lang="cs-CZ" sz="1500" cap="small" dirty="0"/>
              <a:t/>
            </a:r>
            <a:br>
              <a:rPr lang="cs-CZ" sz="1500" cap="small" dirty="0"/>
            </a:br>
            <a:r>
              <a:rPr lang="cs-CZ" sz="1500" cap="small" dirty="0" smtClean="0"/>
              <a:t>- </a:t>
            </a:r>
            <a:r>
              <a:rPr lang="cs-CZ" sz="1500" b="1" cap="small" dirty="0" smtClean="0"/>
              <a:t>Nástroje </a:t>
            </a:r>
            <a:r>
              <a:rPr lang="cs-CZ" sz="1500" b="1" cap="small" dirty="0"/>
              <a:t>cenové regulace – důvody, nástroje, </a:t>
            </a:r>
            <a:r>
              <a:rPr lang="cs-CZ" sz="1500" b="1" cap="small" dirty="0" smtClean="0"/>
              <a:t>cíle</a:t>
            </a:r>
          </a:p>
          <a:p>
            <a:pPr>
              <a:spcAft>
                <a:spcPts val="0"/>
              </a:spcAft>
              <a:defRPr/>
            </a:pPr>
            <a:r>
              <a:rPr lang="cs-CZ" sz="1800" b="1" u="sng" cap="all" dirty="0">
                <a:solidFill>
                  <a:srgbClr val="0070C0"/>
                </a:solidFill>
              </a:rPr>
              <a:t>činnost 1.2. -  charakteristika trhu s nemovitostmi</a:t>
            </a:r>
            <a:endParaRPr lang="cs-CZ" sz="1800" dirty="0"/>
          </a:p>
          <a:p>
            <a:r>
              <a:rPr lang="cs-CZ" sz="1500" b="1" dirty="0" smtClean="0"/>
              <a:t>- S</a:t>
            </a:r>
            <a:r>
              <a:rPr lang="cs-CZ" sz="1500" b="1" cap="small" dirty="0" smtClean="0"/>
              <a:t>pecifika </a:t>
            </a:r>
            <a:r>
              <a:rPr lang="cs-CZ" sz="1500" b="1" cap="small" dirty="0"/>
              <a:t>trhu s byty</a:t>
            </a:r>
            <a:r>
              <a:rPr lang="cs-CZ" sz="1500" dirty="0"/>
              <a:t/>
            </a:r>
            <a:br>
              <a:rPr lang="cs-CZ" sz="1500" dirty="0"/>
            </a:br>
            <a:r>
              <a:rPr lang="cs-CZ" sz="1500" dirty="0"/>
              <a:t>                </a:t>
            </a:r>
            <a:r>
              <a:rPr lang="cs-CZ" sz="1500" dirty="0" smtClean="0"/>
              <a:t> </a:t>
            </a:r>
            <a:r>
              <a:rPr lang="cs-CZ" sz="1500" b="1" cap="small" dirty="0" smtClean="0"/>
              <a:t>Subjekty </a:t>
            </a:r>
            <a:r>
              <a:rPr lang="cs-CZ" sz="1500" b="1" cap="small" dirty="0"/>
              <a:t>na trhu s byty</a:t>
            </a:r>
            <a:r>
              <a:rPr lang="cs-CZ" sz="1500" dirty="0"/>
              <a:t/>
            </a:r>
            <a:br>
              <a:rPr lang="cs-CZ" sz="1500" dirty="0"/>
            </a:br>
            <a:r>
              <a:rPr lang="cs-CZ" sz="1500" dirty="0"/>
              <a:t>                 </a:t>
            </a:r>
            <a:r>
              <a:rPr lang="cs-CZ" sz="1500" b="1" cap="small" dirty="0" smtClean="0"/>
              <a:t>Segmentace </a:t>
            </a:r>
            <a:r>
              <a:rPr lang="cs-CZ" sz="1500" b="1" cap="small" dirty="0"/>
              <a:t>trhu s byty</a:t>
            </a:r>
            <a:r>
              <a:rPr lang="cs-CZ" sz="1500" dirty="0"/>
              <a:t/>
            </a:r>
            <a:br>
              <a:rPr lang="cs-CZ" sz="1500" dirty="0"/>
            </a:br>
            <a:r>
              <a:rPr lang="cs-CZ" sz="1500" dirty="0"/>
              <a:t>                 </a:t>
            </a:r>
            <a:r>
              <a:rPr lang="cs-CZ" sz="1500" b="1" cap="small" dirty="0" smtClean="0"/>
              <a:t>Odvození </a:t>
            </a:r>
            <a:r>
              <a:rPr lang="cs-CZ" sz="1500" b="1" cap="small" dirty="0"/>
              <a:t>poptávky a nabídky, cenotvorné faktory a jejich determinanty</a:t>
            </a:r>
            <a:r>
              <a:rPr lang="cs-CZ" sz="1500" dirty="0"/>
              <a:t/>
            </a:r>
            <a:br>
              <a:rPr lang="cs-CZ" sz="1500" dirty="0"/>
            </a:br>
            <a:r>
              <a:rPr lang="cs-CZ" sz="1500" dirty="0"/>
              <a:t>                 </a:t>
            </a:r>
            <a:r>
              <a:rPr lang="cs-CZ" sz="1500" b="1" cap="small" dirty="0" smtClean="0"/>
              <a:t>Selhání </a:t>
            </a:r>
            <a:r>
              <a:rPr lang="cs-CZ" sz="1500" b="1" cap="small" dirty="0"/>
              <a:t>trhu s </a:t>
            </a:r>
            <a:r>
              <a:rPr lang="cs-CZ" sz="1500" b="1" cap="small" dirty="0" smtClean="0"/>
              <a:t>byty</a:t>
            </a:r>
            <a:r>
              <a:rPr lang="cs-CZ" sz="1500" dirty="0" smtClean="0"/>
              <a:t/>
            </a:r>
            <a:br>
              <a:rPr lang="cs-CZ" sz="1500" dirty="0" smtClean="0"/>
            </a:br>
            <a:r>
              <a:rPr lang="cs-CZ" sz="1500" dirty="0" smtClean="0"/>
              <a:t>- </a:t>
            </a:r>
            <a:r>
              <a:rPr lang="cs-CZ" sz="1500" b="1" cap="small" dirty="0" smtClean="0"/>
              <a:t>Vliv </a:t>
            </a:r>
            <a:r>
              <a:rPr lang="cs-CZ" sz="1500" b="1" cap="small" dirty="0"/>
              <a:t>zásahů veřejné moci</a:t>
            </a:r>
            <a:r>
              <a:rPr lang="cs-CZ" sz="1500" dirty="0"/>
              <a:t/>
            </a:r>
            <a:br>
              <a:rPr lang="cs-CZ" sz="1500" dirty="0"/>
            </a:br>
            <a:r>
              <a:rPr lang="cs-CZ" sz="1500" b="1" dirty="0"/>
              <a:t>                  </a:t>
            </a:r>
            <a:r>
              <a:rPr lang="cs-CZ" sz="1500" b="1" cap="small" dirty="0" smtClean="0"/>
              <a:t>Základní </a:t>
            </a:r>
            <a:r>
              <a:rPr lang="cs-CZ" sz="1500" b="1" cap="small" dirty="0"/>
              <a:t>principy 3 E analýzy </a:t>
            </a:r>
            <a:endParaRPr lang="cs-CZ" sz="1500" cap="small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22920" y="1237049"/>
            <a:ext cx="8291264" cy="504056"/>
          </a:xfrm>
        </p:spPr>
        <p:txBody>
          <a:bodyPr/>
          <a:lstStyle/>
          <a:p>
            <a:r>
              <a:rPr lang="cs-CZ" sz="2000" cap="all" dirty="0" smtClean="0">
                <a:solidFill>
                  <a:srgbClr val="7030A0"/>
                </a:solidFill>
                <a:latin typeface="Arial Black" pitchFamily="34" charset="0"/>
              </a:rPr>
              <a:t> Etapa </a:t>
            </a:r>
            <a:r>
              <a:rPr lang="cs-CZ" sz="2000" cap="all" dirty="0">
                <a:solidFill>
                  <a:srgbClr val="7030A0"/>
                </a:solidFill>
                <a:latin typeface="Arial Black" pitchFamily="34" charset="0"/>
              </a:rPr>
              <a:t>1 (červenec 2012 – září 2012) </a:t>
            </a:r>
            <a:r>
              <a:rPr lang="cs-CZ" cap="all" dirty="0">
                <a:solidFill>
                  <a:srgbClr val="7030A0"/>
                </a:solidFill>
                <a:latin typeface="Arial Black" pitchFamily="34" charset="0"/>
              </a:rPr>
              <a:t/>
            </a:r>
            <a:br>
              <a:rPr lang="cs-CZ" cap="all" dirty="0">
                <a:solidFill>
                  <a:srgbClr val="7030A0"/>
                </a:solidFill>
                <a:latin typeface="Arial Black" pitchFamily="34" charset="0"/>
              </a:rPr>
            </a:b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392488"/>
          </a:xfrm>
        </p:spPr>
        <p:txBody>
          <a:bodyPr>
            <a:noAutofit/>
          </a:bodyPr>
          <a:lstStyle/>
          <a:p>
            <a:r>
              <a:rPr lang="cs-CZ" sz="1700" b="1" u="sng" cap="all" dirty="0">
                <a:solidFill>
                  <a:srgbClr val="0070C0"/>
                </a:solidFill>
              </a:rPr>
              <a:t>Činnost 1.3 – Vlastnické bydlení (září 2012 – říjen 2012)</a:t>
            </a:r>
            <a:r>
              <a:rPr lang="cs-CZ" sz="1700" dirty="0"/>
              <a:t/>
            </a:r>
            <a:br>
              <a:rPr lang="cs-CZ" sz="1700" dirty="0"/>
            </a:br>
            <a:r>
              <a:rPr lang="cs-CZ" sz="1700" dirty="0"/>
              <a:t>             </a:t>
            </a:r>
            <a:r>
              <a:rPr lang="cs-CZ" sz="1400" b="1" cap="small" dirty="0" smtClean="0"/>
              <a:t>Výhled </a:t>
            </a:r>
            <a:r>
              <a:rPr lang="cs-CZ" sz="1400" b="1" cap="small" dirty="0"/>
              <a:t>dalšího rozvoje vlastnického bydlení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1400" dirty="0"/>
              <a:t>                </a:t>
            </a:r>
            <a:r>
              <a:rPr lang="cs-CZ" sz="1400" b="1" cap="small" dirty="0"/>
              <a:t>Vývoj cen bytů v bytových domech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1400" dirty="0"/>
              <a:t>                             </a:t>
            </a:r>
            <a:r>
              <a:rPr lang="cs-CZ" sz="1400" b="1" dirty="0"/>
              <a:t>Regionální vývoj cen bytů v bytových domech (okresní města, okresy, kraje)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1400" dirty="0"/>
              <a:t>                </a:t>
            </a:r>
            <a:r>
              <a:rPr lang="cs-CZ" sz="1400" b="1" cap="small" dirty="0"/>
              <a:t>Vývoj cen bytů v rodinných domech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1400" dirty="0"/>
              <a:t>                             </a:t>
            </a:r>
            <a:r>
              <a:rPr lang="cs-CZ" sz="1400" b="1" dirty="0"/>
              <a:t>Regionální vývoj cen pořizovacích hodnot bytů v rodinných domech (kraje</a:t>
            </a:r>
            <a:r>
              <a:rPr lang="cs-CZ" sz="1700" b="1" dirty="0" smtClean="0"/>
              <a:t>)</a:t>
            </a:r>
            <a:r>
              <a:rPr lang="cs-CZ" sz="1700" b="1" dirty="0"/>
              <a:t/>
            </a:r>
            <a:br>
              <a:rPr lang="cs-CZ" sz="1700" b="1" dirty="0"/>
            </a:br>
            <a:r>
              <a:rPr lang="cs-CZ" sz="1700" b="1" cap="all" dirty="0"/>
              <a:t> </a:t>
            </a:r>
            <a:r>
              <a:rPr lang="cs-CZ" sz="1700" b="1" u="sng" cap="all" dirty="0">
                <a:solidFill>
                  <a:srgbClr val="0070C0"/>
                </a:solidFill>
              </a:rPr>
              <a:t>Činnost 1.4 – Nájemní bydlení (říjen 2012 – listopad 2012</a:t>
            </a:r>
            <a:r>
              <a:rPr lang="cs-CZ" sz="1700" b="1" u="sng" cap="all" dirty="0" smtClean="0">
                <a:solidFill>
                  <a:srgbClr val="0070C0"/>
                </a:solidFill>
              </a:rPr>
              <a:t>)</a:t>
            </a:r>
            <a:r>
              <a:rPr lang="cs-CZ" sz="1700" dirty="0" smtClean="0"/>
              <a:t>               </a:t>
            </a:r>
            <a:r>
              <a:rPr lang="cs-CZ" sz="1700" dirty="0"/>
              <a:t/>
            </a:r>
            <a:br>
              <a:rPr lang="cs-CZ" sz="1700" dirty="0"/>
            </a:br>
            <a:r>
              <a:rPr lang="cs-CZ" sz="1700" dirty="0"/>
              <a:t>             </a:t>
            </a:r>
            <a:r>
              <a:rPr lang="cs-CZ" sz="1400" b="1" cap="small" dirty="0" smtClean="0"/>
              <a:t>Výhled </a:t>
            </a:r>
            <a:r>
              <a:rPr lang="cs-CZ" sz="1400" b="1" cap="small" dirty="0"/>
              <a:t>dalšího rozvoje nájemního bydlení</a:t>
            </a:r>
            <a:br>
              <a:rPr lang="cs-CZ" sz="1400" b="1" cap="small" dirty="0"/>
            </a:br>
            <a:r>
              <a:rPr lang="cs-CZ" sz="1400" b="1" cap="small" dirty="0"/>
              <a:t>                Situace na trhu s tržním nájemným</a:t>
            </a:r>
            <a:r>
              <a:rPr lang="cs-CZ" sz="1400" cap="small" dirty="0"/>
              <a:t>        </a:t>
            </a:r>
            <a:br>
              <a:rPr lang="cs-CZ" sz="1400" cap="small" dirty="0"/>
            </a:br>
            <a:r>
              <a:rPr lang="cs-CZ" sz="1400" cap="small" dirty="0"/>
              <a:t>                </a:t>
            </a:r>
            <a:r>
              <a:rPr lang="cs-CZ" sz="1400" b="1" cap="small" dirty="0"/>
              <a:t>ceny tržního nájemného v sídlech, okresech a krajích ČR</a:t>
            </a:r>
            <a:r>
              <a:rPr lang="cs-CZ" sz="1400" cap="small" dirty="0"/>
              <a:t/>
            </a:r>
            <a:br>
              <a:rPr lang="cs-CZ" sz="1400" cap="small" dirty="0"/>
            </a:br>
            <a:r>
              <a:rPr lang="cs-CZ" sz="1400" cap="small" dirty="0"/>
              <a:t>                             </a:t>
            </a:r>
            <a:r>
              <a:rPr lang="cs-CZ" sz="1400" b="1" dirty="0"/>
              <a:t>Vývoj cen nájemného v krajích, okresech a krajských a okresních městech ČR</a:t>
            </a:r>
            <a:r>
              <a:rPr lang="cs-CZ" sz="1400" cap="small" dirty="0"/>
              <a:t/>
            </a:r>
            <a:br>
              <a:rPr lang="cs-CZ" sz="1400" cap="small" dirty="0"/>
            </a:br>
            <a:r>
              <a:rPr lang="cs-CZ" sz="1400" cap="small" dirty="0"/>
              <a:t>                </a:t>
            </a:r>
            <a:r>
              <a:rPr lang="cs-CZ" sz="1400" b="1" cap="small" dirty="0"/>
              <a:t>Vývoj cen bytů v rodinných domech</a:t>
            </a:r>
            <a:r>
              <a:rPr lang="cs-CZ" sz="1400" cap="small" dirty="0"/>
              <a:t/>
            </a:r>
            <a:br>
              <a:rPr lang="cs-CZ" sz="1400" cap="small" dirty="0"/>
            </a:br>
            <a:r>
              <a:rPr lang="cs-CZ" sz="1400" cap="small" dirty="0"/>
              <a:t>                             </a:t>
            </a:r>
            <a:r>
              <a:rPr lang="cs-CZ" sz="1400" b="1" dirty="0"/>
              <a:t>Regionální vývoj cen pořizovacích hodnot bytů v rodinných domech (okresy, kraje) </a:t>
            </a:r>
            <a:r>
              <a:rPr lang="cs-CZ" sz="1400" b="1" cap="small" dirty="0"/>
              <a:t/>
            </a:r>
            <a:br>
              <a:rPr lang="cs-CZ" sz="1400" b="1" cap="small" dirty="0"/>
            </a:br>
            <a:r>
              <a:rPr lang="cs-CZ" sz="1700" b="1" u="sng" cap="all" dirty="0">
                <a:solidFill>
                  <a:srgbClr val="0070C0"/>
                </a:solidFill>
              </a:rPr>
              <a:t>Činnost 1.5 – Analýza dopadů stávajících opatření státu (říjen 2012 – listopad 2012</a:t>
            </a:r>
            <a:r>
              <a:rPr lang="cs-CZ" sz="1700" b="1" u="sng" cap="all" dirty="0" smtClean="0">
                <a:solidFill>
                  <a:srgbClr val="0070C0"/>
                </a:solidFill>
              </a:rPr>
              <a:t>)</a:t>
            </a:r>
            <a:r>
              <a:rPr lang="cs-CZ" sz="1400" b="1" cap="all" dirty="0"/>
              <a:t/>
            </a:r>
            <a:br>
              <a:rPr lang="cs-CZ" sz="1400" b="1" cap="all" dirty="0"/>
            </a:br>
            <a:r>
              <a:rPr lang="cs-CZ" sz="1400" b="1" cap="all" dirty="0"/>
              <a:t>                 </a:t>
            </a:r>
            <a:r>
              <a:rPr lang="cs-CZ" sz="1400" b="1" cap="small" dirty="0"/>
              <a:t>Motivační efekty</a:t>
            </a:r>
            <a:br>
              <a:rPr lang="cs-CZ" sz="1400" b="1" cap="small" dirty="0"/>
            </a:br>
            <a:r>
              <a:rPr lang="cs-CZ" sz="1400" b="1" cap="small" dirty="0"/>
              <a:t>                 Deformace</a:t>
            </a:r>
            <a:br>
              <a:rPr lang="cs-CZ" sz="1400" b="1" cap="small" dirty="0"/>
            </a:br>
            <a:r>
              <a:rPr lang="cs-CZ" sz="1400" b="1" cap="small" dirty="0"/>
              <a:t>                 Dostupnost informací pro vyhodnocení</a:t>
            </a:r>
            <a:endParaRPr lang="cs-CZ" sz="1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22920" y="1237049"/>
            <a:ext cx="8291264" cy="504056"/>
          </a:xfrm>
        </p:spPr>
        <p:txBody>
          <a:bodyPr/>
          <a:lstStyle/>
          <a:p>
            <a:r>
              <a:rPr lang="cs-CZ" sz="2000" cap="all" dirty="0" smtClean="0">
                <a:solidFill>
                  <a:srgbClr val="7030A0"/>
                </a:solidFill>
                <a:latin typeface="Arial Black" pitchFamily="34" charset="0"/>
              </a:rPr>
              <a:t> Etapa  </a:t>
            </a:r>
            <a:r>
              <a:rPr lang="cs-CZ" sz="2000" cap="all" dirty="0">
                <a:solidFill>
                  <a:srgbClr val="7030A0"/>
                </a:solidFill>
                <a:latin typeface="Arial Black" pitchFamily="34" charset="0"/>
              </a:rPr>
              <a:t>2 (září 2012 – listopad 2012) </a:t>
            </a:r>
            <a:r>
              <a:rPr lang="cs-CZ" dirty="0">
                <a:solidFill>
                  <a:srgbClr val="7030A0"/>
                </a:solidFill>
                <a:latin typeface="Arial Black" pitchFamily="34" charset="0"/>
              </a:rPr>
              <a:t/>
            </a:r>
            <a:br>
              <a:rPr lang="cs-CZ" dirty="0">
                <a:solidFill>
                  <a:srgbClr val="7030A0"/>
                </a:solidFill>
                <a:latin typeface="Arial Black" pitchFamily="34" charset="0"/>
              </a:rPr>
            </a:b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710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64434" y="1268760"/>
            <a:ext cx="8223447" cy="5040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2000" cap="all" dirty="0" smtClean="0">
                <a:solidFill>
                  <a:srgbClr val="7030A0"/>
                </a:solidFill>
                <a:latin typeface="Arial Black" pitchFamily="34" charset="0"/>
              </a:rPr>
              <a:t>Etapa  3 (leden 2013 – květen 2013)</a:t>
            </a:r>
            <a:br>
              <a:rPr lang="cs-CZ" sz="2000" cap="all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cs-CZ" sz="2000" cap="all" dirty="0" smtClean="0">
                <a:solidFill>
                  <a:srgbClr val="7030A0"/>
                </a:solidFill>
                <a:latin typeface="Arial Black" pitchFamily="34" charset="0"/>
              </a:rPr>
              <a:t/>
            </a:r>
            <a:br>
              <a:rPr lang="cs-CZ" sz="2000" cap="all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cs-CZ" sz="1700" u="sng" cap="all" dirty="0" smtClean="0">
                <a:solidFill>
                  <a:srgbClr val="0070C0"/>
                </a:solidFill>
              </a:rPr>
              <a:t>Činnost </a:t>
            </a:r>
            <a:r>
              <a:rPr lang="cs-CZ" sz="1700" u="sng" cap="all" dirty="0">
                <a:solidFill>
                  <a:srgbClr val="0070C0"/>
                </a:solidFill>
              </a:rPr>
              <a:t>2.1. (leden 2013 – březen 2013) </a:t>
            </a:r>
            <a:r>
              <a:rPr lang="cs-CZ" sz="1400" u="sng" cap="all" dirty="0">
                <a:solidFill>
                  <a:srgbClr val="0070C0"/>
                </a:solidFill>
              </a:rPr>
              <a:t/>
            </a:r>
            <a:br>
              <a:rPr lang="cs-CZ" sz="1400" u="sng" cap="all" dirty="0">
                <a:solidFill>
                  <a:srgbClr val="0070C0"/>
                </a:solidFill>
              </a:rPr>
            </a:br>
            <a:r>
              <a:rPr lang="cs-CZ" sz="1400" cap="small" dirty="0" smtClean="0">
                <a:solidFill>
                  <a:schemeClr val="tx1"/>
                </a:solidFill>
              </a:rPr>
              <a:t>Vyhodnocení </a:t>
            </a:r>
            <a:r>
              <a:rPr lang="cs-CZ" sz="1400" cap="small" dirty="0">
                <a:solidFill>
                  <a:schemeClr val="tx1"/>
                </a:solidFill>
              </a:rPr>
              <a:t>stávající podpory poskytované MMR ČR, SFRB, MPSV ČR a MF ČR z pohledu </a:t>
            </a:r>
            <a:r>
              <a:rPr lang="cs-CZ" sz="1400" cap="small" dirty="0" smtClean="0">
                <a:solidFill>
                  <a:schemeClr val="tx1"/>
                </a:solidFill>
              </a:rPr>
              <a:t> udržitelnosti</a:t>
            </a:r>
            <a:r>
              <a:rPr lang="cs-CZ" sz="1400" cap="small" dirty="0">
                <a:solidFill>
                  <a:schemeClr val="tx1"/>
                </a:solidFill>
              </a:rPr>
              <a:t>, efektivity a předpokládaného vývoje veřejných financí a při respektování závěrů koncepce bydlení  ČR do roku 2020 </a:t>
            </a:r>
            <a:r>
              <a:rPr lang="cs-CZ" sz="1400" dirty="0">
                <a:solidFill>
                  <a:schemeClr val="tx1"/>
                </a:solidFill>
              </a:rPr>
              <a:t/>
            </a:r>
            <a:br>
              <a:rPr lang="cs-CZ" sz="1400" dirty="0">
                <a:solidFill>
                  <a:schemeClr val="tx1"/>
                </a:solidFill>
              </a:rPr>
            </a:br>
            <a:r>
              <a:rPr lang="cs-CZ" sz="1700" u="sng" cap="all" dirty="0" smtClean="0">
                <a:solidFill>
                  <a:srgbClr val="0070C0"/>
                </a:solidFill>
              </a:rPr>
              <a:t>Činnost </a:t>
            </a:r>
            <a:r>
              <a:rPr lang="cs-CZ" sz="1700" u="sng" cap="all" dirty="0">
                <a:solidFill>
                  <a:srgbClr val="0070C0"/>
                </a:solidFill>
              </a:rPr>
              <a:t>2.2.  (březen 2013 – květen 2013)</a:t>
            </a:r>
            <a:r>
              <a:rPr lang="cs-CZ" sz="1400" u="sng" cap="all" dirty="0">
                <a:solidFill>
                  <a:srgbClr val="0070C0"/>
                </a:solidFill>
              </a:rPr>
              <a:t/>
            </a:r>
            <a:br>
              <a:rPr lang="cs-CZ" sz="1400" u="sng" cap="all" dirty="0">
                <a:solidFill>
                  <a:srgbClr val="0070C0"/>
                </a:solidFill>
              </a:rPr>
            </a:br>
            <a:r>
              <a:rPr lang="cs-CZ" sz="1400" cap="small" dirty="0" smtClean="0">
                <a:solidFill>
                  <a:schemeClr val="tx1"/>
                </a:solidFill>
              </a:rPr>
              <a:t>Návrh </a:t>
            </a:r>
            <a:r>
              <a:rPr lang="cs-CZ" sz="1400" cap="small" dirty="0">
                <a:solidFill>
                  <a:schemeClr val="tx1"/>
                </a:solidFill>
              </a:rPr>
              <a:t>struktury údajů pro měření dopadů jednotlivých nástrojů bytové politiky, včetně návrhu analytických postupů a jejich praktického ověření</a:t>
            </a:r>
            <a:endParaRPr lang="cs-CZ" sz="1400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Nadpis 2"/>
          <p:cNvSpPr txBox="1">
            <a:spLocks/>
          </p:cNvSpPr>
          <p:nvPr/>
        </p:nvSpPr>
        <p:spPr>
          <a:xfrm>
            <a:off x="371331" y="3704929"/>
            <a:ext cx="8387477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cs-CZ" sz="2000" cap="all" dirty="0" smtClean="0">
                <a:solidFill>
                  <a:srgbClr val="7030A0"/>
                </a:solidFill>
                <a:latin typeface="Arial Black" pitchFamily="34" charset="0"/>
              </a:rPr>
              <a:t>Etapa  4 (červen 2013 – listopad 2013) </a:t>
            </a:r>
            <a:r>
              <a:rPr lang="cs-CZ" dirty="0" smtClean="0">
                <a:solidFill>
                  <a:srgbClr val="7030A0"/>
                </a:solidFill>
                <a:latin typeface="Arial Black" pitchFamily="34" charset="0"/>
              </a:rPr>
              <a:t/>
            </a:r>
            <a:br>
              <a:rPr lang="cs-CZ" dirty="0" smtClean="0">
                <a:solidFill>
                  <a:srgbClr val="7030A0"/>
                </a:solidFill>
                <a:latin typeface="Arial Black" pitchFamily="34" charset="0"/>
              </a:rPr>
            </a:b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71331" y="4365104"/>
            <a:ext cx="829126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u="sng" cap="all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Činnost 2.3.  (červen 2013 – srpen 2013)</a:t>
            </a:r>
          </a:p>
          <a:p>
            <a:r>
              <a:rPr lang="cs-CZ" sz="1400" b="1" cap="small" dirty="0" smtClean="0">
                <a:latin typeface="Arial" pitchFamily="34" charset="0"/>
                <a:cs typeface="Arial" pitchFamily="34" charset="0"/>
              </a:rPr>
              <a:t>návrh </a:t>
            </a:r>
            <a:r>
              <a:rPr lang="cs-CZ" sz="1400" b="1" cap="small" dirty="0">
                <a:latin typeface="Arial" pitchFamily="34" charset="0"/>
                <a:cs typeface="Arial" pitchFamily="34" charset="0"/>
              </a:rPr>
              <a:t>nových nástrojů bytové politiky, zejména úvěrového a garančního charakteru na základě přihlédnutí k principu 3E analýzy a obdobným existujícím opatřením v zemích EU-27</a:t>
            </a:r>
          </a:p>
          <a:p>
            <a:r>
              <a:rPr lang="cs-CZ" b="1" u="sng" cap="all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Činnost </a:t>
            </a:r>
            <a:r>
              <a:rPr lang="cs-CZ" b="1" u="sng" cap="all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2.4.  (srpen 2013 – listopad 2013)</a:t>
            </a:r>
          </a:p>
          <a:p>
            <a:r>
              <a:rPr lang="cs-CZ" sz="1400" b="1" cap="small" dirty="0" smtClean="0">
                <a:latin typeface="Arial" pitchFamily="34" charset="0"/>
                <a:cs typeface="Arial" pitchFamily="34" charset="0"/>
              </a:rPr>
              <a:t>Návrh </a:t>
            </a:r>
            <a:r>
              <a:rPr lang="cs-CZ" sz="1400" b="1" cap="small" dirty="0">
                <a:latin typeface="Arial" pitchFamily="34" charset="0"/>
                <a:cs typeface="Arial" pitchFamily="34" charset="0"/>
              </a:rPr>
              <a:t>metodiky pro pravidelné a průběžné hodnocení nástrojů bytové politiky</a:t>
            </a:r>
          </a:p>
        </p:txBody>
      </p:sp>
    </p:spTree>
    <p:extLst>
      <p:ext uri="{BB962C8B-B14F-4D97-AF65-F5344CB8AC3E}">
        <p14:creationId xmlns:p14="http://schemas.microsoft.com/office/powerpoint/2010/main" val="108458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91264" cy="504056"/>
          </a:xfrm>
        </p:spPr>
        <p:txBody>
          <a:bodyPr/>
          <a:lstStyle/>
          <a:p>
            <a:pPr algn="ctr"/>
            <a:r>
              <a:rPr lang="cs-CZ" sz="2400" dirty="0" smtClean="0"/>
              <a:t>Představení hlavního výsledku projektu – návrh metodiky</a:t>
            </a:r>
            <a:endParaRPr lang="cs-CZ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3085140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928813"/>
            <a:ext cx="4392488" cy="4524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91264" cy="504056"/>
          </a:xfrm>
        </p:spPr>
        <p:txBody>
          <a:bodyPr/>
          <a:lstStyle/>
          <a:p>
            <a:r>
              <a:rPr lang="cs-CZ" sz="2000" dirty="0" smtClean="0"/>
              <a:t>Uplatnění výsledku </a:t>
            </a:r>
            <a:r>
              <a:rPr lang="cs-CZ" sz="2000" dirty="0" smtClean="0"/>
              <a:t>– objednatel MMR</a:t>
            </a:r>
            <a:endParaRPr lang="cs-CZ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48" y="1556792"/>
            <a:ext cx="8229600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419823" y="4744726"/>
            <a:ext cx="7920882" cy="3600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cs-CZ" sz="1600" cap="all" dirty="0" smtClean="0">
                <a:solidFill>
                  <a:schemeClr val="tx1"/>
                </a:solidFill>
              </a:rPr>
              <a:t>Základní princip 3E analýzy</a:t>
            </a:r>
            <a:endParaRPr lang="cs-CZ" sz="1600" cap="all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229200"/>
            <a:ext cx="7936870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Nadpis 1"/>
          <p:cNvSpPr txBox="1">
            <a:spLocks/>
          </p:cNvSpPr>
          <p:nvPr/>
        </p:nvSpPr>
        <p:spPr>
          <a:xfrm>
            <a:off x="571530" y="1116234"/>
            <a:ext cx="3960441" cy="648071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cs-CZ" sz="1800" dirty="0" smtClean="0"/>
              <a:t>Schematické znázornění 3E analýzy</a:t>
            </a:r>
            <a:endParaRPr lang="cs-CZ" sz="1800" dirty="0"/>
          </a:p>
        </p:txBody>
      </p:sp>
      <p:pic>
        <p:nvPicPr>
          <p:cNvPr id="3076" name="Picture 4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50" y="1988840"/>
            <a:ext cx="3874833" cy="459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4531972" y="1116234"/>
            <a:ext cx="4104456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cs-CZ" sz="1800" dirty="0" smtClean="0"/>
              <a:t>Definice navrhovaných indikátorů 3E analýzy pro hodnocení finančních nástrojů bytové politiky</a:t>
            </a:r>
            <a:endParaRPr lang="cs-CZ" sz="1800" dirty="0"/>
          </a:p>
        </p:txBody>
      </p:sp>
      <p:pic>
        <p:nvPicPr>
          <p:cNvPr id="9" name="Picture 2"/>
          <p:cNvPicPr preferRelativeResize="0"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31972" y="1988840"/>
            <a:ext cx="4072476" cy="453650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9162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7920882" cy="504056"/>
          </a:xfrm>
        </p:spPr>
        <p:txBody>
          <a:bodyPr/>
          <a:lstStyle/>
          <a:p>
            <a:pPr algn="ctr"/>
            <a:r>
              <a:rPr lang="cs-CZ" sz="2400" cap="small" dirty="0" smtClean="0"/>
              <a:t>Využití výsledků projektu ze strany MMR - příklady</a:t>
            </a:r>
            <a:endParaRPr lang="cs-CZ" sz="2400" cap="smal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683568" y="2204864"/>
            <a:ext cx="76328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cs-CZ" b="1" dirty="0" smtClean="0"/>
              <a:t>Listopad 2014 – Zpracování návrhu nového dotačního titulu – Komunitní domy seniorů (</a:t>
            </a:r>
            <a:r>
              <a:rPr lang="cs-CZ" b="1" dirty="0" err="1" smtClean="0"/>
              <a:t>KoDuS</a:t>
            </a:r>
            <a:r>
              <a:rPr lang="cs-CZ" b="1" dirty="0" smtClean="0"/>
              <a:t>) </a:t>
            </a:r>
            <a:r>
              <a:rPr lang="cs-CZ" b="1" dirty="0"/>
              <a:t>n</a:t>
            </a:r>
            <a:r>
              <a:rPr lang="cs-CZ" b="1" dirty="0" smtClean="0"/>
              <a:t>a základě využití zahraničních zkušeností a poznatků  (využití výsledku </a:t>
            </a:r>
            <a:r>
              <a:rPr lang="cs-CZ" b="1" dirty="0" err="1"/>
              <a:t>H</a:t>
            </a:r>
            <a:r>
              <a:rPr lang="cs-CZ" b="1" baseline="-25000" dirty="0" err="1"/>
              <a:t>neleg</a:t>
            </a:r>
            <a:r>
              <a:rPr lang="cs-CZ" b="1" dirty="0" smtClean="0"/>
              <a:t>)</a:t>
            </a:r>
          </a:p>
          <a:p>
            <a:pPr marL="342900" indent="-342900">
              <a:buFontTx/>
              <a:buAutoNum type="arabicParenR"/>
            </a:pPr>
            <a:r>
              <a:rPr lang="cs-CZ" b="1" dirty="0"/>
              <a:t>Leden 2015 – Vyhodnocení projektů realizovaných prostřednictvím dotačních titulů pro oblast bydlení z rozpočtové kapitoly MMR </a:t>
            </a:r>
            <a:r>
              <a:rPr lang="cs-CZ" b="1" dirty="0" smtClean="0"/>
              <a:t>a dokončených v roce 2014 (</a:t>
            </a:r>
            <a:r>
              <a:rPr lang="cs-CZ" b="1" dirty="0"/>
              <a:t>využití výsledku </a:t>
            </a:r>
            <a:r>
              <a:rPr lang="cs-CZ" b="1" dirty="0" smtClean="0"/>
              <a:t>N)</a:t>
            </a:r>
          </a:p>
          <a:p>
            <a:pPr marL="342900" indent="-342900">
              <a:buFontTx/>
              <a:buAutoNum type="arabicParenR"/>
            </a:pPr>
            <a:r>
              <a:rPr lang="cs-CZ" b="1" dirty="0" smtClean="0"/>
              <a:t>Leden 2015 – Květen 2015 – Příprava nové programové dokumentace pro Program podpora bydlení 2016 – 2021 </a:t>
            </a:r>
            <a:r>
              <a:rPr lang="cs-CZ" b="1" dirty="0"/>
              <a:t>(využití výsledku </a:t>
            </a:r>
            <a:r>
              <a:rPr lang="cs-CZ" b="1" dirty="0" err="1"/>
              <a:t>H</a:t>
            </a:r>
            <a:r>
              <a:rPr lang="cs-CZ" b="1" baseline="-25000" dirty="0" err="1"/>
              <a:t>neleg</a:t>
            </a:r>
            <a:r>
              <a:rPr lang="cs-CZ" b="1" dirty="0" smtClean="0"/>
              <a:t>)</a:t>
            </a:r>
          </a:p>
          <a:p>
            <a:pPr marL="342900" indent="-342900">
              <a:buFontTx/>
              <a:buAutoNum type="arabicParenR"/>
            </a:pPr>
            <a:r>
              <a:rPr lang="cs-CZ" b="1" dirty="0" smtClean="0"/>
              <a:t>Březen 2015 – Září 2015 – Úprava nařízení vlády SFRB využívajících nástroje finančního inženýrství (plán legislativních prací) (</a:t>
            </a:r>
            <a:r>
              <a:rPr lang="cs-CZ" b="1" dirty="0"/>
              <a:t>využití výsledku </a:t>
            </a:r>
            <a:r>
              <a:rPr lang="cs-CZ" b="1" dirty="0" err="1"/>
              <a:t>H</a:t>
            </a:r>
            <a:r>
              <a:rPr lang="cs-CZ" b="1" baseline="-25000" dirty="0" err="1"/>
              <a:t>neleg</a:t>
            </a:r>
            <a:r>
              <a:rPr lang="cs-CZ" b="1" dirty="0"/>
              <a:t>)</a:t>
            </a:r>
          </a:p>
          <a:p>
            <a:pPr marL="342900" indent="-342900">
              <a:buFontTx/>
              <a:buAutoNum type="arabicParenR"/>
            </a:pPr>
            <a:endParaRPr lang="cs-CZ" b="1" dirty="0"/>
          </a:p>
          <a:p>
            <a:pPr marL="342900" indent="-342900">
              <a:buFontTx/>
              <a:buAutoNum type="arabicParenR"/>
            </a:pPr>
            <a:endParaRPr lang="cs-CZ" b="1" dirty="0"/>
          </a:p>
          <a:p>
            <a:pPr marL="342900" indent="-342900">
              <a:buAutoNum type="arabicParenR"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3771549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0" smtClean="0"/>
              <a:t>Kontakt</a:t>
            </a:r>
            <a:r>
              <a:rPr lang="cs-CZ" dirty="0" smtClean="0"/>
              <a:t> na řešitele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229600" cy="4392488"/>
          </a:xfrm>
        </p:spPr>
        <p:txBody>
          <a:bodyPr/>
          <a:lstStyle/>
          <a:p>
            <a:r>
              <a:rPr lang="cs-CZ" b="1" dirty="0" smtClean="0"/>
              <a:t>RNDr. Jan Müller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</a:t>
            </a:r>
            <a:r>
              <a:rPr lang="cs-CZ" dirty="0" smtClean="0"/>
              <a:t>ÚRS PRAHA a.s., Pražská 18, Praha 10</a:t>
            </a: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   mueller@urspraha.cz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 smtClean="0"/>
              <a:t>Ing. František </a:t>
            </a:r>
            <a:r>
              <a:rPr lang="cs-CZ" b="1" dirty="0" err="1" smtClean="0"/>
              <a:t>Glazar</a:t>
            </a:r>
            <a:endParaRPr lang="cs-CZ" b="1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ÚRS </a:t>
            </a:r>
            <a:r>
              <a:rPr lang="cs-CZ" dirty="0"/>
              <a:t>PRAHA a.s., Pražská 18, Praha </a:t>
            </a:r>
            <a:r>
              <a:rPr lang="cs-CZ" dirty="0" smtClean="0"/>
              <a:t>10</a:t>
            </a:r>
          </a:p>
          <a:p>
            <a:pPr marL="0" indent="0">
              <a:buNone/>
            </a:pPr>
            <a:r>
              <a:rPr lang="cs-CZ" dirty="0" smtClean="0">
                <a:hlinkClick r:id="rId3"/>
              </a:rPr>
              <a:t>   glazar@urspraha.cz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776127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315</Words>
  <Application>Microsoft Office PowerPoint</Application>
  <PresentationFormat>Předvádění na obrazovce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MMR_klas</vt:lpstr>
      <vt:lpstr>Chování jednotlivých aktérů na trhu s byty včetně analýzy 3E zásahů veřejné moci – TB010MMR023</vt:lpstr>
      <vt:lpstr> Etapa 1 (červenec 2012 – září 2012)  </vt:lpstr>
      <vt:lpstr> Etapa  2 (září 2012 – listopad 2012)  </vt:lpstr>
      <vt:lpstr>Etapa  3 (leden 2013 – květen 2013)  Činnost 2.1. (leden 2013 – březen 2013)  Vyhodnocení stávající podpory poskytované MMR ČR, SFRB, MPSV ČR a MF ČR z pohledu  udržitelnosti, efektivity a předpokládaného vývoje veřejných financí a při respektování závěrů koncepce bydlení  ČR do roku 2020  Činnost 2.2.  (březen 2013 – květen 2013) Návrh struktury údajů pro měření dopadů jednotlivých nástrojů bytové politiky, včetně návrhu analytických postupů a jejich praktického ověření</vt:lpstr>
      <vt:lpstr>Představení hlavního výsledku projektu – návrh metodiky</vt:lpstr>
      <vt:lpstr>Uplatnění výsledku – objednatel MMR</vt:lpstr>
      <vt:lpstr>Prezentace aplikace PowerPoint</vt:lpstr>
      <vt:lpstr>Využití výsledků projektu ze strany MMR - příklady</vt:lpstr>
      <vt:lpstr>Kontakt na řešitele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uzivatel</cp:lastModifiedBy>
  <cp:revision>15</cp:revision>
  <dcterms:created xsi:type="dcterms:W3CDTF">2014-02-26T13:05:03Z</dcterms:created>
  <dcterms:modified xsi:type="dcterms:W3CDTF">2015-04-23T07:49:49Z</dcterms:modified>
</cp:coreProperties>
</file>