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8" r:id="rId6"/>
    <p:sldId id="265" r:id="rId7"/>
    <p:sldId id="270" r:id="rId8"/>
    <p:sldId id="272" r:id="rId9"/>
    <p:sldId id="271" r:id="rId10"/>
    <p:sldId id="269" r:id="rId11"/>
  </p:sldIdLst>
  <p:sldSz cx="18288000" cy="10287000"/>
  <p:notesSz cx="6858000" cy="9144000"/>
  <p:embeddedFontLst>
    <p:embeddedFont>
      <p:font typeface="Open Sauce" panose="020B0604020202020204" charset="-18"/>
      <p:regular r:id="rId12"/>
    </p:embeddedFont>
    <p:embeddedFont>
      <p:font typeface="Open Sauce Bold" panose="020B0604020202020204" charset="-18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C56884A-A8D6-4EB1-7EAB-F3BFCBC5321B}" name="Nikl Václav" initials="VN" userId="S::vaclav.nikl@mmr.cz::e6e099ee-631d-4ce4-a404-8d0b2bccb008" providerId="AD"/>
  <p188:author id="{4538268D-34A3-3961-916A-ADA608FE6158}" name="Vališ Daniel" initials="VD" userId="S::daniel.valis@mmr.cz::b2b49f9c-b1b4-4fd7-b5e4-2eba1168eb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450B18-31B1-283E-F85F-7CD523D10274}" v="376" dt="2025-01-06T14:08:22.090"/>
    <p1510:client id="{37950861-0137-42B6-F3B7-90078A9418DD}" v="118" dt="2025-01-07T12:43:46.737"/>
    <p1510:client id="{4B3B55B9-2132-7AAB-8B3A-0A7AF04590E5}" v="10" dt="2025-01-06T13:01:52.640"/>
    <p1510:client id="{642355A1-3F97-E432-9CB7-F56C1DC6B13D}" v="40" dt="2025-01-06T13:57:29.629"/>
    <p1510:client id="{C8301129-9CEC-9E70-C1D6-3F264860219D}" v="3" dt="2025-01-07T10:18:23.9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socialni-zaclenovani.cz/dokument/pruvodce-resenim-problematickych-objektu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730862"/>
            <a:ext cx="7772931" cy="7369584"/>
            <a:chOff x="0" y="0"/>
            <a:chExt cx="2047192" cy="19409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47192" cy="1940960"/>
            </a:xfrm>
            <a:custGeom>
              <a:avLst/>
              <a:gdLst/>
              <a:ahLst/>
              <a:cxnLst/>
              <a:rect l="l" t="t" r="r" b="b"/>
              <a:pathLst>
                <a:path w="2047192" h="1940960">
                  <a:moveTo>
                    <a:pt x="0" y="0"/>
                  </a:moveTo>
                  <a:lnTo>
                    <a:pt x="2047192" y="0"/>
                  </a:lnTo>
                  <a:lnTo>
                    <a:pt x="2047192" y="1940960"/>
                  </a:lnTo>
                  <a:lnTo>
                    <a:pt x="0" y="194096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85725" cap="sq">
              <a:solidFill>
                <a:srgbClr val="A6A6A6">
                  <a:alpha val="5098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57150"/>
              <a:ext cx="2047192" cy="199811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507010" y="3426984"/>
            <a:ext cx="10396235" cy="4259017"/>
            <a:chOff x="0" y="0"/>
            <a:chExt cx="2738103" cy="112171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38103" cy="1121716"/>
            </a:xfrm>
            <a:custGeom>
              <a:avLst/>
              <a:gdLst/>
              <a:ahLst/>
              <a:cxnLst/>
              <a:rect l="l" t="t" r="r" b="b"/>
              <a:pathLst>
                <a:path w="2738103" h="1121716">
                  <a:moveTo>
                    <a:pt x="0" y="0"/>
                  </a:moveTo>
                  <a:lnTo>
                    <a:pt x="2738103" y="0"/>
                  </a:lnTo>
                  <a:lnTo>
                    <a:pt x="2738103" y="1121716"/>
                  </a:lnTo>
                  <a:lnTo>
                    <a:pt x="0" y="11217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2738103" cy="11788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8" name="AutoShape 8"/>
          <p:cNvSpPr/>
          <p:nvPr/>
        </p:nvSpPr>
        <p:spPr>
          <a:xfrm>
            <a:off x="5576797" y="7643138"/>
            <a:ext cx="11683759" cy="0"/>
          </a:xfrm>
          <a:prstGeom prst="line">
            <a:avLst/>
          </a:prstGeom>
          <a:ln w="85725" cap="flat">
            <a:solidFill>
              <a:srgbClr val="A6A6A6">
                <a:alpha val="50980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9" name="TextBox 9"/>
          <p:cNvSpPr txBox="1"/>
          <p:nvPr/>
        </p:nvSpPr>
        <p:spPr>
          <a:xfrm>
            <a:off x="1295401" y="3502641"/>
            <a:ext cx="16306800" cy="2490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1315"/>
              </a:lnSpc>
            </a:pPr>
            <a:r>
              <a:rPr lang="cs-CZ" sz="15000" kern="0" spc="2000">
                <a:solidFill>
                  <a:srgbClr val="28B287"/>
                </a:solidFill>
                <a:latin typeface="Open Sauce"/>
              </a:rPr>
              <a:t>Dobrá adresa</a:t>
            </a:r>
            <a:endParaRPr lang="en-US" sz="15000" kern="0" spc="2000">
              <a:solidFill>
                <a:srgbClr val="28B287"/>
              </a:solidFill>
              <a:latin typeface="Open Sauce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942975" y="451135"/>
            <a:ext cx="3201467" cy="829714"/>
          </a:xfrm>
          <a:custGeom>
            <a:avLst/>
            <a:gdLst/>
            <a:ahLst/>
            <a:cxnLst/>
            <a:rect l="l" t="t" r="r" b="b"/>
            <a:pathLst>
              <a:path w="3201467" h="829714">
                <a:moveTo>
                  <a:pt x="0" y="0"/>
                </a:moveTo>
                <a:lnTo>
                  <a:pt x="3201467" y="0"/>
                </a:lnTo>
                <a:lnTo>
                  <a:pt x="3201467" y="829714"/>
                </a:lnTo>
                <a:lnTo>
                  <a:pt x="0" y="82971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cs-CZ"/>
          </a:p>
        </p:txBody>
      </p:sp>
      <p:grpSp>
        <p:nvGrpSpPr>
          <p:cNvPr id="11" name="Group 11"/>
          <p:cNvGrpSpPr/>
          <p:nvPr/>
        </p:nvGrpSpPr>
        <p:grpSpPr>
          <a:xfrm>
            <a:off x="4421246" y="553992"/>
            <a:ext cx="2807430" cy="624001"/>
            <a:chOff x="0" y="0"/>
            <a:chExt cx="3743240" cy="832001"/>
          </a:xfrm>
        </p:grpSpPr>
        <p:sp>
          <p:nvSpPr>
            <p:cNvPr id="12" name="Freeform 12"/>
            <p:cNvSpPr/>
            <p:nvPr/>
          </p:nvSpPr>
          <p:spPr>
            <a:xfrm>
              <a:off x="0" y="42129"/>
              <a:ext cx="1330607" cy="756993"/>
            </a:xfrm>
            <a:custGeom>
              <a:avLst/>
              <a:gdLst/>
              <a:ahLst/>
              <a:cxnLst/>
              <a:rect l="l" t="t" r="r" b="b"/>
              <a:pathLst>
                <a:path w="1330607" h="756993">
                  <a:moveTo>
                    <a:pt x="0" y="0"/>
                  </a:moveTo>
                  <a:lnTo>
                    <a:pt x="1330607" y="0"/>
                  </a:lnTo>
                  <a:lnTo>
                    <a:pt x="1330607" y="756993"/>
                  </a:lnTo>
                  <a:lnTo>
                    <a:pt x="0" y="75699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cs-CZ"/>
            </a:p>
          </p:txBody>
        </p:sp>
        <p:grpSp>
          <p:nvGrpSpPr>
            <p:cNvPr id="13" name="Group 13"/>
            <p:cNvGrpSpPr>
              <a:grpSpLocks noChangeAspect="1"/>
            </p:cNvGrpSpPr>
            <p:nvPr/>
          </p:nvGrpSpPr>
          <p:grpSpPr>
            <a:xfrm>
              <a:off x="1510950" y="3824"/>
              <a:ext cx="52707" cy="825455"/>
              <a:chOff x="0" y="0"/>
              <a:chExt cx="204546" cy="3203473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95885" y="63500"/>
                <a:ext cx="12700" cy="3076448"/>
              </a:xfrm>
              <a:custGeom>
                <a:avLst/>
                <a:gdLst/>
                <a:ahLst/>
                <a:cxnLst/>
                <a:rect l="l" t="t" r="r" b="b"/>
                <a:pathLst>
                  <a:path w="12700" h="3076448">
                    <a:moveTo>
                      <a:pt x="12700" y="0"/>
                    </a:moveTo>
                    <a:lnTo>
                      <a:pt x="12700" y="3076448"/>
                    </a:lnTo>
                    <a:lnTo>
                      <a:pt x="0" y="30764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31617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5" name="Freeform 15"/>
              <p:cNvSpPr/>
              <p:nvPr/>
            </p:nvSpPr>
            <p:spPr>
              <a:xfrm>
                <a:off x="63500" y="64389"/>
                <a:ext cx="77597" cy="3073146"/>
              </a:xfrm>
              <a:custGeom>
                <a:avLst/>
                <a:gdLst/>
                <a:ahLst/>
                <a:cxnLst/>
                <a:rect l="l" t="t" r="r" b="b"/>
                <a:pathLst>
                  <a:path w="77597" h="3073146">
                    <a:moveTo>
                      <a:pt x="0" y="0"/>
                    </a:moveTo>
                    <a:lnTo>
                      <a:pt x="77597" y="0"/>
                    </a:lnTo>
                    <a:lnTo>
                      <a:pt x="77597" y="3073146"/>
                    </a:lnTo>
                    <a:lnTo>
                      <a:pt x="0" y="307314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6" name="Group 16"/>
            <p:cNvGrpSpPr>
              <a:grpSpLocks noChangeAspect="1"/>
            </p:cNvGrpSpPr>
            <p:nvPr/>
          </p:nvGrpSpPr>
          <p:grpSpPr>
            <a:xfrm>
              <a:off x="1766782" y="324740"/>
              <a:ext cx="122376" cy="182528"/>
              <a:chOff x="0" y="0"/>
              <a:chExt cx="474929" cy="708368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0" y="0"/>
                <a:ext cx="474980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474980" h="708406">
                    <a:moveTo>
                      <a:pt x="142113" y="327787"/>
                    </a:moveTo>
                    <a:lnTo>
                      <a:pt x="191770" y="327787"/>
                    </a:lnTo>
                    <a:cubicBezTo>
                      <a:pt x="262763" y="327787"/>
                      <a:pt x="326771" y="304419"/>
                      <a:pt x="326771" y="222250"/>
                    </a:cubicBezTo>
                    <a:cubicBezTo>
                      <a:pt x="326771" y="140081"/>
                      <a:pt x="264922" y="111633"/>
                      <a:pt x="191770" y="111633"/>
                    </a:cubicBezTo>
                    <a:lnTo>
                      <a:pt x="142113" y="111633"/>
                    </a:lnTo>
                    <a:close/>
                    <a:moveTo>
                      <a:pt x="0" y="0"/>
                    </a:moveTo>
                    <a:lnTo>
                      <a:pt x="179578" y="0"/>
                    </a:lnTo>
                    <a:cubicBezTo>
                      <a:pt x="333883" y="0"/>
                      <a:pt x="474980" y="44704"/>
                      <a:pt x="474980" y="214122"/>
                    </a:cubicBezTo>
                    <a:cubicBezTo>
                      <a:pt x="474980" y="379603"/>
                      <a:pt x="354203" y="439420"/>
                      <a:pt x="202057" y="439420"/>
                    </a:cubicBezTo>
                    <a:lnTo>
                      <a:pt x="142113" y="439420"/>
                    </a:lnTo>
                    <a:lnTo>
                      <a:pt x="142113" y="708406"/>
                    </a:lnTo>
                    <a:lnTo>
                      <a:pt x="0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18" name="Group 18"/>
            <p:cNvGrpSpPr>
              <a:grpSpLocks noChangeAspect="1"/>
            </p:cNvGrpSpPr>
            <p:nvPr/>
          </p:nvGrpSpPr>
          <p:grpSpPr>
            <a:xfrm>
              <a:off x="1769921" y="19495"/>
              <a:ext cx="204479" cy="182528"/>
              <a:chOff x="0" y="0"/>
              <a:chExt cx="793560" cy="708368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793496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793496" h="708406">
                    <a:moveTo>
                      <a:pt x="0" y="0"/>
                    </a:moveTo>
                    <a:lnTo>
                      <a:pt x="227330" y="0"/>
                    </a:lnTo>
                    <a:lnTo>
                      <a:pt x="395732" y="536829"/>
                    </a:lnTo>
                    <a:lnTo>
                      <a:pt x="397764" y="536829"/>
                    </a:lnTo>
                    <a:lnTo>
                      <a:pt x="566166" y="0"/>
                    </a:lnTo>
                    <a:lnTo>
                      <a:pt x="793496" y="0"/>
                    </a:lnTo>
                    <a:lnTo>
                      <a:pt x="793496" y="708406"/>
                    </a:lnTo>
                    <a:lnTo>
                      <a:pt x="657479" y="708406"/>
                    </a:lnTo>
                    <a:lnTo>
                      <a:pt x="657479" y="123825"/>
                    </a:lnTo>
                    <a:lnTo>
                      <a:pt x="655447" y="123825"/>
                    </a:lnTo>
                    <a:lnTo>
                      <a:pt x="464820" y="708406"/>
                    </a:lnTo>
                    <a:lnTo>
                      <a:pt x="328803" y="708406"/>
                    </a:lnTo>
                    <a:lnTo>
                      <a:pt x="138049" y="123825"/>
                    </a:lnTo>
                    <a:lnTo>
                      <a:pt x="136017" y="125857"/>
                    </a:lnTo>
                    <a:lnTo>
                      <a:pt x="136017" y="708406"/>
                    </a:lnTo>
                    <a:lnTo>
                      <a:pt x="0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20" name="Group 20"/>
            <p:cNvGrpSpPr>
              <a:grpSpLocks noChangeAspect="1"/>
            </p:cNvGrpSpPr>
            <p:nvPr/>
          </p:nvGrpSpPr>
          <p:grpSpPr>
            <a:xfrm>
              <a:off x="2026845" y="19495"/>
              <a:ext cx="36602" cy="182528"/>
              <a:chOff x="0" y="0"/>
              <a:chExt cx="142050" cy="708368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0" y="0"/>
                <a:ext cx="142113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142113" h="708406">
                    <a:moveTo>
                      <a:pt x="0" y="0"/>
                    </a:moveTo>
                    <a:lnTo>
                      <a:pt x="142113" y="0"/>
                    </a:lnTo>
                    <a:lnTo>
                      <a:pt x="142113" y="708406"/>
                    </a:lnTo>
                    <a:lnTo>
                      <a:pt x="0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22" name="Group 22"/>
            <p:cNvGrpSpPr>
              <a:grpSpLocks noChangeAspect="1"/>
            </p:cNvGrpSpPr>
            <p:nvPr/>
          </p:nvGrpSpPr>
          <p:grpSpPr>
            <a:xfrm>
              <a:off x="1750419" y="610500"/>
              <a:ext cx="378787" cy="221500"/>
              <a:chOff x="0" y="0"/>
              <a:chExt cx="1470025" cy="859612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63500" y="70612"/>
                <a:ext cx="529717" cy="713486"/>
              </a:xfrm>
              <a:custGeom>
                <a:avLst/>
                <a:gdLst/>
                <a:ahLst/>
                <a:cxnLst/>
                <a:rect l="l" t="t" r="r" b="b"/>
                <a:pathLst>
                  <a:path w="529717" h="713486">
                    <a:moveTo>
                      <a:pt x="142113" y="307340"/>
                    </a:moveTo>
                    <a:lnTo>
                      <a:pt x="188722" y="307340"/>
                    </a:lnTo>
                    <a:cubicBezTo>
                      <a:pt x="258699" y="307340"/>
                      <a:pt x="338963" y="297307"/>
                      <a:pt x="338963" y="208915"/>
                    </a:cubicBezTo>
                    <a:cubicBezTo>
                      <a:pt x="338963" y="123698"/>
                      <a:pt x="259842" y="116586"/>
                      <a:pt x="188722" y="116586"/>
                    </a:cubicBezTo>
                    <a:lnTo>
                      <a:pt x="142113" y="116586"/>
                    </a:lnTo>
                    <a:close/>
                    <a:moveTo>
                      <a:pt x="0" y="4953"/>
                    </a:moveTo>
                    <a:lnTo>
                      <a:pt x="153289" y="4953"/>
                    </a:lnTo>
                    <a:cubicBezTo>
                      <a:pt x="305562" y="4953"/>
                      <a:pt x="487172" y="0"/>
                      <a:pt x="487172" y="196850"/>
                    </a:cubicBezTo>
                    <a:cubicBezTo>
                      <a:pt x="487172" y="280035"/>
                      <a:pt x="431292" y="348996"/>
                      <a:pt x="340995" y="361315"/>
                    </a:cubicBezTo>
                    <a:lnTo>
                      <a:pt x="340995" y="363347"/>
                    </a:lnTo>
                    <a:cubicBezTo>
                      <a:pt x="379603" y="366395"/>
                      <a:pt x="401955" y="405003"/>
                      <a:pt x="416052" y="436372"/>
                    </a:cubicBezTo>
                    <a:lnTo>
                      <a:pt x="529717" y="713486"/>
                    </a:lnTo>
                    <a:lnTo>
                      <a:pt x="371475" y="713486"/>
                    </a:lnTo>
                    <a:lnTo>
                      <a:pt x="286131" y="492125"/>
                    </a:lnTo>
                    <a:cubicBezTo>
                      <a:pt x="265811" y="439293"/>
                      <a:pt x="247523" y="419100"/>
                      <a:pt x="187706" y="419100"/>
                    </a:cubicBezTo>
                    <a:lnTo>
                      <a:pt x="142113" y="419100"/>
                    </a:lnTo>
                    <a:lnTo>
                      <a:pt x="142113" y="713359"/>
                    </a:lnTo>
                    <a:lnTo>
                      <a:pt x="0" y="713359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" name="Freeform 24"/>
              <p:cNvSpPr/>
              <p:nvPr/>
            </p:nvSpPr>
            <p:spPr>
              <a:xfrm>
                <a:off x="712343" y="63500"/>
                <a:ext cx="694182" cy="732536"/>
              </a:xfrm>
              <a:custGeom>
                <a:avLst/>
                <a:gdLst/>
                <a:ahLst/>
                <a:cxnLst/>
                <a:rect l="l" t="t" r="r" b="b"/>
                <a:pathLst>
                  <a:path w="694182" h="732536">
                    <a:moveTo>
                      <a:pt x="347091" y="621030"/>
                    </a:moveTo>
                    <a:cubicBezTo>
                      <a:pt x="492252" y="621030"/>
                      <a:pt x="545973" y="492125"/>
                      <a:pt x="545973" y="364236"/>
                    </a:cubicBezTo>
                    <a:cubicBezTo>
                      <a:pt x="545973" y="239522"/>
                      <a:pt x="488188" y="111506"/>
                      <a:pt x="347091" y="111506"/>
                    </a:cubicBezTo>
                    <a:cubicBezTo>
                      <a:pt x="205994" y="111506"/>
                      <a:pt x="148082" y="239395"/>
                      <a:pt x="148082" y="364236"/>
                    </a:cubicBezTo>
                    <a:cubicBezTo>
                      <a:pt x="148082" y="492125"/>
                      <a:pt x="201930" y="621030"/>
                      <a:pt x="347091" y="621030"/>
                    </a:cubicBezTo>
                    <a:moveTo>
                      <a:pt x="347091" y="0"/>
                    </a:moveTo>
                    <a:cubicBezTo>
                      <a:pt x="569341" y="0"/>
                      <a:pt x="694182" y="150114"/>
                      <a:pt x="694182" y="364236"/>
                    </a:cubicBezTo>
                    <a:cubicBezTo>
                      <a:pt x="694182" y="578358"/>
                      <a:pt x="571373" y="732536"/>
                      <a:pt x="347091" y="732536"/>
                    </a:cubicBezTo>
                    <a:cubicBezTo>
                      <a:pt x="119634" y="732536"/>
                      <a:pt x="0" y="581279"/>
                      <a:pt x="0" y="364236"/>
                    </a:cubicBezTo>
                    <a:cubicBezTo>
                      <a:pt x="0" y="147193"/>
                      <a:pt x="121793" y="0"/>
                      <a:pt x="347091" y="0"/>
                    </a:cubicBezTo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25" name="Group 25"/>
            <p:cNvGrpSpPr>
              <a:grpSpLocks noChangeAspect="1"/>
            </p:cNvGrpSpPr>
            <p:nvPr/>
          </p:nvGrpSpPr>
          <p:grpSpPr>
            <a:xfrm>
              <a:off x="2113972" y="19495"/>
              <a:ext cx="150089" cy="182528"/>
              <a:chOff x="0" y="0"/>
              <a:chExt cx="582473" cy="708368"/>
            </a:xfrm>
          </p:grpSpPr>
          <p:sp>
            <p:nvSpPr>
              <p:cNvPr id="26" name="Freeform 26"/>
              <p:cNvSpPr/>
              <p:nvPr/>
            </p:nvSpPr>
            <p:spPr>
              <a:xfrm>
                <a:off x="0" y="0"/>
                <a:ext cx="582422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582422" h="708406">
                    <a:moveTo>
                      <a:pt x="0" y="0"/>
                    </a:moveTo>
                    <a:lnTo>
                      <a:pt x="174498" y="0"/>
                    </a:lnTo>
                    <a:lnTo>
                      <a:pt x="444500" y="529717"/>
                    </a:lnTo>
                    <a:lnTo>
                      <a:pt x="446532" y="529717"/>
                    </a:lnTo>
                    <a:lnTo>
                      <a:pt x="446532" y="0"/>
                    </a:lnTo>
                    <a:lnTo>
                      <a:pt x="582422" y="0"/>
                    </a:lnTo>
                    <a:lnTo>
                      <a:pt x="582422" y="708406"/>
                    </a:lnTo>
                    <a:lnTo>
                      <a:pt x="408940" y="708406"/>
                    </a:lnTo>
                    <a:lnTo>
                      <a:pt x="138049" y="178562"/>
                    </a:lnTo>
                    <a:lnTo>
                      <a:pt x="135890" y="178562"/>
                    </a:lnTo>
                    <a:lnTo>
                      <a:pt x="135890" y="708406"/>
                    </a:lnTo>
                    <a:lnTo>
                      <a:pt x="0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27" name="Group 27"/>
            <p:cNvGrpSpPr>
              <a:grpSpLocks noChangeAspect="1"/>
            </p:cNvGrpSpPr>
            <p:nvPr/>
          </p:nvGrpSpPr>
          <p:grpSpPr>
            <a:xfrm>
              <a:off x="1908980" y="305248"/>
              <a:ext cx="378768" cy="221510"/>
              <a:chOff x="0" y="0"/>
              <a:chExt cx="1469949" cy="859650"/>
            </a:xfrm>
          </p:grpSpPr>
          <p:sp>
            <p:nvSpPr>
              <p:cNvPr id="28" name="Freeform 28"/>
              <p:cNvSpPr/>
              <p:nvPr/>
            </p:nvSpPr>
            <p:spPr>
              <a:xfrm>
                <a:off x="63500" y="70612"/>
                <a:ext cx="529717" cy="713613"/>
              </a:xfrm>
              <a:custGeom>
                <a:avLst/>
                <a:gdLst/>
                <a:ahLst/>
                <a:cxnLst/>
                <a:rect l="l" t="t" r="r" b="b"/>
                <a:pathLst>
                  <a:path w="529717" h="713613">
                    <a:moveTo>
                      <a:pt x="142113" y="307467"/>
                    </a:moveTo>
                    <a:lnTo>
                      <a:pt x="188849" y="307467"/>
                    </a:lnTo>
                    <a:cubicBezTo>
                      <a:pt x="258826" y="307467"/>
                      <a:pt x="339090" y="297307"/>
                      <a:pt x="339090" y="209042"/>
                    </a:cubicBezTo>
                    <a:cubicBezTo>
                      <a:pt x="339090" y="123825"/>
                      <a:pt x="259969" y="116713"/>
                      <a:pt x="188849" y="116713"/>
                    </a:cubicBezTo>
                    <a:lnTo>
                      <a:pt x="142113" y="116713"/>
                    </a:lnTo>
                    <a:close/>
                    <a:moveTo>
                      <a:pt x="0" y="5080"/>
                    </a:moveTo>
                    <a:lnTo>
                      <a:pt x="153162" y="5080"/>
                    </a:lnTo>
                    <a:cubicBezTo>
                      <a:pt x="305435" y="5080"/>
                      <a:pt x="487045" y="0"/>
                      <a:pt x="487045" y="196977"/>
                    </a:cubicBezTo>
                    <a:cubicBezTo>
                      <a:pt x="487045" y="280162"/>
                      <a:pt x="431292" y="349250"/>
                      <a:pt x="340995" y="361442"/>
                    </a:cubicBezTo>
                    <a:lnTo>
                      <a:pt x="340995" y="363474"/>
                    </a:lnTo>
                    <a:cubicBezTo>
                      <a:pt x="379476" y="366522"/>
                      <a:pt x="401955" y="405130"/>
                      <a:pt x="416052" y="436499"/>
                    </a:cubicBezTo>
                    <a:lnTo>
                      <a:pt x="529717" y="713613"/>
                    </a:lnTo>
                    <a:lnTo>
                      <a:pt x="371348" y="713613"/>
                    </a:lnTo>
                    <a:lnTo>
                      <a:pt x="286131" y="492125"/>
                    </a:lnTo>
                    <a:cubicBezTo>
                      <a:pt x="265938" y="439420"/>
                      <a:pt x="247650" y="419100"/>
                      <a:pt x="187833" y="419100"/>
                    </a:cubicBezTo>
                    <a:lnTo>
                      <a:pt x="142113" y="419100"/>
                    </a:lnTo>
                    <a:lnTo>
                      <a:pt x="142113" y="713359"/>
                    </a:lnTo>
                    <a:lnTo>
                      <a:pt x="0" y="713359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" name="Freeform 29"/>
              <p:cNvSpPr/>
              <p:nvPr/>
            </p:nvSpPr>
            <p:spPr>
              <a:xfrm>
                <a:off x="712343" y="63500"/>
                <a:ext cx="694182" cy="732663"/>
              </a:xfrm>
              <a:custGeom>
                <a:avLst/>
                <a:gdLst/>
                <a:ahLst/>
                <a:cxnLst/>
                <a:rect l="l" t="t" r="r" b="b"/>
                <a:pathLst>
                  <a:path w="694182" h="732663">
                    <a:moveTo>
                      <a:pt x="347091" y="621157"/>
                    </a:moveTo>
                    <a:cubicBezTo>
                      <a:pt x="492252" y="621157"/>
                      <a:pt x="545973" y="492252"/>
                      <a:pt x="545973" y="364363"/>
                    </a:cubicBezTo>
                    <a:cubicBezTo>
                      <a:pt x="545973" y="239522"/>
                      <a:pt x="488188" y="111633"/>
                      <a:pt x="347091" y="111633"/>
                    </a:cubicBezTo>
                    <a:cubicBezTo>
                      <a:pt x="205994" y="111633"/>
                      <a:pt x="148209" y="239522"/>
                      <a:pt x="148209" y="364363"/>
                    </a:cubicBezTo>
                    <a:cubicBezTo>
                      <a:pt x="148209" y="492252"/>
                      <a:pt x="201930" y="621157"/>
                      <a:pt x="347091" y="621157"/>
                    </a:cubicBezTo>
                    <a:moveTo>
                      <a:pt x="347091" y="0"/>
                    </a:moveTo>
                    <a:cubicBezTo>
                      <a:pt x="569341" y="0"/>
                      <a:pt x="694182" y="150241"/>
                      <a:pt x="694182" y="364363"/>
                    </a:cubicBezTo>
                    <a:cubicBezTo>
                      <a:pt x="694182" y="578485"/>
                      <a:pt x="571373" y="732663"/>
                      <a:pt x="347091" y="732663"/>
                    </a:cubicBezTo>
                    <a:cubicBezTo>
                      <a:pt x="119761" y="732663"/>
                      <a:pt x="0" y="581406"/>
                      <a:pt x="0" y="364363"/>
                    </a:cubicBezTo>
                    <a:cubicBezTo>
                      <a:pt x="0" y="147320"/>
                      <a:pt x="121793" y="0"/>
                      <a:pt x="347091" y="0"/>
                    </a:cubicBezTo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30" name="Group 30"/>
            <p:cNvGrpSpPr>
              <a:grpSpLocks noChangeAspect="1"/>
            </p:cNvGrpSpPr>
            <p:nvPr/>
          </p:nvGrpSpPr>
          <p:grpSpPr>
            <a:xfrm>
              <a:off x="2314650" y="19495"/>
              <a:ext cx="36602" cy="182528"/>
              <a:chOff x="0" y="0"/>
              <a:chExt cx="142050" cy="708368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142113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142113" h="708406">
                    <a:moveTo>
                      <a:pt x="0" y="0"/>
                    </a:moveTo>
                    <a:lnTo>
                      <a:pt x="142113" y="0"/>
                    </a:lnTo>
                    <a:lnTo>
                      <a:pt x="142113" y="708406"/>
                    </a:lnTo>
                    <a:lnTo>
                      <a:pt x="0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32" name="Group 32"/>
            <p:cNvGrpSpPr>
              <a:grpSpLocks noChangeAspect="1"/>
            </p:cNvGrpSpPr>
            <p:nvPr/>
          </p:nvGrpSpPr>
          <p:grpSpPr>
            <a:xfrm>
              <a:off x="2403866" y="324740"/>
              <a:ext cx="204489" cy="182528"/>
              <a:chOff x="0" y="0"/>
              <a:chExt cx="793598" cy="708368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0" y="0"/>
                <a:ext cx="793623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793623" h="708406">
                    <a:moveTo>
                      <a:pt x="0" y="0"/>
                    </a:moveTo>
                    <a:lnTo>
                      <a:pt x="227330" y="0"/>
                    </a:lnTo>
                    <a:lnTo>
                      <a:pt x="395859" y="536956"/>
                    </a:lnTo>
                    <a:lnTo>
                      <a:pt x="397891" y="536956"/>
                    </a:lnTo>
                    <a:lnTo>
                      <a:pt x="566166" y="0"/>
                    </a:lnTo>
                    <a:lnTo>
                      <a:pt x="793623" y="0"/>
                    </a:lnTo>
                    <a:lnTo>
                      <a:pt x="793623" y="708406"/>
                    </a:lnTo>
                    <a:lnTo>
                      <a:pt x="657606" y="708406"/>
                    </a:lnTo>
                    <a:lnTo>
                      <a:pt x="657606" y="123825"/>
                    </a:lnTo>
                    <a:lnTo>
                      <a:pt x="655574" y="123825"/>
                    </a:lnTo>
                    <a:lnTo>
                      <a:pt x="464693" y="708406"/>
                    </a:lnTo>
                    <a:lnTo>
                      <a:pt x="328803" y="708406"/>
                    </a:lnTo>
                    <a:lnTo>
                      <a:pt x="138049" y="123825"/>
                    </a:lnTo>
                    <a:lnTo>
                      <a:pt x="136017" y="125857"/>
                    </a:lnTo>
                    <a:lnTo>
                      <a:pt x="136017" y="708406"/>
                    </a:lnTo>
                    <a:lnTo>
                      <a:pt x="0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34" name="Group 34"/>
            <p:cNvGrpSpPr>
              <a:grpSpLocks noChangeAspect="1"/>
            </p:cNvGrpSpPr>
            <p:nvPr/>
          </p:nvGrpSpPr>
          <p:grpSpPr>
            <a:xfrm>
              <a:off x="2381222" y="2"/>
              <a:ext cx="319402" cy="221522"/>
              <a:chOff x="0" y="0"/>
              <a:chExt cx="1239558" cy="859701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63500" y="63500"/>
                <a:ext cx="458724" cy="732536"/>
              </a:xfrm>
              <a:custGeom>
                <a:avLst/>
                <a:gdLst/>
                <a:ahLst/>
                <a:cxnLst/>
                <a:rect l="l" t="t" r="r" b="b"/>
                <a:pathLst>
                  <a:path w="458724" h="732536">
                    <a:moveTo>
                      <a:pt x="403860" y="141986"/>
                    </a:moveTo>
                    <a:cubicBezTo>
                      <a:pt x="359283" y="122682"/>
                      <a:pt x="309499" y="111506"/>
                      <a:pt x="259842" y="111506"/>
                    </a:cubicBezTo>
                    <a:cubicBezTo>
                      <a:pt x="211201" y="111506"/>
                      <a:pt x="148209" y="132842"/>
                      <a:pt x="148209" y="209931"/>
                    </a:cubicBezTo>
                    <a:cubicBezTo>
                      <a:pt x="148209" y="332740"/>
                      <a:pt x="458724" y="280924"/>
                      <a:pt x="458724" y="518414"/>
                    </a:cubicBezTo>
                    <a:cubicBezTo>
                      <a:pt x="458724" y="673735"/>
                      <a:pt x="335915" y="732536"/>
                      <a:pt x="192786" y="732536"/>
                    </a:cubicBezTo>
                    <a:cubicBezTo>
                      <a:pt x="115697" y="732536"/>
                      <a:pt x="81280" y="722376"/>
                      <a:pt x="11176" y="705104"/>
                    </a:cubicBezTo>
                    <a:lnTo>
                      <a:pt x="24384" y="577469"/>
                    </a:lnTo>
                    <a:cubicBezTo>
                      <a:pt x="73025" y="603885"/>
                      <a:pt x="128778" y="621030"/>
                      <a:pt x="184658" y="621030"/>
                    </a:cubicBezTo>
                    <a:cubicBezTo>
                      <a:pt x="238506" y="621030"/>
                      <a:pt x="310515" y="593598"/>
                      <a:pt x="310515" y="529717"/>
                    </a:cubicBezTo>
                    <a:cubicBezTo>
                      <a:pt x="310515" y="394716"/>
                      <a:pt x="0" y="450596"/>
                      <a:pt x="0" y="216154"/>
                    </a:cubicBezTo>
                    <a:cubicBezTo>
                      <a:pt x="0" y="57785"/>
                      <a:pt x="122809" y="0"/>
                      <a:pt x="247650" y="0"/>
                    </a:cubicBezTo>
                    <a:cubicBezTo>
                      <a:pt x="308483" y="0"/>
                      <a:pt x="365379" y="8128"/>
                      <a:pt x="417068" y="25400"/>
                    </a:cubicBez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6" name="Freeform 36"/>
              <p:cNvSpPr/>
              <p:nvPr/>
            </p:nvSpPr>
            <p:spPr>
              <a:xfrm>
                <a:off x="628142" y="75692"/>
                <a:ext cx="547878" cy="708279"/>
              </a:xfrm>
              <a:custGeom>
                <a:avLst/>
                <a:gdLst/>
                <a:ahLst/>
                <a:cxnLst/>
                <a:rect l="l" t="t" r="r" b="b"/>
                <a:pathLst>
                  <a:path w="547878" h="708279">
                    <a:moveTo>
                      <a:pt x="202946" y="111633"/>
                    </a:moveTo>
                    <a:lnTo>
                      <a:pt x="0" y="111633"/>
                    </a:lnTo>
                    <a:lnTo>
                      <a:pt x="0" y="0"/>
                    </a:lnTo>
                    <a:lnTo>
                      <a:pt x="547878" y="0"/>
                    </a:lnTo>
                    <a:lnTo>
                      <a:pt x="547878" y="111633"/>
                    </a:lnTo>
                    <a:lnTo>
                      <a:pt x="344932" y="111633"/>
                    </a:lnTo>
                    <a:lnTo>
                      <a:pt x="344932" y="708279"/>
                    </a:lnTo>
                    <a:lnTo>
                      <a:pt x="202946" y="708279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37" name="Group 37"/>
            <p:cNvGrpSpPr>
              <a:grpSpLocks noChangeAspect="1"/>
            </p:cNvGrpSpPr>
            <p:nvPr/>
          </p:nvGrpSpPr>
          <p:grpSpPr>
            <a:xfrm>
              <a:off x="2131359" y="610500"/>
              <a:ext cx="669788" cy="221500"/>
              <a:chOff x="0" y="0"/>
              <a:chExt cx="2599347" cy="859612"/>
            </a:xfrm>
          </p:grpSpPr>
          <p:sp>
            <p:nvSpPr>
              <p:cNvPr id="38" name="Freeform 38"/>
              <p:cNvSpPr/>
              <p:nvPr/>
            </p:nvSpPr>
            <p:spPr>
              <a:xfrm>
                <a:off x="63500" y="75565"/>
                <a:ext cx="491109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491109" h="708406">
                    <a:moveTo>
                      <a:pt x="0" y="592709"/>
                    </a:moveTo>
                    <a:lnTo>
                      <a:pt x="332867" y="111760"/>
                    </a:lnTo>
                    <a:lnTo>
                      <a:pt x="13208" y="111760"/>
                    </a:lnTo>
                    <a:lnTo>
                      <a:pt x="13208" y="0"/>
                    </a:lnTo>
                    <a:lnTo>
                      <a:pt x="483997" y="0"/>
                    </a:lnTo>
                    <a:lnTo>
                      <a:pt x="483997" y="115824"/>
                    </a:lnTo>
                    <a:lnTo>
                      <a:pt x="148209" y="596773"/>
                    </a:lnTo>
                    <a:lnTo>
                      <a:pt x="491109" y="596773"/>
                    </a:lnTo>
                    <a:lnTo>
                      <a:pt x="491109" y="708406"/>
                    </a:lnTo>
                    <a:lnTo>
                      <a:pt x="0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9" name="Freeform 39"/>
              <p:cNvSpPr/>
              <p:nvPr/>
            </p:nvSpPr>
            <p:spPr>
              <a:xfrm>
                <a:off x="652526" y="75565"/>
                <a:ext cx="656463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656463" h="708406">
                    <a:moveTo>
                      <a:pt x="0" y="0"/>
                    </a:moveTo>
                    <a:lnTo>
                      <a:pt x="152146" y="0"/>
                    </a:lnTo>
                    <a:lnTo>
                      <a:pt x="333756" y="556133"/>
                    </a:lnTo>
                    <a:lnTo>
                      <a:pt x="335788" y="556133"/>
                    </a:lnTo>
                    <a:lnTo>
                      <a:pt x="515366" y="0"/>
                    </a:lnTo>
                    <a:lnTo>
                      <a:pt x="656463" y="0"/>
                    </a:lnTo>
                    <a:lnTo>
                      <a:pt x="418084" y="708406"/>
                    </a:lnTo>
                    <a:lnTo>
                      <a:pt x="243586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0" name="Freeform 40"/>
              <p:cNvSpPr/>
              <p:nvPr/>
            </p:nvSpPr>
            <p:spPr>
              <a:xfrm>
                <a:off x="1417955" y="63500"/>
                <a:ext cx="694182" cy="732536"/>
              </a:xfrm>
              <a:custGeom>
                <a:avLst/>
                <a:gdLst/>
                <a:ahLst/>
                <a:cxnLst/>
                <a:rect l="l" t="t" r="r" b="b"/>
                <a:pathLst>
                  <a:path w="694182" h="732536">
                    <a:moveTo>
                      <a:pt x="347091" y="621030"/>
                    </a:moveTo>
                    <a:cubicBezTo>
                      <a:pt x="492252" y="621030"/>
                      <a:pt x="546100" y="492125"/>
                      <a:pt x="546100" y="364236"/>
                    </a:cubicBezTo>
                    <a:cubicBezTo>
                      <a:pt x="546100" y="239522"/>
                      <a:pt x="488315" y="111506"/>
                      <a:pt x="347091" y="111506"/>
                    </a:cubicBezTo>
                    <a:cubicBezTo>
                      <a:pt x="206121" y="111506"/>
                      <a:pt x="148336" y="239395"/>
                      <a:pt x="148336" y="364236"/>
                    </a:cubicBezTo>
                    <a:cubicBezTo>
                      <a:pt x="148336" y="492125"/>
                      <a:pt x="202057" y="621030"/>
                      <a:pt x="347091" y="621030"/>
                    </a:cubicBezTo>
                    <a:moveTo>
                      <a:pt x="347091" y="0"/>
                    </a:moveTo>
                    <a:cubicBezTo>
                      <a:pt x="569341" y="0"/>
                      <a:pt x="694182" y="150114"/>
                      <a:pt x="694182" y="364236"/>
                    </a:cubicBezTo>
                    <a:cubicBezTo>
                      <a:pt x="694182" y="578358"/>
                      <a:pt x="571373" y="732536"/>
                      <a:pt x="347091" y="732536"/>
                    </a:cubicBezTo>
                    <a:cubicBezTo>
                      <a:pt x="119888" y="732536"/>
                      <a:pt x="0" y="581279"/>
                      <a:pt x="0" y="364236"/>
                    </a:cubicBezTo>
                    <a:cubicBezTo>
                      <a:pt x="0" y="147193"/>
                      <a:pt x="121793" y="0"/>
                      <a:pt x="347091" y="0"/>
                    </a:cubicBezTo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" name="Freeform 41"/>
              <p:cNvSpPr/>
              <p:nvPr/>
            </p:nvSpPr>
            <p:spPr>
              <a:xfrm>
                <a:off x="2233422" y="75565"/>
                <a:ext cx="302514" cy="720471"/>
              </a:xfrm>
              <a:custGeom>
                <a:avLst/>
                <a:gdLst/>
                <a:ahLst/>
                <a:cxnLst/>
                <a:rect l="l" t="t" r="r" b="b"/>
                <a:pathLst>
                  <a:path w="302514" h="720471">
                    <a:moveTo>
                      <a:pt x="0" y="584581"/>
                    </a:moveTo>
                    <a:cubicBezTo>
                      <a:pt x="19304" y="591693"/>
                      <a:pt x="39497" y="596773"/>
                      <a:pt x="67945" y="596773"/>
                    </a:cubicBezTo>
                    <a:cubicBezTo>
                      <a:pt x="160401" y="596773"/>
                      <a:pt x="160401" y="522732"/>
                      <a:pt x="160401" y="472059"/>
                    </a:cubicBezTo>
                    <a:lnTo>
                      <a:pt x="160401" y="0"/>
                    </a:lnTo>
                    <a:lnTo>
                      <a:pt x="302514" y="0"/>
                    </a:lnTo>
                    <a:lnTo>
                      <a:pt x="302514" y="539877"/>
                    </a:lnTo>
                    <a:cubicBezTo>
                      <a:pt x="302514" y="614934"/>
                      <a:pt x="253746" y="720471"/>
                      <a:pt x="108712" y="720471"/>
                    </a:cubicBezTo>
                    <a:cubicBezTo>
                      <a:pt x="70104" y="720471"/>
                      <a:pt x="39624" y="717550"/>
                      <a:pt x="127" y="707263"/>
                    </a:cubicBez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42" name="Group 42"/>
            <p:cNvGrpSpPr>
              <a:grpSpLocks noChangeAspect="1"/>
            </p:cNvGrpSpPr>
            <p:nvPr/>
          </p:nvGrpSpPr>
          <p:grpSpPr>
            <a:xfrm>
              <a:off x="2720693" y="19495"/>
              <a:ext cx="108249" cy="182528"/>
              <a:chOff x="0" y="0"/>
              <a:chExt cx="420103" cy="708368"/>
            </a:xfrm>
          </p:grpSpPr>
          <p:sp>
            <p:nvSpPr>
              <p:cNvPr id="43" name="Freeform 43"/>
              <p:cNvSpPr/>
              <p:nvPr/>
            </p:nvSpPr>
            <p:spPr>
              <a:xfrm>
                <a:off x="0" y="0"/>
                <a:ext cx="420116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420116" h="708406">
                    <a:moveTo>
                      <a:pt x="0" y="0"/>
                    </a:moveTo>
                    <a:lnTo>
                      <a:pt x="418084" y="0"/>
                    </a:lnTo>
                    <a:lnTo>
                      <a:pt x="418084" y="111633"/>
                    </a:lnTo>
                    <a:lnTo>
                      <a:pt x="142113" y="111633"/>
                    </a:lnTo>
                    <a:lnTo>
                      <a:pt x="142113" y="286258"/>
                    </a:lnTo>
                    <a:lnTo>
                      <a:pt x="394843" y="286258"/>
                    </a:lnTo>
                    <a:lnTo>
                      <a:pt x="394843" y="397891"/>
                    </a:lnTo>
                    <a:lnTo>
                      <a:pt x="142113" y="397891"/>
                    </a:lnTo>
                    <a:lnTo>
                      <a:pt x="142113" y="596773"/>
                    </a:lnTo>
                    <a:lnTo>
                      <a:pt x="420116" y="596773"/>
                    </a:lnTo>
                    <a:lnTo>
                      <a:pt x="420116" y="708406"/>
                    </a:lnTo>
                    <a:lnTo>
                      <a:pt x="0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44" name="Group 44"/>
            <p:cNvGrpSpPr>
              <a:grpSpLocks noChangeAspect="1"/>
            </p:cNvGrpSpPr>
            <p:nvPr/>
          </p:nvGrpSpPr>
          <p:grpSpPr>
            <a:xfrm>
              <a:off x="2876127" y="19490"/>
              <a:ext cx="136479" cy="182533"/>
              <a:chOff x="0" y="0"/>
              <a:chExt cx="529654" cy="708381"/>
            </a:xfrm>
          </p:grpSpPr>
          <p:sp>
            <p:nvSpPr>
              <p:cNvPr id="45" name="Freeform 45"/>
              <p:cNvSpPr/>
              <p:nvPr/>
            </p:nvSpPr>
            <p:spPr>
              <a:xfrm>
                <a:off x="0" y="-5080"/>
                <a:ext cx="529717" cy="713486"/>
              </a:xfrm>
              <a:custGeom>
                <a:avLst/>
                <a:gdLst/>
                <a:ahLst/>
                <a:cxnLst/>
                <a:rect l="l" t="t" r="r" b="b"/>
                <a:pathLst>
                  <a:path w="529717" h="713486">
                    <a:moveTo>
                      <a:pt x="141986" y="307467"/>
                    </a:moveTo>
                    <a:lnTo>
                      <a:pt x="188722" y="307467"/>
                    </a:lnTo>
                    <a:cubicBezTo>
                      <a:pt x="258699" y="307467"/>
                      <a:pt x="338963" y="297307"/>
                      <a:pt x="338963" y="209042"/>
                    </a:cubicBezTo>
                    <a:cubicBezTo>
                      <a:pt x="338963" y="123825"/>
                      <a:pt x="259842" y="116713"/>
                      <a:pt x="188722" y="116713"/>
                    </a:cubicBezTo>
                    <a:lnTo>
                      <a:pt x="141986" y="116713"/>
                    </a:lnTo>
                    <a:close/>
                    <a:moveTo>
                      <a:pt x="0" y="5080"/>
                    </a:moveTo>
                    <a:lnTo>
                      <a:pt x="153162" y="5080"/>
                    </a:lnTo>
                    <a:cubicBezTo>
                      <a:pt x="305435" y="5080"/>
                      <a:pt x="487045" y="0"/>
                      <a:pt x="487045" y="196850"/>
                    </a:cubicBezTo>
                    <a:cubicBezTo>
                      <a:pt x="487045" y="280035"/>
                      <a:pt x="431292" y="349123"/>
                      <a:pt x="340995" y="361315"/>
                    </a:cubicBezTo>
                    <a:lnTo>
                      <a:pt x="340995" y="363347"/>
                    </a:lnTo>
                    <a:cubicBezTo>
                      <a:pt x="379476" y="366395"/>
                      <a:pt x="401955" y="405003"/>
                      <a:pt x="416052" y="436372"/>
                    </a:cubicBezTo>
                    <a:lnTo>
                      <a:pt x="529717" y="713486"/>
                    </a:lnTo>
                    <a:lnTo>
                      <a:pt x="371348" y="713486"/>
                    </a:lnTo>
                    <a:lnTo>
                      <a:pt x="286131" y="492252"/>
                    </a:lnTo>
                    <a:cubicBezTo>
                      <a:pt x="265938" y="439547"/>
                      <a:pt x="247650" y="419227"/>
                      <a:pt x="187833" y="419227"/>
                    </a:cubicBezTo>
                    <a:lnTo>
                      <a:pt x="142113" y="419227"/>
                    </a:lnTo>
                    <a:lnTo>
                      <a:pt x="142113" y="713486"/>
                    </a:lnTo>
                    <a:lnTo>
                      <a:pt x="0" y="71348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46" name="Group 46"/>
            <p:cNvGrpSpPr>
              <a:grpSpLocks noChangeAspect="1"/>
            </p:cNvGrpSpPr>
            <p:nvPr/>
          </p:nvGrpSpPr>
          <p:grpSpPr>
            <a:xfrm>
              <a:off x="2644436" y="269156"/>
              <a:ext cx="402335" cy="257599"/>
              <a:chOff x="0" y="0"/>
              <a:chExt cx="1561402" cy="999706"/>
            </a:xfrm>
          </p:grpSpPr>
          <p:sp>
            <p:nvSpPr>
              <p:cNvPr id="47" name="Freeform 47"/>
              <p:cNvSpPr/>
              <p:nvPr/>
            </p:nvSpPr>
            <p:spPr>
              <a:xfrm>
                <a:off x="63500" y="63500"/>
                <a:ext cx="234442" cy="860552"/>
              </a:xfrm>
              <a:custGeom>
                <a:avLst/>
                <a:gdLst/>
                <a:ahLst/>
                <a:cxnLst/>
                <a:rect l="l" t="t" r="r" b="b"/>
                <a:pathLst>
                  <a:path w="234442" h="860552">
                    <a:moveTo>
                      <a:pt x="89281" y="0"/>
                    </a:moveTo>
                    <a:lnTo>
                      <a:pt x="234442" y="0"/>
                    </a:lnTo>
                    <a:lnTo>
                      <a:pt x="95377" y="111633"/>
                    </a:lnTo>
                    <a:lnTo>
                      <a:pt x="5080" y="111633"/>
                    </a:lnTo>
                    <a:close/>
                    <a:moveTo>
                      <a:pt x="0" y="152146"/>
                    </a:moveTo>
                    <a:lnTo>
                      <a:pt x="141986" y="152146"/>
                    </a:lnTo>
                    <a:lnTo>
                      <a:pt x="141986" y="860552"/>
                    </a:lnTo>
                    <a:lnTo>
                      <a:pt x="0" y="860552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8" name="Freeform 48"/>
              <p:cNvSpPr/>
              <p:nvPr/>
            </p:nvSpPr>
            <p:spPr>
              <a:xfrm>
                <a:off x="385318" y="203581"/>
                <a:ext cx="458851" cy="732536"/>
              </a:xfrm>
              <a:custGeom>
                <a:avLst/>
                <a:gdLst/>
                <a:ahLst/>
                <a:cxnLst/>
                <a:rect l="l" t="t" r="r" b="b"/>
                <a:pathLst>
                  <a:path w="458851" h="732536">
                    <a:moveTo>
                      <a:pt x="403987" y="141986"/>
                    </a:moveTo>
                    <a:cubicBezTo>
                      <a:pt x="359410" y="122682"/>
                      <a:pt x="309626" y="111506"/>
                      <a:pt x="259842" y="111506"/>
                    </a:cubicBezTo>
                    <a:cubicBezTo>
                      <a:pt x="211201" y="111506"/>
                      <a:pt x="148336" y="132842"/>
                      <a:pt x="148336" y="209931"/>
                    </a:cubicBezTo>
                    <a:cubicBezTo>
                      <a:pt x="148336" y="332740"/>
                      <a:pt x="458851" y="280924"/>
                      <a:pt x="458851" y="518414"/>
                    </a:cubicBezTo>
                    <a:cubicBezTo>
                      <a:pt x="458851" y="673735"/>
                      <a:pt x="336042" y="732536"/>
                      <a:pt x="192913" y="732536"/>
                    </a:cubicBezTo>
                    <a:cubicBezTo>
                      <a:pt x="115697" y="732536"/>
                      <a:pt x="81280" y="722503"/>
                      <a:pt x="11303" y="705231"/>
                    </a:cubicBezTo>
                    <a:lnTo>
                      <a:pt x="24384" y="577469"/>
                    </a:lnTo>
                    <a:cubicBezTo>
                      <a:pt x="73025" y="603758"/>
                      <a:pt x="128905" y="621157"/>
                      <a:pt x="184785" y="621157"/>
                    </a:cubicBezTo>
                    <a:cubicBezTo>
                      <a:pt x="238506" y="621157"/>
                      <a:pt x="310515" y="593725"/>
                      <a:pt x="310515" y="529717"/>
                    </a:cubicBezTo>
                    <a:cubicBezTo>
                      <a:pt x="310515" y="394716"/>
                      <a:pt x="0" y="450596"/>
                      <a:pt x="0" y="216154"/>
                    </a:cubicBezTo>
                    <a:cubicBezTo>
                      <a:pt x="0" y="57912"/>
                      <a:pt x="122809" y="0"/>
                      <a:pt x="247650" y="0"/>
                    </a:cubicBezTo>
                    <a:cubicBezTo>
                      <a:pt x="308610" y="0"/>
                      <a:pt x="365379" y="8128"/>
                      <a:pt x="417195" y="25400"/>
                    </a:cubicBez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9" name="Freeform 49"/>
              <p:cNvSpPr/>
              <p:nvPr/>
            </p:nvSpPr>
            <p:spPr>
              <a:xfrm>
                <a:off x="949960" y="215646"/>
                <a:ext cx="548005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548005" h="708406">
                    <a:moveTo>
                      <a:pt x="202946" y="111633"/>
                    </a:moveTo>
                    <a:lnTo>
                      <a:pt x="0" y="111633"/>
                    </a:lnTo>
                    <a:lnTo>
                      <a:pt x="0" y="0"/>
                    </a:lnTo>
                    <a:lnTo>
                      <a:pt x="548005" y="0"/>
                    </a:lnTo>
                    <a:lnTo>
                      <a:pt x="548005" y="111633"/>
                    </a:lnTo>
                    <a:lnTo>
                      <a:pt x="345059" y="111633"/>
                    </a:lnTo>
                    <a:lnTo>
                      <a:pt x="345059" y="708406"/>
                    </a:lnTo>
                    <a:lnTo>
                      <a:pt x="202946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50" name="Group 50"/>
            <p:cNvGrpSpPr>
              <a:grpSpLocks noChangeAspect="1"/>
            </p:cNvGrpSpPr>
            <p:nvPr/>
          </p:nvGrpSpPr>
          <p:grpSpPr>
            <a:xfrm>
              <a:off x="2914069" y="590753"/>
              <a:ext cx="141722" cy="224887"/>
              <a:chOff x="0" y="0"/>
              <a:chExt cx="549999" cy="872757"/>
            </a:xfrm>
          </p:grpSpPr>
          <p:sp>
            <p:nvSpPr>
              <p:cNvPr id="51" name="Freeform 51"/>
              <p:cNvSpPr/>
              <p:nvPr/>
            </p:nvSpPr>
            <p:spPr>
              <a:xfrm>
                <a:off x="0" y="0"/>
                <a:ext cx="550037" cy="872871"/>
              </a:xfrm>
              <a:custGeom>
                <a:avLst/>
                <a:gdLst/>
                <a:ahLst/>
                <a:cxnLst/>
                <a:rect l="l" t="t" r="r" b="b"/>
                <a:pathLst>
                  <a:path w="550037" h="872871">
                    <a:moveTo>
                      <a:pt x="307467" y="111760"/>
                    </a:moveTo>
                    <a:lnTo>
                      <a:pt x="213106" y="0"/>
                    </a:lnTo>
                    <a:lnTo>
                      <a:pt x="309499" y="0"/>
                    </a:lnTo>
                    <a:lnTo>
                      <a:pt x="374396" y="66040"/>
                    </a:lnTo>
                    <a:lnTo>
                      <a:pt x="439420" y="0"/>
                    </a:lnTo>
                    <a:lnTo>
                      <a:pt x="533781" y="0"/>
                    </a:lnTo>
                    <a:lnTo>
                      <a:pt x="439420" y="111760"/>
                    </a:lnTo>
                    <a:close/>
                    <a:moveTo>
                      <a:pt x="550037" y="850519"/>
                    </a:moveTo>
                    <a:cubicBezTo>
                      <a:pt x="498348" y="862711"/>
                      <a:pt x="442468" y="872871"/>
                      <a:pt x="388747" y="872871"/>
                    </a:cubicBezTo>
                    <a:cubicBezTo>
                      <a:pt x="159258" y="872744"/>
                      <a:pt x="0" y="758063"/>
                      <a:pt x="0" y="518541"/>
                    </a:cubicBezTo>
                    <a:cubicBezTo>
                      <a:pt x="0" y="275971"/>
                      <a:pt x="148209" y="140081"/>
                      <a:pt x="388747" y="140081"/>
                    </a:cubicBezTo>
                    <a:cubicBezTo>
                      <a:pt x="435356" y="140081"/>
                      <a:pt x="497332" y="149225"/>
                      <a:pt x="549021" y="169545"/>
                    </a:cubicBezTo>
                    <a:lnTo>
                      <a:pt x="538861" y="289179"/>
                    </a:lnTo>
                    <a:cubicBezTo>
                      <a:pt x="485013" y="258826"/>
                      <a:pt x="436372" y="251714"/>
                      <a:pt x="385572" y="251714"/>
                    </a:cubicBezTo>
                    <a:cubicBezTo>
                      <a:pt x="239522" y="251714"/>
                      <a:pt x="148209" y="363347"/>
                      <a:pt x="148209" y="508508"/>
                    </a:cubicBezTo>
                    <a:cubicBezTo>
                      <a:pt x="148209" y="652653"/>
                      <a:pt x="237490" y="761238"/>
                      <a:pt x="388747" y="761238"/>
                    </a:cubicBezTo>
                    <a:cubicBezTo>
                      <a:pt x="444500" y="761238"/>
                      <a:pt x="510413" y="749046"/>
                      <a:pt x="543941" y="731774"/>
                    </a:cubicBez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52" name="Group 52"/>
            <p:cNvGrpSpPr>
              <a:grpSpLocks noChangeAspect="1"/>
            </p:cNvGrpSpPr>
            <p:nvPr/>
          </p:nvGrpSpPr>
          <p:grpSpPr>
            <a:xfrm>
              <a:off x="3065031" y="324740"/>
              <a:ext cx="150111" cy="182528"/>
              <a:chOff x="0" y="0"/>
              <a:chExt cx="582562" cy="708368"/>
            </a:xfrm>
          </p:grpSpPr>
          <p:sp>
            <p:nvSpPr>
              <p:cNvPr id="53" name="Freeform 53"/>
              <p:cNvSpPr/>
              <p:nvPr/>
            </p:nvSpPr>
            <p:spPr>
              <a:xfrm>
                <a:off x="0" y="0"/>
                <a:ext cx="582549" cy="708406"/>
              </a:xfrm>
              <a:custGeom>
                <a:avLst/>
                <a:gdLst/>
                <a:ahLst/>
                <a:cxnLst/>
                <a:rect l="l" t="t" r="r" b="b"/>
                <a:pathLst>
                  <a:path w="582549" h="708406">
                    <a:moveTo>
                      <a:pt x="0" y="0"/>
                    </a:moveTo>
                    <a:lnTo>
                      <a:pt x="174498" y="0"/>
                    </a:lnTo>
                    <a:lnTo>
                      <a:pt x="444500" y="529844"/>
                    </a:lnTo>
                    <a:lnTo>
                      <a:pt x="446532" y="529844"/>
                    </a:lnTo>
                    <a:lnTo>
                      <a:pt x="446532" y="0"/>
                    </a:lnTo>
                    <a:lnTo>
                      <a:pt x="582549" y="0"/>
                    </a:lnTo>
                    <a:lnTo>
                      <a:pt x="582549" y="708406"/>
                    </a:lnTo>
                    <a:lnTo>
                      <a:pt x="409067" y="708406"/>
                    </a:lnTo>
                    <a:lnTo>
                      <a:pt x="138049" y="178562"/>
                    </a:lnTo>
                    <a:lnTo>
                      <a:pt x="136017" y="178562"/>
                    </a:lnTo>
                    <a:lnTo>
                      <a:pt x="136017" y="708406"/>
                    </a:lnTo>
                    <a:lnTo>
                      <a:pt x="0" y="708406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54" name="Group 54"/>
            <p:cNvGrpSpPr>
              <a:grpSpLocks noChangeAspect="1"/>
            </p:cNvGrpSpPr>
            <p:nvPr/>
          </p:nvGrpSpPr>
          <p:grpSpPr>
            <a:xfrm>
              <a:off x="3092753" y="629968"/>
              <a:ext cx="136484" cy="182545"/>
              <a:chOff x="0" y="0"/>
              <a:chExt cx="529679" cy="708431"/>
            </a:xfrm>
          </p:grpSpPr>
          <p:sp>
            <p:nvSpPr>
              <p:cNvPr id="55" name="Freeform 55"/>
              <p:cNvSpPr/>
              <p:nvPr/>
            </p:nvSpPr>
            <p:spPr>
              <a:xfrm>
                <a:off x="0" y="-4953"/>
                <a:ext cx="529717" cy="713486"/>
              </a:xfrm>
              <a:custGeom>
                <a:avLst/>
                <a:gdLst/>
                <a:ahLst/>
                <a:cxnLst/>
                <a:rect l="l" t="t" r="r" b="b"/>
                <a:pathLst>
                  <a:path w="529717" h="713486">
                    <a:moveTo>
                      <a:pt x="142113" y="307340"/>
                    </a:moveTo>
                    <a:lnTo>
                      <a:pt x="188722" y="307340"/>
                    </a:lnTo>
                    <a:cubicBezTo>
                      <a:pt x="258826" y="307340"/>
                      <a:pt x="338963" y="297307"/>
                      <a:pt x="338963" y="208915"/>
                    </a:cubicBezTo>
                    <a:cubicBezTo>
                      <a:pt x="338963" y="123698"/>
                      <a:pt x="259842" y="116586"/>
                      <a:pt x="188722" y="116586"/>
                    </a:cubicBezTo>
                    <a:lnTo>
                      <a:pt x="142113" y="116586"/>
                    </a:lnTo>
                    <a:close/>
                    <a:moveTo>
                      <a:pt x="0" y="4953"/>
                    </a:moveTo>
                    <a:lnTo>
                      <a:pt x="153162" y="4953"/>
                    </a:lnTo>
                    <a:cubicBezTo>
                      <a:pt x="305435" y="4953"/>
                      <a:pt x="487045" y="0"/>
                      <a:pt x="487045" y="196850"/>
                    </a:cubicBezTo>
                    <a:cubicBezTo>
                      <a:pt x="487045" y="280035"/>
                      <a:pt x="431292" y="348996"/>
                      <a:pt x="340995" y="361315"/>
                    </a:cubicBezTo>
                    <a:lnTo>
                      <a:pt x="340995" y="363347"/>
                    </a:lnTo>
                    <a:cubicBezTo>
                      <a:pt x="379603" y="366395"/>
                      <a:pt x="401955" y="405003"/>
                      <a:pt x="416179" y="436372"/>
                    </a:cubicBezTo>
                    <a:lnTo>
                      <a:pt x="529717" y="713486"/>
                    </a:lnTo>
                    <a:lnTo>
                      <a:pt x="371348" y="713486"/>
                    </a:lnTo>
                    <a:lnTo>
                      <a:pt x="286131" y="492125"/>
                    </a:lnTo>
                    <a:cubicBezTo>
                      <a:pt x="265938" y="439293"/>
                      <a:pt x="247523" y="419100"/>
                      <a:pt x="187706" y="419100"/>
                    </a:cubicBezTo>
                    <a:lnTo>
                      <a:pt x="142113" y="419100"/>
                    </a:lnTo>
                    <a:lnTo>
                      <a:pt x="142113" y="713359"/>
                    </a:lnTo>
                    <a:lnTo>
                      <a:pt x="0" y="713359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56" name="Group 56"/>
            <p:cNvGrpSpPr>
              <a:grpSpLocks noChangeAspect="1"/>
            </p:cNvGrpSpPr>
            <p:nvPr/>
          </p:nvGrpSpPr>
          <p:grpSpPr>
            <a:xfrm>
              <a:off x="3265687" y="285520"/>
              <a:ext cx="60387" cy="221748"/>
              <a:chOff x="0" y="0"/>
              <a:chExt cx="234353" cy="860577"/>
            </a:xfrm>
          </p:grpSpPr>
          <p:sp>
            <p:nvSpPr>
              <p:cNvPr id="57" name="Freeform 57"/>
              <p:cNvSpPr/>
              <p:nvPr/>
            </p:nvSpPr>
            <p:spPr>
              <a:xfrm>
                <a:off x="0" y="0"/>
                <a:ext cx="234315" cy="860552"/>
              </a:xfrm>
              <a:custGeom>
                <a:avLst/>
                <a:gdLst/>
                <a:ahLst/>
                <a:cxnLst/>
                <a:rect l="l" t="t" r="r" b="b"/>
                <a:pathLst>
                  <a:path w="234315" h="860552">
                    <a:moveTo>
                      <a:pt x="89281" y="0"/>
                    </a:moveTo>
                    <a:lnTo>
                      <a:pt x="234315" y="0"/>
                    </a:lnTo>
                    <a:lnTo>
                      <a:pt x="95377" y="111633"/>
                    </a:lnTo>
                    <a:lnTo>
                      <a:pt x="5080" y="111633"/>
                    </a:lnTo>
                    <a:close/>
                    <a:moveTo>
                      <a:pt x="0" y="152146"/>
                    </a:moveTo>
                    <a:lnTo>
                      <a:pt x="142113" y="152146"/>
                    </a:lnTo>
                    <a:lnTo>
                      <a:pt x="142113" y="860552"/>
                    </a:lnTo>
                    <a:lnTo>
                      <a:pt x="0" y="860552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58" name="Group 58"/>
            <p:cNvGrpSpPr>
              <a:grpSpLocks noChangeAspect="1"/>
            </p:cNvGrpSpPr>
            <p:nvPr/>
          </p:nvGrpSpPr>
          <p:grpSpPr>
            <a:xfrm>
              <a:off x="3029824" y="0"/>
              <a:ext cx="713416" cy="221525"/>
              <a:chOff x="0" y="0"/>
              <a:chExt cx="2768664" cy="859701"/>
            </a:xfrm>
          </p:grpSpPr>
          <p:sp>
            <p:nvSpPr>
              <p:cNvPr id="59" name="Freeform 59"/>
              <p:cNvSpPr/>
              <p:nvPr/>
            </p:nvSpPr>
            <p:spPr>
              <a:xfrm>
                <a:off x="63500" y="63500"/>
                <a:ext cx="458724" cy="732663"/>
              </a:xfrm>
              <a:custGeom>
                <a:avLst/>
                <a:gdLst/>
                <a:ahLst/>
                <a:cxnLst/>
                <a:rect l="l" t="t" r="r" b="b"/>
                <a:pathLst>
                  <a:path w="458724" h="732663">
                    <a:moveTo>
                      <a:pt x="403860" y="142113"/>
                    </a:moveTo>
                    <a:cubicBezTo>
                      <a:pt x="359283" y="122809"/>
                      <a:pt x="309499" y="111633"/>
                      <a:pt x="259842" y="111633"/>
                    </a:cubicBezTo>
                    <a:cubicBezTo>
                      <a:pt x="211201" y="111633"/>
                      <a:pt x="148209" y="132969"/>
                      <a:pt x="148209" y="210058"/>
                    </a:cubicBezTo>
                    <a:cubicBezTo>
                      <a:pt x="148209" y="332867"/>
                      <a:pt x="458724" y="281051"/>
                      <a:pt x="458724" y="518541"/>
                    </a:cubicBezTo>
                    <a:cubicBezTo>
                      <a:pt x="458724" y="673862"/>
                      <a:pt x="335915" y="732663"/>
                      <a:pt x="192786" y="732663"/>
                    </a:cubicBezTo>
                    <a:cubicBezTo>
                      <a:pt x="115697" y="732663"/>
                      <a:pt x="81280" y="722503"/>
                      <a:pt x="11176" y="705231"/>
                    </a:cubicBezTo>
                    <a:lnTo>
                      <a:pt x="24384" y="577469"/>
                    </a:lnTo>
                    <a:cubicBezTo>
                      <a:pt x="73025" y="603885"/>
                      <a:pt x="128778" y="621030"/>
                      <a:pt x="184658" y="621030"/>
                    </a:cubicBezTo>
                    <a:cubicBezTo>
                      <a:pt x="238379" y="621030"/>
                      <a:pt x="310515" y="593598"/>
                      <a:pt x="310515" y="529717"/>
                    </a:cubicBezTo>
                    <a:cubicBezTo>
                      <a:pt x="310515" y="394716"/>
                      <a:pt x="0" y="450596"/>
                      <a:pt x="0" y="216154"/>
                    </a:cubicBezTo>
                    <a:cubicBezTo>
                      <a:pt x="0" y="57785"/>
                      <a:pt x="122809" y="0"/>
                      <a:pt x="247650" y="0"/>
                    </a:cubicBezTo>
                    <a:cubicBezTo>
                      <a:pt x="308483" y="0"/>
                      <a:pt x="365379" y="8128"/>
                      <a:pt x="417068" y="25400"/>
                    </a:cubicBez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0" name="Freeform 60"/>
              <p:cNvSpPr/>
              <p:nvPr/>
            </p:nvSpPr>
            <p:spPr>
              <a:xfrm>
                <a:off x="628142" y="75692"/>
                <a:ext cx="548005" cy="708279"/>
              </a:xfrm>
              <a:custGeom>
                <a:avLst/>
                <a:gdLst/>
                <a:ahLst/>
                <a:cxnLst/>
                <a:rect l="l" t="t" r="r" b="b"/>
                <a:pathLst>
                  <a:path w="548005" h="708279">
                    <a:moveTo>
                      <a:pt x="202946" y="111633"/>
                    </a:moveTo>
                    <a:lnTo>
                      <a:pt x="0" y="111633"/>
                    </a:lnTo>
                    <a:lnTo>
                      <a:pt x="0" y="0"/>
                    </a:lnTo>
                    <a:lnTo>
                      <a:pt x="548005" y="0"/>
                    </a:lnTo>
                    <a:lnTo>
                      <a:pt x="548005" y="111633"/>
                    </a:lnTo>
                    <a:lnTo>
                      <a:pt x="345059" y="111633"/>
                    </a:lnTo>
                    <a:lnTo>
                      <a:pt x="345059" y="708279"/>
                    </a:lnTo>
                    <a:lnTo>
                      <a:pt x="202946" y="708279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1" name="Freeform 61"/>
              <p:cNvSpPr/>
              <p:nvPr/>
            </p:nvSpPr>
            <p:spPr>
              <a:xfrm>
                <a:off x="1245362" y="75692"/>
                <a:ext cx="656590" cy="708279"/>
              </a:xfrm>
              <a:custGeom>
                <a:avLst/>
                <a:gdLst/>
                <a:ahLst/>
                <a:cxnLst/>
                <a:rect l="l" t="t" r="r" b="b"/>
                <a:pathLst>
                  <a:path w="656590" h="708279">
                    <a:moveTo>
                      <a:pt x="0" y="0"/>
                    </a:moveTo>
                    <a:lnTo>
                      <a:pt x="152273" y="0"/>
                    </a:lnTo>
                    <a:lnTo>
                      <a:pt x="333883" y="556133"/>
                    </a:lnTo>
                    <a:lnTo>
                      <a:pt x="336042" y="556133"/>
                    </a:lnTo>
                    <a:lnTo>
                      <a:pt x="515620" y="0"/>
                    </a:lnTo>
                    <a:lnTo>
                      <a:pt x="656590" y="0"/>
                    </a:lnTo>
                    <a:lnTo>
                      <a:pt x="418084" y="708279"/>
                    </a:lnTo>
                    <a:lnTo>
                      <a:pt x="243586" y="708279"/>
                    </a:lnTo>
                    <a:close/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62" name="Freeform 62"/>
              <p:cNvSpPr/>
              <p:nvPr/>
            </p:nvSpPr>
            <p:spPr>
              <a:xfrm>
                <a:off x="2010918" y="63500"/>
                <a:ext cx="694309" cy="732790"/>
              </a:xfrm>
              <a:custGeom>
                <a:avLst/>
                <a:gdLst/>
                <a:ahLst/>
                <a:cxnLst/>
                <a:rect l="l" t="t" r="r" b="b"/>
                <a:pathLst>
                  <a:path w="694309" h="732790">
                    <a:moveTo>
                      <a:pt x="347091" y="621030"/>
                    </a:moveTo>
                    <a:cubicBezTo>
                      <a:pt x="492379" y="621030"/>
                      <a:pt x="546100" y="492125"/>
                      <a:pt x="546100" y="364236"/>
                    </a:cubicBezTo>
                    <a:cubicBezTo>
                      <a:pt x="546100" y="239395"/>
                      <a:pt x="488315" y="111506"/>
                      <a:pt x="347091" y="111506"/>
                    </a:cubicBezTo>
                    <a:cubicBezTo>
                      <a:pt x="206121" y="111506"/>
                      <a:pt x="148209" y="239395"/>
                      <a:pt x="148209" y="364236"/>
                    </a:cubicBezTo>
                    <a:cubicBezTo>
                      <a:pt x="148209" y="492125"/>
                      <a:pt x="201930" y="621030"/>
                      <a:pt x="347091" y="621030"/>
                    </a:cubicBezTo>
                    <a:moveTo>
                      <a:pt x="347091" y="0"/>
                    </a:moveTo>
                    <a:cubicBezTo>
                      <a:pt x="569341" y="0"/>
                      <a:pt x="694309" y="150241"/>
                      <a:pt x="694309" y="364363"/>
                    </a:cubicBezTo>
                    <a:cubicBezTo>
                      <a:pt x="694309" y="578485"/>
                      <a:pt x="571500" y="732790"/>
                      <a:pt x="347091" y="732790"/>
                    </a:cubicBezTo>
                    <a:cubicBezTo>
                      <a:pt x="119888" y="732790"/>
                      <a:pt x="0" y="581533"/>
                      <a:pt x="0" y="364363"/>
                    </a:cubicBezTo>
                    <a:cubicBezTo>
                      <a:pt x="0" y="147193"/>
                      <a:pt x="121793" y="0"/>
                      <a:pt x="347091" y="0"/>
                    </a:cubicBezTo>
                  </a:path>
                </a:pathLst>
              </a:custGeom>
              <a:solidFill>
                <a:srgbClr val="000204"/>
              </a:solidFill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63" name="Freeform 63"/>
          <p:cNvSpPr/>
          <p:nvPr/>
        </p:nvSpPr>
        <p:spPr>
          <a:xfrm>
            <a:off x="7743227" y="487317"/>
            <a:ext cx="3399264" cy="840393"/>
          </a:xfrm>
          <a:custGeom>
            <a:avLst/>
            <a:gdLst/>
            <a:ahLst/>
            <a:cxnLst/>
            <a:rect l="l" t="t" r="r" b="b"/>
            <a:pathLst>
              <a:path w="3399264" h="840393">
                <a:moveTo>
                  <a:pt x="0" y="0"/>
                </a:moveTo>
                <a:lnTo>
                  <a:pt x="3399265" y="0"/>
                </a:lnTo>
                <a:lnTo>
                  <a:pt x="3399265" y="840393"/>
                </a:lnTo>
                <a:lnTo>
                  <a:pt x="0" y="84039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070" t="-30684" r="-2844" b="-30684"/>
            </a:stretch>
          </a:blipFill>
        </p:spPr>
        <p:txBody>
          <a:bodyPr/>
          <a:lstStyle/>
          <a:p>
            <a:endParaRPr lang="cs-CZ"/>
          </a:p>
        </p:txBody>
      </p: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B94E7640-6D62-72F1-C7FC-8DA886DB81D5}"/>
              </a:ext>
            </a:extLst>
          </p:cNvPr>
          <p:cNvSpPr txBox="1"/>
          <p:nvPr/>
        </p:nvSpPr>
        <p:spPr>
          <a:xfrm>
            <a:off x="10563225" y="8567329"/>
            <a:ext cx="671036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2800" spc="300" dirty="0">
                <a:solidFill>
                  <a:srgbClr val="28B287"/>
                </a:solidFill>
                <a:latin typeface="Open Sauce"/>
              </a:rPr>
              <a:t>Mgr. Václav Nikl, 13. 5.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0" y="1403562"/>
            <a:ext cx="18288000" cy="50488"/>
          </a:xfrm>
          <a:prstGeom prst="line">
            <a:avLst/>
          </a:prstGeom>
          <a:ln w="952500" cap="flat">
            <a:solidFill>
              <a:srgbClr val="18CA93">
                <a:alpha val="50980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6" name="TextBox 6"/>
          <p:cNvSpPr txBox="1"/>
          <p:nvPr/>
        </p:nvSpPr>
        <p:spPr>
          <a:xfrm>
            <a:off x="4648200" y="1228725"/>
            <a:ext cx="12929873" cy="647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019"/>
              </a:lnSpc>
            </a:pPr>
            <a:r>
              <a:rPr lang="cs-CZ" sz="5640" spc="197">
                <a:solidFill>
                  <a:srgbClr val="383C3D"/>
                </a:solidFill>
                <a:latin typeface="Open Sauce Bold"/>
              </a:rPr>
              <a:t>Dobrá adresa</a:t>
            </a:r>
            <a:endParaRPr lang="en-US" sz="5640" spc="197">
              <a:solidFill>
                <a:srgbClr val="383C3D"/>
              </a:solidFill>
              <a:latin typeface="Open Sauce Bold"/>
            </a:endParaRPr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C70C0F42-EFF7-5FBC-F649-B7A3AA36A3BD}"/>
              </a:ext>
            </a:extLst>
          </p:cNvPr>
          <p:cNvSpPr/>
          <p:nvPr/>
        </p:nvSpPr>
        <p:spPr>
          <a:xfrm>
            <a:off x="1028700" y="5248554"/>
            <a:ext cx="904852" cy="0"/>
          </a:xfrm>
          <a:prstGeom prst="line">
            <a:avLst/>
          </a:prstGeom>
          <a:ln w="38100" cap="flat">
            <a:solidFill>
              <a:srgbClr val="4472C4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cs-CZ"/>
          </a:p>
        </p:txBody>
      </p:sp>
      <p:sp>
        <p:nvSpPr>
          <p:cNvPr id="14" name="AutoShape 6">
            <a:extLst>
              <a:ext uri="{FF2B5EF4-FFF2-40B4-BE49-F238E27FC236}">
                <a16:creationId xmlns:a16="http://schemas.microsoft.com/office/drawing/2014/main" id="{580A4EF7-8008-5729-6E3C-D8B6D57B231D}"/>
              </a:ext>
            </a:extLst>
          </p:cNvPr>
          <p:cNvSpPr/>
          <p:nvPr/>
        </p:nvSpPr>
        <p:spPr>
          <a:xfrm>
            <a:off x="1028700" y="2781300"/>
            <a:ext cx="904852" cy="0"/>
          </a:xfrm>
          <a:prstGeom prst="line">
            <a:avLst/>
          </a:prstGeom>
          <a:ln w="38100" cap="flat">
            <a:solidFill>
              <a:srgbClr val="18CA93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cs-CZ"/>
          </a:p>
        </p:txBody>
      </p:sp>
      <p:sp>
        <p:nvSpPr>
          <p:cNvPr id="16" name="AutoShape 8">
            <a:extLst>
              <a:ext uri="{FF2B5EF4-FFF2-40B4-BE49-F238E27FC236}">
                <a16:creationId xmlns:a16="http://schemas.microsoft.com/office/drawing/2014/main" id="{6C54784F-4857-5316-3A2A-F8CC065A3FEA}"/>
              </a:ext>
            </a:extLst>
          </p:cNvPr>
          <p:cNvSpPr/>
          <p:nvPr/>
        </p:nvSpPr>
        <p:spPr>
          <a:xfrm>
            <a:off x="1028700" y="7738997"/>
            <a:ext cx="904852" cy="0"/>
          </a:xfrm>
          <a:prstGeom prst="line">
            <a:avLst/>
          </a:prstGeom>
          <a:ln w="38100" cap="flat">
            <a:solidFill>
              <a:srgbClr val="18CA93"/>
            </a:solidFill>
            <a:prstDash val="solid"/>
            <a:headEnd type="none" w="sm" len="sm"/>
            <a:tailEnd type="arrow" w="med" len="sm"/>
          </a:ln>
        </p:spPr>
        <p:txBody>
          <a:bodyPr/>
          <a:lstStyle/>
          <a:p>
            <a:endParaRPr lang="cs-CZ"/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8F6E39DA-47F9-62BD-2AD8-5A153881B990}"/>
              </a:ext>
            </a:extLst>
          </p:cNvPr>
          <p:cNvSpPr txBox="1"/>
          <p:nvPr/>
        </p:nvSpPr>
        <p:spPr>
          <a:xfrm>
            <a:off x="2516007" y="2290723"/>
            <a:ext cx="14743291" cy="23080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619"/>
              </a:lnSpc>
            </a:pPr>
            <a:r>
              <a:rPr lang="cs-CZ" sz="3250" u="none" strike="noStrike" dirty="0">
                <a:solidFill>
                  <a:srgbClr val="383C3D"/>
                </a:solidFill>
                <a:latin typeface="Open Sauce"/>
              </a:rPr>
              <a:t>Platforma a nástroj pro monitoring a řešení situace objektů ve špatném stavebně-technickém stavu na území obce.</a:t>
            </a:r>
            <a:r>
              <a:rPr lang="cs-CZ" sz="3250" dirty="0">
                <a:solidFill>
                  <a:srgbClr val="383C3D"/>
                </a:solidFill>
                <a:latin typeface="Open Sauce"/>
              </a:rPr>
              <a:t> Platforma propojuje místní aktéry, kteří jsou relevantní pro řešení problematických objektů. Síla skupiny má vyšší potenciál dosáhnout významné změny.</a:t>
            </a:r>
            <a:endParaRPr lang="en-US" sz="3299" u="none" strike="noStrike" dirty="0">
              <a:solidFill>
                <a:srgbClr val="383C3D"/>
              </a:solidFill>
              <a:latin typeface="Open Sauce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A2752B9C-8909-56E0-8431-BF99D2D0AF24}"/>
              </a:ext>
            </a:extLst>
          </p:cNvPr>
          <p:cNvSpPr txBox="1"/>
          <p:nvPr/>
        </p:nvSpPr>
        <p:spPr>
          <a:xfrm>
            <a:off x="2521008" y="4976701"/>
            <a:ext cx="15045215" cy="5382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19"/>
              </a:lnSpc>
            </a:pPr>
            <a:r>
              <a:rPr lang="cs-CZ" sz="3250">
                <a:solidFill>
                  <a:srgbClr val="383C3D"/>
                </a:solidFill>
                <a:latin typeface="Open Sauce"/>
              </a:rPr>
              <a:t>Režim: monitoring situace – koordinace kroků – vyhodnocení dopadů</a:t>
            </a:r>
            <a:endParaRPr lang="en-US" sz="3250" u="none" strike="noStrike">
              <a:solidFill>
                <a:srgbClr val="383C3D"/>
              </a:solidFill>
              <a:latin typeface="Open Sauce"/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E1FD1C55-A670-78CD-E9A3-B1555F6C4176}"/>
              </a:ext>
            </a:extLst>
          </p:cNvPr>
          <p:cNvSpPr txBox="1"/>
          <p:nvPr/>
        </p:nvSpPr>
        <p:spPr>
          <a:xfrm>
            <a:off x="6095731" y="6050688"/>
            <a:ext cx="7552112" cy="28904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4619"/>
              </a:lnSpc>
            </a:pPr>
            <a:r>
              <a:rPr lang="cs-CZ" sz="3200" dirty="0">
                <a:solidFill>
                  <a:srgbClr val="383C3D"/>
                </a:solidFill>
                <a:latin typeface="Open Sauce"/>
              </a:rPr>
              <a:t>Průvodce řešením problematických objektů:</a:t>
            </a:r>
          </a:p>
          <a:p>
            <a:pPr marL="0" lvl="0" indent="0" algn="l">
              <a:lnSpc>
                <a:spcPts val="4619"/>
              </a:lnSpc>
            </a:pPr>
            <a:r>
              <a:rPr lang="cs-CZ" sz="3200" dirty="0">
                <a:solidFill>
                  <a:srgbClr val="383C3D"/>
                </a:solidFill>
                <a:latin typeface="Open Sauce"/>
                <a:hlinkClick r:id="rId2"/>
              </a:rPr>
              <a:t>https://www.socialni-zaclenovani.cz/dokument/</a:t>
            </a:r>
            <a:r>
              <a:rPr lang="cs-CZ" sz="3200" dirty="0" err="1">
                <a:solidFill>
                  <a:srgbClr val="383C3D"/>
                </a:solidFill>
                <a:latin typeface="Open Sauce"/>
                <a:hlinkClick r:id="rId2"/>
              </a:rPr>
              <a:t>pruvodce</a:t>
            </a:r>
            <a:r>
              <a:rPr lang="cs-CZ" sz="3200" dirty="0">
                <a:solidFill>
                  <a:srgbClr val="383C3D"/>
                </a:solidFill>
                <a:latin typeface="Open Sauce"/>
                <a:hlinkClick r:id="rId2"/>
              </a:rPr>
              <a:t>-</a:t>
            </a:r>
            <a:r>
              <a:rPr lang="cs-CZ" sz="3200" dirty="0" err="1">
                <a:solidFill>
                  <a:srgbClr val="383C3D"/>
                </a:solidFill>
                <a:latin typeface="Open Sauce"/>
                <a:hlinkClick r:id="rId2"/>
              </a:rPr>
              <a:t>resenim</a:t>
            </a:r>
            <a:r>
              <a:rPr lang="cs-CZ" sz="3200" dirty="0">
                <a:solidFill>
                  <a:srgbClr val="383C3D"/>
                </a:solidFill>
                <a:latin typeface="Open Sauce"/>
                <a:hlinkClick r:id="rId2"/>
              </a:rPr>
              <a:t>-</a:t>
            </a:r>
            <a:r>
              <a:rPr lang="cs-CZ" sz="3200" dirty="0" err="1">
                <a:solidFill>
                  <a:srgbClr val="383C3D"/>
                </a:solidFill>
                <a:latin typeface="Open Sauce"/>
                <a:hlinkClick r:id="rId2"/>
              </a:rPr>
              <a:t>problematickych</a:t>
            </a:r>
            <a:r>
              <a:rPr lang="cs-CZ" sz="3200" dirty="0">
                <a:solidFill>
                  <a:srgbClr val="383C3D"/>
                </a:solidFill>
                <a:latin typeface="Open Sauce"/>
                <a:hlinkClick r:id="rId2"/>
              </a:rPr>
              <a:t>-objektu/</a:t>
            </a:r>
            <a:r>
              <a:rPr lang="cs-CZ" sz="3200" dirty="0">
                <a:solidFill>
                  <a:srgbClr val="383C3D"/>
                </a:solidFill>
                <a:latin typeface="Open Sauce"/>
              </a:rPr>
              <a:t>.</a:t>
            </a:r>
          </a:p>
        </p:txBody>
      </p:sp>
      <p:graphicFrame>
        <p:nvGraphicFramePr>
          <p:cNvPr id="15" name="Tabulka 14">
            <a:extLst>
              <a:ext uri="{FF2B5EF4-FFF2-40B4-BE49-F238E27FC236}">
                <a16:creationId xmlns:a16="http://schemas.microsoft.com/office/drawing/2014/main" id="{9F604265-99C2-00A6-B496-28EDD52D5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727052"/>
              </p:ext>
            </p:extLst>
          </p:nvPr>
        </p:nvGraphicFramePr>
        <p:xfrm>
          <a:off x="13920157" y="6521617"/>
          <a:ext cx="3652629" cy="2529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2629">
                  <a:extLst>
                    <a:ext uri="{9D8B030D-6E8A-4147-A177-3AD203B41FA5}">
                      <a16:colId xmlns:a16="http://schemas.microsoft.com/office/drawing/2014/main" val="2773971415"/>
                    </a:ext>
                  </a:extLst>
                </a:gridCol>
              </a:tblGrid>
              <a:tr h="2413544">
                <a:tc>
                  <a:txBody>
                    <a:bodyPr/>
                    <a:lstStyle/>
                    <a:p>
                      <a:pPr algn="l"/>
                      <a:r>
                        <a:rPr lang="cs-CZ" sz="3200" b="1" u="none" kern="1200" dirty="0">
                          <a:solidFill>
                            <a:schemeClr val="bg1"/>
                          </a:solidFill>
                          <a:effectLst/>
                        </a:rPr>
                        <a:t>Zkušenosti s řešením problematických objektů má většina obcí. </a:t>
                      </a:r>
                      <a:endParaRPr lang="cs-CZ" sz="3200" b="0" u="none" kern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070574"/>
                  </a:ext>
                </a:extLst>
              </a:tr>
            </a:tbl>
          </a:graphicData>
        </a:graphic>
      </p:graphicFrame>
      <p:pic>
        <p:nvPicPr>
          <p:cNvPr id="7" name="Obrázek 6" descr="Obsah obrázku vzor, pixel, steh&#10;&#10;Popis byl vytvořen automaticky">
            <a:extLst>
              <a:ext uri="{FF2B5EF4-FFF2-40B4-BE49-F238E27FC236}">
                <a16:creationId xmlns:a16="http://schemas.microsoft.com/office/drawing/2014/main" id="{8748E069-D375-407A-0055-BD8FA5597A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767" y="6057900"/>
            <a:ext cx="3372420" cy="33724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0" y="1403562"/>
            <a:ext cx="18288000" cy="50488"/>
          </a:xfrm>
          <a:prstGeom prst="line">
            <a:avLst/>
          </a:prstGeom>
          <a:ln w="952500" cap="flat">
            <a:solidFill>
              <a:srgbClr val="18CA93">
                <a:alpha val="50980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6" name="TextBox 6"/>
          <p:cNvSpPr txBox="1"/>
          <p:nvPr/>
        </p:nvSpPr>
        <p:spPr>
          <a:xfrm>
            <a:off x="5638800" y="1228725"/>
            <a:ext cx="11939273" cy="6471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019"/>
              </a:lnSpc>
            </a:pPr>
            <a:r>
              <a:rPr lang="cs-CZ" sz="5640" spc="197">
                <a:solidFill>
                  <a:srgbClr val="383C3D"/>
                </a:solidFill>
                <a:latin typeface="Open Sauce Bold"/>
              </a:rPr>
              <a:t>Struktura dobré adresy na obci</a:t>
            </a:r>
            <a:endParaRPr lang="en-US" sz="5640" spc="197">
              <a:solidFill>
                <a:srgbClr val="383C3D"/>
              </a:solidFill>
              <a:latin typeface="Open Sauce Bold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8434F13-5C33-2DE2-1A5C-4D59A0381EFD}"/>
              </a:ext>
            </a:extLst>
          </p:cNvPr>
          <p:cNvSpPr txBox="1"/>
          <p:nvPr/>
        </p:nvSpPr>
        <p:spPr>
          <a:xfrm>
            <a:off x="1023937" y="3234827"/>
            <a:ext cx="7129463" cy="524759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4400" b="1" i="0">
                <a:solidFill>
                  <a:srgbClr val="000000"/>
                </a:solidFill>
                <a:effectLst/>
                <a:latin typeface="+mj-lt"/>
              </a:rPr>
              <a:t>Platforma na úrovni obce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 b="0" i="0">
                <a:solidFill>
                  <a:srgbClr val="000000"/>
                </a:solidFill>
                <a:effectLst/>
                <a:latin typeface="+mj-lt"/>
              </a:rPr>
              <a:t>Vede obec, svolává, řeší zápisy, omluvy, zajišťuje informace a koordinaci.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>
                <a:solidFill>
                  <a:srgbClr val="000000"/>
                </a:solidFill>
                <a:latin typeface="+mj-lt"/>
              </a:rPr>
              <a:t>Účastníci jsou zváni/informováni podle potřeby, situace a zakázky.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 b="1" i="0">
                <a:solidFill>
                  <a:srgbClr val="000000"/>
                </a:solidFill>
                <a:effectLst/>
                <a:latin typeface="+mj-lt"/>
              </a:rPr>
              <a:t>Obec usiluje o řešení </a:t>
            </a:r>
            <a:r>
              <a:rPr lang="cs-CZ" sz="3600" b="1">
                <a:solidFill>
                  <a:srgbClr val="000000"/>
                </a:solidFill>
                <a:latin typeface="+mj-lt"/>
              </a:rPr>
              <a:t>konkrétní  </a:t>
            </a:r>
            <a:r>
              <a:rPr lang="cs-CZ" sz="3600" b="1" i="0">
                <a:solidFill>
                  <a:srgbClr val="000000"/>
                </a:solidFill>
                <a:effectLst/>
                <a:latin typeface="+mj-lt"/>
              </a:rPr>
              <a:t>situace.</a:t>
            </a:r>
            <a:endParaRPr lang="cs-CZ" sz="3600" b="1" i="0">
              <a:solidFill>
                <a:srgbClr val="000000"/>
              </a:solidFill>
              <a:effectLst/>
              <a:latin typeface="+mj-lt"/>
              <a:ea typeface="Calibri"/>
              <a:cs typeface="Calibri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>
              <a:latin typeface="+mj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581DF6B-3222-826E-97A4-B1CFEF92B385}"/>
              </a:ext>
            </a:extLst>
          </p:cNvPr>
          <p:cNvSpPr txBox="1"/>
          <p:nvPr/>
        </p:nvSpPr>
        <p:spPr>
          <a:xfrm>
            <a:off x="8763000" y="3234826"/>
            <a:ext cx="8815073" cy="61863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4400" b="1" i="0">
                <a:solidFill>
                  <a:srgbClr val="000000"/>
                </a:solidFill>
                <a:effectLst/>
                <a:latin typeface="+mj-lt"/>
              </a:rPr>
              <a:t>Členové a hosté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>
                <a:solidFill>
                  <a:srgbClr val="000000"/>
                </a:solidFill>
                <a:latin typeface="+mj-lt"/>
              </a:rPr>
              <a:t>Stavební úřad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>
                <a:latin typeface="+mj-lt"/>
              </a:rPr>
              <a:t>Městská policie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>
                <a:latin typeface="+mj-lt"/>
              </a:rPr>
              <a:t>Sociální odbor města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>
                <a:latin typeface="+mj-lt"/>
              </a:rPr>
              <a:t>Policie České republiky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>
                <a:latin typeface="+mj-lt"/>
              </a:rPr>
              <a:t>Hasičský záchranný sbor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>
                <a:latin typeface="+mj-lt"/>
              </a:rPr>
              <a:t>Krajská hygienická stanice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>
                <a:latin typeface="+mj-lt"/>
              </a:rPr>
              <a:t>Kontaktní pracoviště Úřadu práce ČR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600">
                <a:latin typeface="+mj-lt"/>
              </a:rPr>
              <a:t>Odbor pro sociální začleňování MMR ČR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63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0" y="1403562"/>
            <a:ext cx="18288000" cy="50488"/>
          </a:xfrm>
          <a:prstGeom prst="line">
            <a:avLst/>
          </a:prstGeom>
          <a:ln w="952500" cap="flat">
            <a:solidFill>
              <a:srgbClr val="18CA93">
                <a:alpha val="50980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6" name="TextBox 6"/>
          <p:cNvSpPr txBox="1"/>
          <p:nvPr/>
        </p:nvSpPr>
        <p:spPr>
          <a:xfrm>
            <a:off x="1023938" y="1228725"/>
            <a:ext cx="16554136" cy="647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019"/>
              </a:lnSpc>
            </a:pPr>
            <a:r>
              <a:rPr lang="cs-CZ" sz="5640" spc="197">
                <a:solidFill>
                  <a:srgbClr val="383C3D"/>
                </a:solidFill>
                <a:latin typeface="Open Sauce Bold"/>
              </a:rPr>
              <a:t>Návrh dobré adresy na krajské úrovni I</a:t>
            </a:r>
            <a:endParaRPr lang="en-US" sz="5640" spc="197">
              <a:solidFill>
                <a:srgbClr val="383C3D"/>
              </a:solidFill>
              <a:latin typeface="Open Sauce Bold"/>
            </a:endParaRPr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8F6E39DA-47F9-62BD-2AD8-5A153881B990}"/>
              </a:ext>
            </a:extLst>
          </p:cNvPr>
          <p:cNvSpPr txBox="1"/>
          <p:nvPr/>
        </p:nvSpPr>
        <p:spPr>
          <a:xfrm>
            <a:off x="1023937" y="3864948"/>
            <a:ext cx="8120063" cy="50184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2100"/>
              </a:lnSpc>
            </a:pPr>
            <a:endParaRPr lang="en-US" sz="3299" u="none" strike="noStrike">
              <a:solidFill>
                <a:srgbClr val="383C3D"/>
              </a:solidFill>
              <a:latin typeface="Open Sauce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8434F13-5C33-2DE2-1A5C-4D59A0381EFD}"/>
              </a:ext>
            </a:extLst>
          </p:cNvPr>
          <p:cNvSpPr txBox="1"/>
          <p:nvPr/>
        </p:nvSpPr>
        <p:spPr>
          <a:xfrm>
            <a:off x="1023937" y="3234827"/>
            <a:ext cx="7815263" cy="338554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4400" b="1" i="0" dirty="0">
                <a:solidFill>
                  <a:srgbClr val="000000"/>
                </a:solidFill>
                <a:effectLst/>
                <a:latin typeface="+mj-lt"/>
              </a:rPr>
              <a:t>Platforma na úrovni kraje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Platformu vede a svolává kraj s ASZ.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000000"/>
                </a:solidFill>
                <a:latin typeface="+mj-lt"/>
              </a:rPr>
              <a:t>Kraj</a:t>
            </a:r>
            <a:r>
              <a:rPr lang="cs-CZ" sz="3200" b="0" i="0" dirty="0">
                <a:solidFill>
                  <a:srgbClr val="000000"/>
                </a:solidFill>
                <a:effectLst/>
                <a:latin typeface="+mj-lt"/>
              </a:rPr>
              <a:t> řeší zápisy, účast, zajišťuje informace a koordinaci.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000000"/>
                </a:solidFill>
                <a:latin typeface="+mj-lt"/>
              </a:rPr>
              <a:t>Účastníci jsou zváni/informování podle potřeby, situace a zakázky.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581DF6B-3222-826E-97A4-B1CFEF92B385}"/>
              </a:ext>
            </a:extLst>
          </p:cNvPr>
          <p:cNvSpPr txBox="1"/>
          <p:nvPr/>
        </p:nvSpPr>
        <p:spPr>
          <a:xfrm>
            <a:off x="9144000" y="3234827"/>
            <a:ext cx="8434073" cy="59246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4400" b="1" i="0">
                <a:solidFill>
                  <a:srgbClr val="000000"/>
                </a:solidFill>
                <a:effectLst/>
                <a:latin typeface="+mj-lt"/>
              </a:rPr>
              <a:t>Specifika krajské úrovně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>
                <a:solidFill>
                  <a:srgbClr val="000000"/>
                </a:solidFill>
                <a:latin typeface="+mj-lt"/>
              </a:rPr>
              <a:t>Podpora místní úrovně pro konkrétní případy, které přesahují možnosti místních aktérů.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>
                <a:solidFill>
                  <a:srgbClr val="000000"/>
                </a:solidFill>
                <a:latin typeface="+mj-lt"/>
              </a:rPr>
              <a:t>Členové nabízí obcím informace a vzdělávání týkající se jejich specifických kompetencí a role v systému.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>
                <a:solidFill>
                  <a:srgbClr val="000000"/>
                </a:solidFill>
                <a:latin typeface="+mj-lt"/>
              </a:rPr>
              <a:t>Platforma aktivně vyhledává překážky a bariéry (obtížně řešitelné či neřešitelné situace) a posouvá je po své vertikále.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3200">
                <a:solidFill>
                  <a:srgbClr val="000000"/>
                </a:solidFill>
                <a:latin typeface="+mj-lt"/>
              </a:rPr>
              <a:t>Platforma sbírá dobré praxe a úspěšná řešení, která sdílí s obcemi.</a:t>
            </a:r>
          </a:p>
        </p:txBody>
      </p:sp>
    </p:spTree>
    <p:extLst>
      <p:ext uri="{BB962C8B-B14F-4D97-AF65-F5344CB8AC3E}">
        <p14:creationId xmlns:p14="http://schemas.microsoft.com/office/powerpoint/2010/main" val="2218296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0" y="1403562"/>
            <a:ext cx="18288000" cy="50488"/>
          </a:xfrm>
          <a:prstGeom prst="line">
            <a:avLst/>
          </a:prstGeom>
          <a:ln w="952500" cap="flat">
            <a:solidFill>
              <a:srgbClr val="18CA93">
                <a:alpha val="50980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6" name="TextBox 6"/>
          <p:cNvSpPr txBox="1"/>
          <p:nvPr/>
        </p:nvSpPr>
        <p:spPr>
          <a:xfrm>
            <a:off x="1023938" y="1228725"/>
            <a:ext cx="16554136" cy="647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019"/>
              </a:lnSpc>
            </a:pPr>
            <a:r>
              <a:rPr lang="cs-CZ" sz="5640" spc="197">
                <a:solidFill>
                  <a:srgbClr val="383C3D"/>
                </a:solidFill>
                <a:latin typeface="Open Sauce Bold"/>
              </a:rPr>
              <a:t>Návrh dobré adresy na krajské úrovni II</a:t>
            </a:r>
            <a:endParaRPr lang="en-US" sz="5640" spc="197">
              <a:solidFill>
                <a:srgbClr val="383C3D"/>
              </a:solidFill>
              <a:latin typeface="Open Sauce Bold"/>
            </a:endParaRPr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8F6E39DA-47F9-62BD-2AD8-5A153881B990}"/>
              </a:ext>
            </a:extLst>
          </p:cNvPr>
          <p:cNvSpPr txBox="1"/>
          <p:nvPr/>
        </p:nvSpPr>
        <p:spPr>
          <a:xfrm>
            <a:off x="1023937" y="3864948"/>
            <a:ext cx="8120063" cy="50184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2100"/>
              </a:lnSpc>
            </a:pPr>
            <a:endParaRPr lang="en-US" sz="3299" u="none" strike="noStrike">
              <a:solidFill>
                <a:srgbClr val="383C3D"/>
              </a:solidFill>
              <a:latin typeface="Open Sauce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8434F13-5C33-2DE2-1A5C-4D59A0381EFD}"/>
              </a:ext>
            </a:extLst>
          </p:cNvPr>
          <p:cNvSpPr txBox="1"/>
          <p:nvPr/>
        </p:nvSpPr>
        <p:spPr>
          <a:xfrm>
            <a:off x="1023937" y="3234827"/>
            <a:ext cx="7891463" cy="5201424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4400" b="1" i="0" dirty="0">
                <a:solidFill>
                  <a:srgbClr val="000000"/>
                </a:solidFill>
                <a:effectLst/>
                <a:latin typeface="+mj-lt"/>
              </a:rPr>
              <a:t>Navržení členové</a:t>
            </a:r>
            <a:endParaRPr lang="cs-CZ" sz="4400" b="1" i="0" dirty="0">
              <a:solidFill>
                <a:srgbClr val="000000"/>
              </a:solidFill>
              <a:effectLst/>
              <a:latin typeface="+mj-lt"/>
              <a:ea typeface="Calibri"/>
              <a:cs typeface="Calibri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i="0" dirty="0">
                <a:solidFill>
                  <a:srgbClr val="000000"/>
                </a:solidFill>
                <a:effectLst/>
                <a:latin typeface="+mj-lt"/>
              </a:rPr>
              <a:t>Krajský úřad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i="0" dirty="0">
                <a:solidFill>
                  <a:srgbClr val="000000"/>
                </a:solidFill>
                <a:effectLst/>
                <a:latin typeface="+mj-lt"/>
              </a:rPr>
              <a:t>Oddělení krajského stavebního úřadu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rgbClr val="000000"/>
                </a:solidFill>
                <a:latin typeface="+mj-lt"/>
              </a:rPr>
              <a:t>Odbor sociálních věcí</a:t>
            </a:r>
            <a:endParaRPr lang="cs-CZ" sz="3200" i="0" dirty="0">
              <a:solidFill>
                <a:srgbClr val="000000"/>
              </a:solidFill>
              <a:effectLst/>
              <a:latin typeface="+mj-lt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i="0" dirty="0">
                <a:solidFill>
                  <a:srgbClr val="000000"/>
                </a:solidFill>
                <a:effectLst/>
                <a:latin typeface="+mj-lt"/>
              </a:rPr>
              <a:t>Krajské ředitelství Úřadu práce ČR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i="0" dirty="0">
                <a:solidFill>
                  <a:srgbClr val="000000"/>
                </a:solidFill>
                <a:effectLst/>
                <a:latin typeface="+mj-lt"/>
              </a:rPr>
              <a:t>Hasičský záchranný sbor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i="0" dirty="0">
                <a:solidFill>
                  <a:srgbClr val="000000"/>
                </a:solidFill>
                <a:effectLst/>
                <a:latin typeface="+mj-lt"/>
              </a:rPr>
              <a:t>Krajská hygienická stanice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i="0" dirty="0">
                <a:solidFill>
                  <a:srgbClr val="000000"/>
                </a:solidFill>
                <a:effectLst/>
                <a:latin typeface="+mj-lt"/>
              </a:rPr>
              <a:t>Krajské ředitelství policie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3200" i="0" dirty="0">
                <a:solidFill>
                  <a:srgbClr val="000000"/>
                </a:solidFill>
                <a:effectLst/>
                <a:latin typeface="+mj-lt"/>
              </a:rPr>
              <a:t>Odbor pro sociální začleňování MMR ČR, regionální centrum </a:t>
            </a:r>
            <a:r>
              <a:rPr lang="cs-CZ" sz="3200" dirty="0">
                <a:solidFill>
                  <a:srgbClr val="000000"/>
                </a:solidFill>
                <a:latin typeface="+mj-lt"/>
              </a:rPr>
              <a:t>Východ</a:t>
            </a:r>
            <a:endParaRPr lang="cs-CZ" sz="3200" i="0" dirty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581DF6B-3222-826E-97A4-B1CFEF92B385}"/>
              </a:ext>
            </a:extLst>
          </p:cNvPr>
          <p:cNvSpPr txBox="1"/>
          <p:nvPr/>
        </p:nvSpPr>
        <p:spPr>
          <a:xfrm>
            <a:off x="9839010" y="3234827"/>
            <a:ext cx="7739063" cy="27392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4400" b="1">
                <a:solidFill>
                  <a:srgbClr val="000000"/>
                </a:solidFill>
                <a:latin typeface="+mj-lt"/>
              </a:rPr>
              <a:t>H</a:t>
            </a:r>
            <a:r>
              <a:rPr lang="cs-CZ" sz="4400" b="1" i="0">
                <a:solidFill>
                  <a:srgbClr val="000000"/>
                </a:solidFill>
                <a:effectLst/>
                <a:latin typeface="+mj-lt"/>
              </a:rPr>
              <a:t>osté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i="0">
                <a:solidFill>
                  <a:srgbClr val="000000"/>
                </a:solidFill>
                <a:effectLst/>
                <a:latin typeface="+mj-lt"/>
              </a:rPr>
              <a:t>Vybrané obce, které řeší problematické objekty na svém území.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>
                <a:solidFill>
                  <a:srgbClr val="000000"/>
                </a:solidFill>
                <a:latin typeface="+mj-lt"/>
              </a:rPr>
              <a:t>Odbor politiky bydlení MMR ČR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>
                <a:solidFill>
                  <a:srgbClr val="000000"/>
                </a:solidFill>
                <a:latin typeface="+mj-lt"/>
              </a:rPr>
              <a:t>Další podle potřeb a zájmu</a:t>
            </a:r>
          </a:p>
        </p:txBody>
      </p:sp>
    </p:spTree>
    <p:extLst>
      <p:ext uri="{BB962C8B-B14F-4D97-AF65-F5344CB8AC3E}">
        <p14:creationId xmlns:p14="http://schemas.microsoft.com/office/powerpoint/2010/main" val="332985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0" y="1403562"/>
            <a:ext cx="18288000" cy="50488"/>
          </a:xfrm>
          <a:prstGeom prst="line">
            <a:avLst/>
          </a:prstGeom>
          <a:ln w="952500" cap="flat">
            <a:solidFill>
              <a:srgbClr val="18CA93">
                <a:alpha val="50980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6" name="TextBox 6"/>
          <p:cNvSpPr txBox="1"/>
          <p:nvPr/>
        </p:nvSpPr>
        <p:spPr>
          <a:xfrm>
            <a:off x="0" y="1228725"/>
            <a:ext cx="17578073" cy="647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019"/>
              </a:lnSpc>
            </a:pPr>
            <a:r>
              <a:rPr lang="cs-CZ" sz="5600" spc="197">
                <a:solidFill>
                  <a:srgbClr val="383C3D"/>
                </a:solidFill>
                <a:latin typeface="Open Sauce Bold"/>
              </a:rPr>
              <a:t>Národní úroveň</a:t>
            </a:r>
            <a:endParaRPr lang="en-US" sz="5640" spc="197">
              <a:solidFill>
                <a:srgbClr val="383C3D"/>
              </a:solidFill>
              <a:latin typeface="Open Sauce Bold"/>
            </a:endParaRPr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8F6E39DA-47F9-62BD-2AD8-5A153881B990}"/>
              </a:ext>
            </a:extLst>
          </p:cNvPr>
          <p:cNvSpPr txBox="1"/>
          <p:nvPr/>
        </p:nvSpPr>
        <p:spPr>
          <a:xfrm>
            <a:off x="1023937" y="3864948"/>
            <a:ext cx="8120063" cy="50184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2100"/>
              </a:lnSpc>
            </a:pPr>
            <a:endParaRPr lang="en-US" sz="3299" u="none" strike="noStrike">
              <a:solidFill>
                <a:srgbClr val="383C3D"/>
              </a:solidFill>
              <a:latin typeface="Open Sauce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8434F13-5C33-2DE2-1A5C-4D59A0381EFD}"/>
              </a:ext>
            </a:extLst>
          </p:cNvPr>
          <p:cNvSpPr txBox="1"/>
          <p:nvPr/>
        </p:nvSpPr>
        <p:spPr>
          <a:xfrm>
            <a:off x="1023937" y="3234827"/>
            <a:ext cx="7739063" cy="48320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400" i="0">
                <a:solidFill>
                  <a:srgbClr val="000000"/>
                </a:solidFill>
                <a:effectLst/>
                <a:latin typeface="+mj-lt"/>
              </a:rPr>
              <a:t>Ad hoc jednání z iniciativy ASZ ke konkrétním problémům.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400" i="0">
                <a:solidFill>
                  <a:srgbClr val="000000"/>
                </a:solidFill>
                <a:effectLst/>
                <a:latin typeface="+mj-lt"/>
              </a:rPr>
              <a:t>Vyjádření a připomínky k chystané legislativě v gesci MMR.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400">
                <a:solidFill>
                  <a:srgbClr val="000000"/>
                </a:solidFill>
                <a:latin typeface="+mj-lt"/>
              </a:rPr>
              <a:t>Prostor pro definici role kraje na národní úrovni.</a:t>
            </a:r>
            <a:endParaRPr lang="cs-CZ" sz="4400" i="0">
              <a:solidFill>
                <a:srgbClr val="000000"/>
              </a:solidFill>
              <a:effectLst/>
              <a:latin typeface="+mj-lt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3581DF6B-3222-826E-97A4-B1CFEF92B385}"/>
              </a:ext>
            </a:extLst>
          </p:cNvPr>
          <p:cNvSpPr txBox="1"/>
          <p:nvPr/>
        </p:nvSpPr>
        <p:spPr>
          <a:xfrm>
            <a:off x="9839010" y="3234827"/>
            <a:ext cx="7739063" cy="48320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s-CZ" sz="4400" b="1" dirty="0">
                <a:solidFill>
                  <a:srgbClr val="000000"/>
                </a:solidFill>
                <a:latin typeface="+mj-lt"/>
              </a:rPr>
              <a:t>Dosud k</a:t>
            </a:r>
            <a:r>
              <a:rPr lang="cs-CZ" sz="4400" b="1" i="0" dirty="0">
                <a:solidFill>
                  <a:srgbClr val="000000"/>
                </a:solidFill>
                <a:effectLst/>
                <a:latin typeface="+mj-lt"/>
              </a:rPr>
              <a:t>ontaktovaní partneři:</a:t>
            </a:r>
            <a:endParaRPr lang="cs-CZ" sz="4400" b="1" i="0" dirty="0">
              <a:solidFill>
                <a:srgbClr val="000000"/>
              </a:solidFill>
              <a:effectLst/>
              <a:latin typeface="+mj-lt"/>
              <a:ea typeface="Calibri"/>
              <a:cs typeface="Calibri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400" i="0" dirty="0">
                <a:solidFill>
                  <a:srgbClr val="000000"/>
                </a:solidFill>
                <a:effectLst/>
                <a:latin typeface="+mj-lt"/>
              </a:rPr>
              <a:t>Odbor stavebního řádu (MMR)</a:t>
            </a:r>
            <a:endParaRPr lang="cs-CZ" sz="4400" i="0" dirty="0">
              <a:solidFill>
                <a:srgbClr val="000000"/>
              </a:solidFill>
              <a:effectLst/>
              <a:latin typeface="+mj-lt"/>
              <a:ea typeface="Calibri"/>
              <a:cs typeface="Calibri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400" i="0" dirty="0">
                <a:solidFill>
                  <a:srgbClr val="000000"/>
                </a:solidFill>
                <a:effectLst/>
                <a:latin typeface="+mj-lt"/>
              </a:rPr>
              <a:t>Odbor územně a stavebně správního (MMR)</a:t>
            </a:r>
            <a:endParaRPr lang="cs-CZ" sz="4400" i="0" dirty="0">
              <a:solidFill>
                <a:srgbClr val="000000"/>
              </a:solidFill>
              <a:effectLst/>
              <a:latin typeface="+mj-lt"/>
              <a:ea typeface="Calibri"/>
              <a:cs typeface="Calibri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cs-CZ" sz="4400" dirty="0">
                <a:solidFill>
                  <a:srgbClr val="000000"/>
                </a:solidFill>
                <a:latin typeface="+mj-lt"/>
                <a:ea typeface="Calibri"/>
                <a:cs typeface="Calibri"/>
              </a:rPr>
              <a:t>Generální ředitelství Úřadu práce ČR</a:t>
            </a:r>
            <a:endParaRPr lang="cs-CZ" sz="4400" i="0" dirty="0">
              <a:solidFill>
                <a:srgbClr val="000000"/>
              </a:solidFill>
              <a:effectLst/>
              <a:latin typeface="+mj-lt"/>
              <a:ea typeface="Calibri"/>
              <a:cs typeface="Calibri"/>
            </a:endParaRPr>
          </a:p>
          <a:p>
            <a:endParaRPr lang="cs-CZ" sz="4400">
              <a:solidFill>
                <a:srgbClr val="000000"/>
              </a:solidFill>
              <a:latin typeface="+mj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7543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0" y="1403562"/>
            <a:ext cx="18288000" cy="50488"/>
          </a:xfrm>
          <a:prstGeom prst="line">
            <a:avLst/>
          </a:prstGeom>
          <a:ln w="952500" cap="flat">
            <a:solidFill>
              <a:srgbClr val="18CA93">
                <a:alpha val="50980"/>
              </a:srgbClr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cs-CZ"/>
          </a:p>
        </p:txBody>
      </p:sp>
      <p:sp>
        <p:nvSpPr>
          <p:cNvPr id="6" name="TextBox 6"/>
          <p:cNvSpPr txBox="1"/>
          <p:nvPr/>
        </p:nvSpPr>
        <p:spPr>
          <a:xfrm>
            <a:off x="4648200" y="1228725"/>
            <a:ext cx="12929873" cy="647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019"/>
              </a:lnSpc>
            </a:pPr>
            <a:r>
              <a:rPr lang="cs-CZ" sz="5640" spc="197">
                <a:solidFill>
                  <a:srgbClr val="383C3D"/>
                </a:solidFill>
                <a:latin typeface="Open Sauce Bold"/>
              </a:rPr>
              <a:t>Závěr</a:t>
            </a:r>
            <a:endParaRPr lang="en-US" sz="5640" spc="197">
              <a:solidFill>
                <a:srgbClr val="383C3D"/>
              </a:solidFill>
              <a:latin typeface="Open Sauce Bold"/>
            </a:endParaRPr>
          </a:p>
        </p:txBody>
      </p:sp>
    </p:spTree>
    <p:extLst>
      <p:ext uri="{BB962C8B-B14F-4D97-AF65-F5344CB8AC3E}">
        <p14:creationId xmlns:p14="http://schemas.microsoft.com/office/powerpoint/2010/main" val="3355769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ae9d87-fc8b-4f52-930e-3ffaa73410ba">
      <Terms xmlns="http://schemas.microsoft.com/office/infopath/2007/PartnerControls"/>
    </lcf76f155ced4ddcb4097134ff3c332f>
    <TaxCatchAll xmlns="4a6ad396-b98e-4343-a347-9571cde5a4c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88DF78E42ECF4AB6998467BA3FBD78" ma:contentTypeVersion="18" ma:contentTypeDescription="Vytvoří nový dokument" ma:contentTypeScope="" ma:versionID="bfefff8f70225dbfdc86cdc5f688e50a">
  <xsd:schema xmlns:xsd="http://www.w3.org/2001/XMLSchema" xmlns:xs="http://www.w3.org/2001/XMLSchema" xmlns:p="http://schemas.microsoft.com/office/2006/metadata/properties" xmlns:ns2="79ae9d87-fc8b-4f52-930e-3ffaa73410ba" xmlns:ns3="4a6ad396-b98e-4343-a347-9571cde5a4c5" targetNamespace="http://schemas.microsoft.com/office/2006/metadata/properties" ma:root="true" ma:fieldsID="bac7f043caaa11148851060ea8cffd11" ns2:_="" ns3:_="">
    <xsd:import namespace="79ae9d87-fc8b-4f52-930e-3ffaa73410ba"/>
    <xsd:import namespace="4a6ad396-b98e-4343-a347-9571cde5a4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e9d87-fc8b-4f52-930e-3ffaa73410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Značky obrázků" ma:readOnly="false" ma:fieldId="{5cf76f15-5ced-4ddc-b409-7134ff3c332f}" ma:taxonomyMulti="true" ma:sspId="de97acfe-e349-49a2-9112-0b0412913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6ad396-b98e-4343-a347-9571cde5a4c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4bfed0e-8419-4b1c-aaac-ef814858a1a0}" ma:internalName="TaxCatchAll" ma:showField="CatchAllData" ma:web="4a6ad396-b98e-4343-a347-9571cde5a4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8D094E-DFFD-454A-9A7B-C9BA5171C14C}">
  <ds:schemaRefs>
    <ds:schemaRef ds:uri="4a6ad396-b98e-4343-a347-9571cde5a4c5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79ae9d87-fc8b-4f52-930e-3ffaa73410ba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CBEED6C-2A97-47DB-B0CF-3031B8DDF7F1}">
  <ds:schemaRefs>
    <ds:schemaRef ds:uri="4a6ad396-b98e-4343-a347-9571cde5a4c5"/>
    <ds:schemaRef ds:uri="79ae9d87-fc8b-4f52-930e-3ffaa73410b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62FAFC1-0718-4597-9480-3286A2B9EBA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388</Words>
  <Application>Microsoft Office PowerPoint</Application>
  <PresentationFormat>Vlastní</PresentationFormat>
  <Paragraphs>55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Open Sauce Bold</vt:lpstr>
      <vt:lpstr>Arial</vt:lpstr>
      <vt:lpstr>Calibri</vt:lpstr>
      <vt:lpstr>Open Sauce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KPD_prezentace_ASZ-porada</dc:title>
  <cp:lastModifiedBy>Nikl Václav</cp:lastModifiedBy>
  <cp:revision>26</cp:revision>
  <dcterms:created xsi:type="dcterms:W3CDTF">2006-08-16T00:00:00Z</dcterms:created>
  <dcterms:modified xsi:type="dcterms:W3CDTF">2025-05-13T09:21:03Z</dcterms:modified>
  <dc:identifier>DAGJCL4Y_MI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0x010100BE88DF78E42ECF4AB6998467BA3FBD78</vt:lpwstr>
  </property>
  <property fmtid="{D5CDD505-2E9C-101B-9397-08002B2CF9AE}" pid="3" name="MediaServiceImageTags">
    <vt:lpwstr/>
  </property>
</Properties>
</file>