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7" r:id="rId2"/>
    <p:sldId id="260" r:id="rId3"/>
    <p:sldId id="258" r:id="rId4"/>
    <p:sldId id="263" r:id="rId5"/>
    <p:sldId id="264" r:id="rId6"/>
    <p:sldId id="259" r:id="rId7"/>
    <p:sldId id="261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AF3F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4673" autoAdjust="0"/>
  </p:normalViewPr>
  <p:slideViewPr>
    <p:cSldViewPr>
      <p:cViewPr varScale="1">
        <p:scale>
          <a:sx n="71" d="100"/>
          <a:sy n="71" d="100"/>
        </p:scale>
        <p:origin x="-14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22.4.2015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22.4.2015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jezekji@kge.zcu.cz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 smtClean="0"/>
              <a:t>TD020323</a:t>
            </a:r>
            <a:br>
              <a:rPr lang="cs-CZ" sz="2800" dirty="0" smtClean="0"/>
            </a:br>
            <a:r>
              <a:rPr lang="cs-CZ" sz="2800" dirty="0" smtClean="0"/>
              <a:t>Strategické </a:t>
            </a:r>
            <a:r>
              <a:rPr lang="cs-CZ" sz="2800" dirty="0"/>
              <a:t>plánování obcí, měst a</a:t>
            </a:r>
            <a:br>
              <a:rPr lang="cs-CZ" sz="2800" dirty="0"/>
            </a:br>
            <a:r>
              <a:rPr lang="cs-CZ" sz="2800" dirty="0"/>
              <a:t>regionů: výzvy, problémy, možnosti řešení</a:t>
            </a:r>
            <a:endParaRPr lang="cs-CZ" altLang="cs-CZ" sz="2800" b="1" dirty="0"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210344" y="1412776"/>
            <a:ext cx="8713787" cy="3658738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endParaRPr lang="cs-CZ" sz="24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cs-CZ" sz="24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cs-CZ" sz="24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cs-CZ" sz="2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cs-CZ" sz="2400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cs-CZ" sz="2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doc. RNDr. J</a:t>
            </a: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iří Ježek, Ph.D. </a:t>
            </a:r>
          </a:p>
          <a:p>
            <a:pPr algn="ctr">
              <a:defRPr/>
            </a:pPr>
            <a:r>
              <a:rPr lang="cs-CZ" sz="24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Západočeská univerzita v Plzni </a:t>
            </a:r>
            <a:endParaRPr lang="cs-CZ" sz="24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4787032" y="5053701"/>
            <a:ext cx="3816796" cy="647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sz="2400" b="1" i="1" dirty="0" smtClean="0"/>
              <a:t>28.4.2015</a:t>
            </a:r>
            <a:endParaRPr lang="cs-CZ" sz="1800" b="1" i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20688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15" y="5661248"/>
            <a:ext cx="2808313" cy="57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AutoShape 6" descr="mailbox://C:/Users/jezekji/AppData/Roaming/Thunderbird/Profiles/qeggo8vz.default/Mail/Local%20Folders/2_KGE%20SVRR%20a%20doktorandi?number=557110598&amp;part=1.1.2.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8" name="AutoShape 8" descr="mailbox://C:/Users/jezekji/AppData/Roaming/Thunderbird/Profiles/qeggo8vz.default/Mail/Local%20Folders/2_KGE%20SVRR%20a%20doktorandi?number=557110598&amp;part=1.1.2.2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9" name="AutoShape 11" descr="mailbox://C:/Users/jezekji/AppData/Roaming/Thunderbird/Profiles/qeggo8vz.default/Mail/Local%20Folders/2_KGE%20SVRR%20a%20doktorandi?number=557110598&amp;part=1.1.2.2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0" name="AutoShape 13" descr="mailbox://C:/Users/jezekji/AppData/Roaming/Thunderbird/Profiles/qeggo8vz.default/Mail/Local%20Folders/2_KGE%20SVRR%20a%20doktorandi?number=557110598&amp;part=1.1.2.2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1" name="AutoShape 15" descr="mailbox://C:/Users/jezekji/AppData/Roaming/Thunderbird/Profiles/qeggo8vz.default/Mail/Local%20Folders/2_KGE%20SVRR%20a%20doktorandi?number=557110598&amp;part=1.1.2.2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2" name="AutoShape 17" descr="mailbox://C:/Users/jezekji/AppData/Roaming/Thunderbird/Profiles/qeggo8vz.default/Mail/Local%20Folders/2_KGE%20SVRR%20a%20doktorandi?number=557110598&amp;part=1.1.2.2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4" name="AutoShape 19" descr="mailbox://C:/Users/jezekji/AppData/Roaming/Thunderbird/Profiles/qeggo8vz.default/Mail/Local%20Folders/2_KGE%20SVRR%20a%20doktorandi?number=557110598&amp;part=1.1.2.2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5" name="AutoShape 21" descr="mailbox://C:/Users/jezekji/AppData/Roaming/Thunderbird/Profiles/qeggo8vz.default/Mail/Local%20Folders/2_KGE%20SVRR%20a%20doktorandi?number=557110598&amp;part=1.1.2.2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6" name="AutoShape 23" descr="mailbox://C:/Users/jezekji/AppData/Roaming/Thunderbird/Profiles/qeggo8vz.default/Mail/Local%20Folders/2_KGE%20SVRR%20a%20doktorandi?number=557110598&amp;part=1.1.2.2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50" name="obrázek 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985660"/>
            <a:ext cx="2656795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513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2" y="2060848"/>
            <a:ext cx="8784976" cy="4680520"/>
          </a:xfrm>
        </p:spPr>
        <p:txBody>
          <a:bodyPr>
            <a:noAutofit/>
          </a:bodyPr>
          <a:lstStyle/>
          <a:p>
            <a:r>
              <a:rPr lang="cs-CZ" sz="2400" dirty="0"/>
              <a:t>Obsahem projektu je kritická analýza systému strategického plánování obcí, měst a regionů v ČR a </a:t>
            </a:r>
            <a:r>
              <a:rPr lang="cs-CZ" sz="2400" dirty="0" smtClean="0"/>
              <a:t>návrh </a:t>
            </a:r>
            <a:r>
              <a:rPr lang="cs-CZ" sz="2400" dirty="0"/>
              <a:t>souboru organizačních </a:t>
            </a:r>
            <a:r>
              <a:rPr lang="cs-CZ" sz="2400" dirty="0" smtClean="0"/>
              <a:t>a legislativních opatření, vedoucích </a:t>
            </a:r>
            <a:r>
              <a:rPr lang="cs-CZ" sz="2400" dirty="0"/>
              <a:t>k jeho zefektivnění. </a:t>
            </a:r>
            <a:endParaRPr lang="cs-CZ" sz="2400" dirty="0" smtClean="0"/>
          </a:p>
          <a:p>
            <a:r>
              <a:rPr lang="cs-CZ" sz="2400" i="1" dirty="0" smtClean="0"/>
              <a:t>Důraz </a:t>
            </a:r>
            <a:r>
              <a:rPr lang="cs-CZ" sz="2400" i="1" dirty="0"/>
              <a:t>je </a:t>
            </a:r>
            <a:r>
              <a:rPr lang="cs-CZ" sz="2400" i="1" dirty="0" smtClean="0"/>
              <a:t>kladen: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400" dirty="0"/>
              <a:t>n</a:t>
            </a:r>
            <a:r>
              <a:rPr lang="cs-CZ" sz="2400" dirty="0" smtClean="0"/>
              <a:t>a nadmístní úroveň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400" dirty="0" smtClean="0"/>
              <a:t>na </a:t>
            </a:r>
            <a:r>
              <a:rPr lang="cs-CZ" sz="2400" dirty="0"/>
              <a:t>institucionální, správní a politické aspekty plánovacích </a:t>
            </a:r>
            <a:r>
              <a:rPr lang="cs-CZ" sz="2400" dirty="0" smtClean="0"/>
              <a:t>procesů (organizační </a:t>
            </a:r>
            <a:r>
              <a:rPr lang="cs-CZ" sz="2400" dirty="0"/>
              <a:t>zakotvenost, koordinační mechanismy, vazby mezi strategickým a územním plánováním, strategická partnerství obcí a měst atd</a:t>
            </a:r>
            <a:r>
              <a:rPr lang="cs-CZ" sz="2400" dirty="0" smtClean="0"/>
              <a:t>.)</a:t>
            </a:r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Krátká informace o projektu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206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107504" y="2060848"/>
            <a:ext cx="8579296" cy="4968552"/>
          </a:xfrm>
        </p:spPr>
        <p:txBody>
          <a:bodyPr>
            <a:normAutofit fontScale="62500" lnSpcReduction="20000"/>
          </a:bodyPr>
          <a:lstStyle/>
          <a:p>
            <a:r>
              <a:rPr lang="cs-CZ" sz="4000" b="1" dirty="0"/>
              <a:t>Spolupráce obcí a měst na mikroregionální úrovni. Příklady dobré praxe z ČR a z </a:t>
            </a:r>
            <a:r>
              <a:rPr lang="cs-CZ" sz="4000" b="1" dirty="0" smtClean="0"/>
              <a:t>EU (publikace)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cs-CZ" sz="3800" dirty="0" smtClean="0"/>
              <a:t>formou </a:t>
            </a:r>
            <a:r>
              <a:rPr lang="cs-CZ" sz="3800" dirty="0"/>
              <a:t>případových studií </a:t>
            </a:r>
            <a:r>
              <a:rPr lang="cs-CZ" sz="3800" dirty="0" smtClean="0"/>
              <a:t>zpracovaných podle jednotné osnovy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cs-CZ" sz="3800" dirty="0" smtClean="0"/>
              <a:t>shrnutí </a:t>
            </a:r>
            <a:r>
              <a:rPr lang="cs-CZ" sz="3800" dirty="0"/>
              <a:t>(porovnání) </a:t>
            </a:r>
            <a:r>
              <a:rPr lang="cs-CZ" sz="3800" dirty="0" smtClean="0"/>
              <a:t>získaných poznatků 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cs-CZ" sz="3800" dirty="0"/>
              <a:t>m</a:t>
            </a:r>
            <a:r>
              <a:rPr lang="cs-CZ" sz="3800" dirty="0" smtClean="0"/>
              <a:t>ožnosti </a:t>
            </a:r>
            <a:r>
              <a:rPr lang="cs-CZ" sz="3800" dirty="0"/>
              <a:t>využití zahraničních příkladů v podmínkách </a:t>
            </a:r>
            <a:r>
              <a:rPr lang="cs-CZ" sz="3800" dirty="0" smtClean="0"/>
              <a:t>ČR 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cs-CZ" sz="3800" dirty="0"/>
              <a:t>n</a:t>
            </a:r>
            <a:r>
              <a:rPr lang="cs-CZ" sz="3800" dirty="0" smtClean="0"/>
              <a:t>ávrh </a:t>
            </a:r>
            <a:r>
              <a:rPr lang="cs-CZ" sz="3800" dirty="0"/>
              <a:t>modelových řešení spolupráce obcí a měst v ČR (s důrazem </a:t>
            </a:r>
            <a:r>
              <a:rPr lang="cs-CZ" sz="3800" dirty="0" smtClean="0"/>
              <a:t>na právní </a:t>
            </a:r>
            <a:r>
              <a:rPr lang="cs-CZ" sz="3800" dirty="0"/>
              <a:t>formu, organizační uspořádání, rozhodovací procesy, profesionální řízení, tvorbu, realizaci a evaluaci rozvojových strategií a projektů atd.</a:t>
            </a:r>
            <a:endParaRPr lang="cs-CZ" sz="3800" dirty="0" smtClean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výsledku z </a:t>
            </a:r>
            <a:r>
              <a:rPr lang="cs-CZ" dirty="0" smtClean="0"/>
              <a:t>projektu 1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/>
              <a:t>Strategické plánování obcí, měst a regionů. Vývoj, teorie, metody a </a:t>
            </a:r>
            <a:r>
              <a:rPr lang="cs-CZ" b="1" dirty="0" smtClean="0"/>
              <a:t>postupy (publikace)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dirty="0" smtClean="0"/>
              <a:t>monografie </a:t>
            </a:r>
            <a:r>
              <a:rPr lang="cs-CZ" dirty="0"/>
              <a:t>shrnující nejnovějších poznatků z výzkumu strategického plánování obcí, měst a regionů z ČR a zahraničí (</a:t>
            </a:r>
            <a:r>
              <a:rPr lang="cs-CZ" dirty="0" smtClean="0"/>
              <a:t>pojetí, přístupy</a:t>
            </a:r>
            <a:r>
              <a:rPr lang="cs-CZ" dirty="0"/>
              <a:t>, koncepce, modely) a to nejenom pohledem "věd o plánování", ale také ekonomie, teorie řízení, marketingu, politologie, </a:t>
            </a:r>
            <a:r>
              <a:rPr lang="cs-CZ" dirty="0" smtClean="0"/>
              <a:t>sociologie, veřejné </a:t>
            </a:r>
            <a:r>
              <a:rPr lang="cs-CZ" dirty="0"/>
              <a:t>správy apod. </a:t>
            </a:r>
            <a:endParaRPr lang="cs-CZ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dirty="0" smtClean="0"/>
              <a:t>kritická reflexe vývoje </a:t>
            </a:r>
            <a:r>
              <a:rPr lang="cs-CZ" dirty="0"/>
              <a:t>městského a regionálního plánování v </a:t>
            </a:r>
            <a:r>
              <a:rPr lang="cs-CZ" dirty="0" smtClean="0"/>
              <a:t>poválečném období (v ČR a EU)</a:t>
            </a:r>
            <a:r>
              <a:rPr lang="cs-CZ" dirty="0"/>
              <a:t> </a:t>
            </a:r>
            <a:r>
              <a:rPr lang="cs-CZ" dirty="0" smtClean="0"/>
              <a:t>a zamyšlení se nad jeho současností </a:t>
            </a:r>
            <a:r>
              <a:rPr lang="cs-CZ" dirty="0"/>
              <a:t>a </a:t>
            </a:r>
            <a:r>
              <a:rPr lang="cs-CZ" dirty="0" smtClean="0"/>
              <a:t>budoucností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výsledku z </a:t>
            </a:r>
            <a:r>
              <a:rPr lang="cs-CZ" dirty="0" smtClean="0"/>
              <a:t>projektu 2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114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Certifikovaná metodika "Tvorba strategických partnerství na mikroregionální úrovni“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400" dirty="0" smtClean="0"/>
              <a:t>inovativně pojatá metodika </a:t>
            </a:r>
            <a:r>
              <a:rPr lang="cs-CZ" sz="2400" dirty="0"/>
              <a:t>s variantně řešenými postupy, praktickými příklady, možnostmi řešení problémových situací atd. </a:t>
            </a:r>
            <a:endParaRPr lang="cs-CZ" sz="24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400" dirty="0"/>
              <a:t>s</a:t>
            </a:r>
            <a:r>
              <a:rPr lang="cs-CZ" sz="2400" dirty="0" smtClean="0"/>
              <a:t>oučástí budou návrhy </a:t>
            </a:r>
            <a:r>
              <a:rPr lang="cs-CZ" sz="2400" dirty="0"/>
              <a:t>(</a:t>
            </a:r>
            <a:r>
              <a:rPr lang="cs-CZ" sz="2400" dirty="0" smtClean="0"/>
              <a:t>příklady) organizačních </a:t>
            </a:r>
            <a:r>
              <a:rPr lang="cs-CZ" sz="2400" dirty="0"/>
              <a:t>a řídících struktur, zakladatelských smluv, příp. statutů apod.</a:t>
            </a:r>
            <a:endParaRPr lang="cs-CZ" sz="2400" b="1" dirty="0" smtClean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Představení výsledku z </a:t>
            </a:r>
            <a:r>
              <a:rPr lang="cs-CZ" dirty="0" smtClean="0"/>
              <a:t>projektu 3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465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Uplatnění výsledku + pro koho je určen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Výsledek 1 a 2 – publikace </a:t>
            </a:r>
          </a:p>
          <a:p>
            <a:pPr marL="0" indent="0">
              <a:buNone/>
            </a:pPr>
            <a:r>
              <a:rPr lang="cs-CZ" sz="2800" dirty="0" smtClean="0"/>
              <a:t>Výsledek 3 – certifikovaná metodika 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Cílové skupiny: </a:t>
            </a: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 MMR, Svaz měst a obcí, krajské úřady, města a obce, mikroregiony, MAS, vysokoškolští studenti a učitelé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237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Kontakt na řešitele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d</a:t>
            </a:r>
            <a:r>
              <a:rPr lang="cs-CZ" sz="2800" b="1" dirty="0" smtClean="0"/>
              <a:t>oc. RNDr. Jiří Ježek, Ph.D. </a:t>
            </a:r>
          </a:p>
          <a:p>
            <a:pPr marL="0" indent="0">
              <a:buNone/>
            </a:pPr>
            <a:r>
              <a:rPr lang="cs-CZ" sz="2800" dirty="0" smtClean="0"/>
              <a:t>Západočeská univerzita v Plzni </a:t>
            </a:r>
          </a:p>
          <a:p>
            <a:pPr marL="0" indent="0">
              <a:buNone/>
            </a:pPr>
            <a:r>
              <a:rPr lang="cs-CZ" sz="2800" dirty="0" smtClean="0"/>
              <a:t>Fakulta ekonomická</a:t>
            </a:r>
          </a:p>
          <a:p>
            <a:pPr marL="0" indent="0">
              <a:buNone/>
            </a:pPr>
            <a:r>
              <a:rPr lang="cs-CZ" sz="2800" dirty="0" smtClean="0"/>
              <a:t>Katedra geografie/ Středisko pro výzkum regionálního rozvoje (www.svrr.zcu.cz)</a:t>
            </a:r>
          </a:p>
          <a:p>
            <a:pPr marL="0" indent="0">
              <a:buNone/>
            </a:pPr>
            <a:r>
              <a:rPr lang="cs-CZ" sz="2800" dirty="0" smtClean="0"/>
              <a:t>Husova 11, 306 14 Plzeň</a:t>
            </a:r>
          </a:p>
          <a:p>
            <a:pPr marL="0" indent="0">
              <a:buNone/>
            </a:pPr>
            <a:r>
              <a:rPr lang="cs-CZ" sz="2800" dirty="0" smtClean="0">
                <a:solidFill>
                  <a:schemeClr val="accent1"/>
                </a:solidFill>
                <a:hlinkClick r:id="rId2"/>
              </a:rPr>
              <a:t>j</a:t>
            </a:r>
            <a:r>
              <a:rPr lang="cs-CZ" sz="2800" dirty="0" smtClean="0">
                <a:hlinkClick r:id="rId2"/>
              </a:rPr>
              <a:t>ezekji@kge.zcu.cz</a:t>
            </a:r>
            <a:r>
              <a:rPr lang="cs-CZ" sz="2800" dirty="0" smtClean="0">
                <a:solidFill>
                  <a:srgbClr val="000099"/>
                </a:solidFill>
              </a:rPr>
              <a:t> </a:t>
            </a:r>
            <a:r>
              <a:rPr lang="cs-CZ" sz="2800" dirty="0" smtClean="0">
                <a:solidFill>
                  <a:schemeClr val="accent1"/>
                </a:solidFill>
              </a:rPr>
              <a:t> </a:t>
            </a:r>
          </a:p>
          <a:p>
            <a:pPr marL="0" indent="0">
              <a:buNone/>
            </a:pPr>
            <a:r>
              <a:rPr lang="cs-CZ" sz="2800" dirty="0"/>
              <a:t>t</a:t>
            </a:r>
            <a:r>
              <a:rPr lang="cs-CZ" sz="2800" dirty="0" smtClean="0"/>
              <a:t>el. 602 510 598</a:t>
            </a:r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6776127"/>
      </p:ext>
    </p:extLst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398</Words>
  <Application>Microsoft Office PowerPoint</Application>
  <PresentationFormat>Předvádění na obrazovce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MMR_klas</vt:lpstr>
      <vt:lpstr>  TD020323 Strategické plánování obcí, měst a regionů: výzvy, problémy, možnosti řešení</vt:lpstr>
      <vt:lpstr>Krátká informace o projektu</vt:lpstr>
      <vt:lpstr>Představení výsledku z projektu 1</vt:lpstr>
      <vt:lpstr>Představení výsledku z projektu 2</vt:lpstr>
      <vt:lpstr>Představení výsledku z projektu 3</vt:lpstr>
      <vt:lpstr>Uplatnění výsledku + pro koho je určen </vt:lpstr>
      <vt:lpstr>Kontakt na řešitele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jezekji</cp:lastModifiedBy>
  <cp:revision>10</cp:revision>
  <dcterms:created xsi:type="dcterms:W3CDTF">2014-02-26T13:05:03Z</dcterms:created>
  <dcterms:modified xsi:type="dcterms:W3CDTF">2015-04-22T15:29:05Z</dcterms:modified>
</cp:coreProperties>
</file>