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7" r:id="rId4"/>
    <p:sldId id="265" r:id="rId5"/>
    <p:sldId id="266" r:id="rId6"/>
    <p:sldId id="264" r:id="rId7"/>
    <p:sldId id="268" r:id="rId8"/>
    <p:sldId id="25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73" autoAdjust="0"/>
  </p:normalViewPr>
  <p:slideViewPr>
    <p:cSldViewPr>
      <p:cViewPr>
        <p:scale>
          <a:sx n="78" d="100"/>
          <a:sy n="78" d="100"/>
        </p:scale>
        <p:origin x="-123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46911" y="2204864"/>
            <a:ext cx="8713787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Scénáře budoucího vývoje mikroregionu </a:t>
            </a:r>
            <a:endParaRPr lang="cs-CZ" sz="2800" b="1" spc="-2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Jaderné </a:t>
            </a:r>
            <a:r>
              <a:rPr 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elektrárny Dukovany s využitím přístupu </a:t>
            </a:r>
            <a:endParaRPr lang="cs-CZ" sz="2800" b="1" spc="-2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800" b="1" spc="-2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Territorial</a:t>
            </a:r>
            <a:r>
              <a:rPr lang="cs-CZ" sz="2800" b="1" spc="-2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spc="-2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spc="-2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lang="cs-CZ" sz="28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(TD020354)</a:t>
            </a:r>
            <a:endParaRPr lang="cs-CZ" sz="2800" b="1" spc="-2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s-CZ" sz="2800" b="1" spc="-2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Hána</a:t>
            </a:r>
          </a:p>
          <a:p>
            <a:pPr algn="ctr">
              <a:defRPr/>
            </a:pP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Martin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Ouředníček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Petra Špačková a výzkumný tým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Urrlab</a:t>
            </a:r>
            <a:endParaRPr lang="cs-CZ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dnadpis 6"/>
          <p:cNvSpPr txBox="1">
            <a:spLocks noGrp="1"/>
          </p:cNvSpPr>
          <p:nvPr>
            <p:ph idx="1"/>
          </p:nvPr>
        </p:nvSpPr>
        <p:spPr bwMode="auto">
          <a:xfrm>
            <a:off x="4849856" y="5033328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400" b="1" i="1" dirty="0" smtClean="0">
                <a:latin typeface="Arial" pitchFamily="34" charset="0"/>
                <a:cs typeface="Arial" pitchFamily="34" charset="0"/>
              </a:rPr>
              <a:t>28. 4. 2015</a:t>
            </a:r>
          </a:p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400" b="1" i="1" dirty="0" smtClean="0"/>
              <a:t>Pardubice</a:t>
            </a:r>
            <a:endParaRPr lang="cs-CZ" sz="1400" b="1" i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5" y="5661248"/>
            <a:ext cx="28083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dnadpis 6"/>
          <p:cNvSpPr txBox="1">
            <a:spLocks/>
          </p:cNvSpPr>
          <p:nvPr/>
        </p:nvSpPr>
        <p:spPr bwMode="auto">
          <a:xfrm>
            <a:off x="3203848" y="5755060"/>
            <a:ext cx="3816796" cy="6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spcAft>
                <a:spcPts val="200"/>
              </a:spcAft>
              <a:defRPr/>
            </a:pPr>
            <a:endParaRPr lang="cs-CZ" sz="1400" b="1" i="1" dirty="0" smtClean="0"/>
          </a:p>
          <a:p>
            <a:pPr algn="ctr" eaLnBrk="0" hangingPunct="0">
              <a:spcBef>
                <a:spcPts val="0"/>
              </a:spcBef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" descr="logoprfuk_mar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503" y="4933380"/>
            <a:ext cx="1692273" cy="16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URRlab_nap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7219" y="5250940"/>
            <a:ext cx="2850985" cy="115204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cílem </a:t>
            </a:r>
            <a:r>
              <a:rPr lang="cs-CZ" sz="2000" dirty="0"/>
              <a:t>projektu </a:t>
            </a:r>
            <a:r>
              <a:rPr lang="cs-CZ" sz="2000" dirty="0" smtClean="0"/>
              <a:t>vytvořit scénáře </a:t>
            </a:r>
            <a:r>
              <a:rPr lang="cs-CZ" sz="2000" dirty="0"/>
              <a:t>vývoje spádového regionu EDU zaměřené na </a:t>
            </a:r>
            <a:r>
              <a:rPr lang="cs-CZ" sz="2000" dirty="0" smtClean="0"/>
              <a:t>dopady </a:t>
            </a:r>
            <a:r>
              <a:rPr lang="cs-CZ" sz="2000" dirty="0"/>
              <a:t>v sociálním a ekonomickém prostředí </a:t>
            </a:r>
            <a:r>
              <a:rPr lang="cs-CZ" sz="2000" dirty="0" smtClean="0"/>
              <a:t>(např. trh práce, ekonomická základna, mobilita obyvatel, správa území atd.)</a:t>
            </a:r>
            <a:endParaRPr lang="cs-CZ" sz="2000" dirty="0"/>
          </a:p>
          <a:p>
            <a:r>
              <a:rPr lang="cs-CZ" sz="2000" dirty="0" smtClean="0"/>
              <a:t>(</a:t>
            </a:r>
            <a:r>
              <a:rPr lang="cs-CZ" sz="2000" dirty="0"/>
              <a:t>i) odstavení EDU</a:t>
            </a:r>
          </a:p>
          <a:p>
            <a:r>
              <a:rPr lang="cs-CZ" sz="2000" dirty="0"/>
              <a:t>(</a:t>
            </a:r>
            <a:r>
              <a:rPr lang="cs-CZ" sz="2000" dirty="0" err="1"/>
              <a:t>ii</a:t>
            </a:r>
            <a:r>
              <a:rPr lang="cs-CZ" sz="2000" dirty="0"/>
              <a:t>) zachování stávajícího výkonu</a:t>
            </a:r>
          </a:p>
          <a:p>
            <a:r>
              <a:rPr lang="cs-CZ" sz="2000" dirty="0"/>
              <a:t>(</a:t>
            </a:r>
            <a:r>
              <a:rPr lang="cs-CZ" sz="2000" dirty="0" err="1"/>
              <a:t>iii</a:t>
            </a:r>
            <a:r>
              <a:rPr lang="cs-CZ" sz="2000" dirty="0"/>
              <a:t>) vybudování 5. bloku </a:t>
            </a:r>
            <a:r>
              <a:rPr lang="cs-CZ" sz="2000" dirty="0" smtClean="0"/>
              <a:t>elektrárny</a:t>
            </a:r>
          </a:p>
          <a:p>
            <a:r>
              <a:rPr lang="cs-CZ" sz="2000" dirty="0" smtClean="0"/>
              <a:t>využití přístupu TIA – rozvíjený především v zahraničí (Rakousko, Německo), od 90. </a:t>
            </a:r>
            <a:r>
              <a:rPr lang="cs-CZ" sz="2000" dirty="0"/>
              <a:t>let EU </a:t>
            </a:r>
            <a:r>
              <a:rPr lang="cs-CZ" sz="2000" dirty="0" smtClean="0"/>
              <a:t>– územní </a:t>
            </a:r>
            <a:r>
              <a:rPr lang="cs-CZ" sz="2000" dirty="0"/>
              <a:t>dopady politik a </a:t>
            </a:r>
            <a:r>
              <a:rPr lang="cs-CZ" sz="2000" dirty="0" smtClean="0"/>
              <a:t>leg. opatření EK</a:t>
            </a:r>
          </a:p>
          <a:p>
            <a:r>
              <a:rPr lang="cs-CZ" sz="2000" dirty="0" smtClean="0"/>
              <a:t>vymezení území a sfér hodnocení, analýzy dat, v terénu, posouzení budoucího vývoje podle zjištěných dat a dosavadních trendů </a:t>
            </a:r>
            <a:r>
              <a:rPr lang="cs-CZ" sz="2000" dirty="0" err="1" smtClean="0"/>
              <a:t>reg</a:t>
            </a:r>
            <a:r>
              <a:rPr lang="cs-CZ" sz="2000" dirty="0" smtClean="0"/>
              <a:t>. </a:t>
            </a:r>
            <a:r>
              <a:rPr lang="cs-CZ" sz="2000" dirty="0" err="1" smtClean="0"/>
              <a:t>roz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Informace o projektu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kombinace </a:t>
            </a:r>
            <a:r>
              <a:rPr lang="cs-CZ" sz="2000" dirty="0"/>
              <a:t>kvalitativních a kvantitativních metod výzkumu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výzkum </a:t>
            </a:r>
            <a:r>
              <a:rPr lang="cs-CZ" sz="2000" dirty="0"/>
              <a:t>od </a:t>
            </a:r>
            <a:r>
              <a:rPr lang="cs-CZ" sz="2000" dirty="0" smtClean="0"/>
              <a:t>stolu, dotazníková šetření, řízené rozhovory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dosažené výsledky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metodika </a:t>
            </a:r>
            <a:r>
              <a:rPr lang="cs-CZ" sz="2000" dirty="0" err="1"/>
              <a:t>Territorial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Assessment</a:t>
            </a:r>
            <a:r>
              <a:rPr lang="cs-CZ" sz="2000" dirty="0"/>
              <a:t> (</a:t>
            </a:r>
            <a:r>
              <a:rPr lang="cs-CZ" sz="2000" dirty="0" smtClean="0"/>
              <a:t>TIA)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sada </a:t>
            </a:r>
            <a:r>
              <a:rPr lang="cs-CZ" sz="2000" dirty="0"/>
              <a:t>specializovaných map sociálních a ekonomických </a:t>
            </a:r>
            <a:r>
              <a:rPr lang="cs-CZ" sz="2000" dirty="0" smtClean="0"/>
              <a:t>podmínek</a:t>
            </a:r>
          </a:p>
          <a:p>
            <a:pPr lvl="1">
              <a:spcBef>
                <a:spcPts val="600"/>
              </a:spcBef>
            </a:pPr>
            <a:r>
              <a:rPr lang="cs-CZ" sz="2000" dirty="0"/>
              <a:t>	</a:t>
            </a:r>
            <a:r>
              <a:rPr lang="cs-CZ" sz="2000" dirty="0" smtClean="0"/>
              <a:t>	statistická data, podklad </a:t>
            </a:r>
            <a:r>
              <a:rPr lang="cs-CZ" sz="2000" dirty="0"/>
              <a:t>pro scénáře budoucího </a:t>
            </a:r>
            <a:r>
              <a:rPr lang="cs-CZ" sz="2000" dirty="0" smtClean="0"/>
              <a:t>vývoje</a:t>
            </a:r>
          </a:p>
          <a:p>
            <a:pPr lvl="1">
              <a:spcBef>
                <a:spcPts val="600"/>
              </a:spcBef>
            </a:pPr>
            <a:r>
              <a:rPr lang="cs-CZ" sz="2000" dirty="0"/>
              <a:t>	</a:t>
            </a:r>
            <a:r>
              <a:rPr lang="cs-CZ" sz="2000" dirty="0" smtClean="0"/>
              <a:t>	zatím 10 specializovaných map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plán na rok 2015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dokončení šetření mezi firmami navázanými na EDU (+ triangulace šetření), rozhovory s představiteli EDU, veřejné správy v zázemí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další sada specializovaných map s výsledky šetření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hodnocení budoucího vývoje regionu, </a:t>
            </a:r>
            <a:r>
              <a:rPr lang="cs-CZ" sz="2000" dirty="0" err="1" smtClean="0"/>
              <a:t>focus</a:t>
            </a:r>
            <a:r>
              <a:rPr lang="cs-CZ" sz="2000" dirty="0" smtClean="0"/>
              <a:t> </a:t>
            </a:r>
            <a:r>
              <a:rPr lang="cs-CZ" sz="2000" dirty="0" err="1" smtClean="0"/>
              <a:t>group</a:t>
            </a:r>
            <a:r>
              <a:rPr lang="cs-CZ" sz="2000" dirty="0" smtClean="0"/>
              <a:t>, závěr. zpráva</a:t>
            </a:r>
            <a:endParaRPr lang="cs-CZ" sz="2000" dirty="0"/>
          </a:p>
          <a:p>
            <a:pPr lvl="1">
              <a:spcBef>
                <a:spcPts val="600"/>
              </a:spcBef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Data a postup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20"/>
            <a:ext cx="7596336" cy="68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atlasobyvatelstva.cz/sites/default/files/06_pracovni_prilezitosti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32742" cy="65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atlasobyvatelstva.cz/sites/default/files/07_firmy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7" y="332656"/>
            <a:ext cx="9112489" cy="65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dotazníkové </a:t>
            </a:r>
            <a:r>
              <a:rPr lang="cs-CZ" sz="2000" dirty="0"/>
              <a:t>šetření a řízené rozhovory mezi významnými firmami (firmy z regionu a největší dodavatelé) + které mají přístup do </a:t>
            </a:r>
            <a:r>
              <a:rPr lang="cs-CZ" sz="2000" dirty="0" smtClean="0"/>
              <a:t>elektrárny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zatím odpovědělo asi 80 firem (zhruba 1/3 oslovených firem)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velká </a:t>
            </a:r>
            <a:r>
              <a:rPr lang="cs-CZ" sz="2000" dirty="0"/>
              <a:t>část firem má sídlo v okolních obcích, největší podíl tvoří firmy z Třebíče, větší firmy sídlí </a:t>
            </a:r>
            <a:r>
              <a:rPr lang="cs-CZ" sz="2000" dirty="0" smtClean="0"/>
              <a:t>i </a:t>
            </a:r>
            <a:r>
              <a:rPr lang="cs-CZ" sz="2000" dirty="0"/>
              <a:t>ve vzdálenějších městech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pro </a:t>
            </a:r>
            <a:r>
              <a:rPr lang="cs-CZ" sz="2000" dirty="0"/>
              <a:t>zhruba čtvrtinu firem představuje EDU dominantního zákazníka, řada firem zejména místních je na provozu elektrárny zcela </a:t>
            </a:r>
            <a:r>
              <a:rPr lang="cs-CZ" sz="2000" dirty="0" smtClean="0"/>
              <a:t>závislá</a:t>
            </a:r>
            <a:endParaRPr lang="cs-CZ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z</a:t>
            </a:r>
            <a:r>
              <a:rPr lang="cs-CZ" sz="2000" dirty="0"/>
              <a:t> předběžných výsledků je evidentní zcela zásadní role elektrárny pro zaměstnanost v </a:t>
            </a:r>
            <a:r>
              <a:rPr lang="cs-CZ" sz="2000" dirty="0" smtClean="0"/>
              <a:t>regionu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vysoká </a:t>
            </a:r>
            <a:r>
              <a:rPr lang="cs-CZ" sz="2000" dirty="0"/>
              <a:t>náročnost sběru dat od firem navázaných na </a:t>
            </a:r>
            <a:r>
              <a:rPr lang="cs-CZ" sz="2000" dirty="0" smtClean="0"/>
              <a:t>EDU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angažovanost </a:t>
            </a:r>
            <a:r>
              <a:rPr lang="cs-CZ" sz="2000" dirty="0"/>
              <a:t>lokálních firem je nižší než jsme </a:t>
            </a:r>
            <a:r>
              <a:rPr lang="cs-CZ" sz="2000" dirty="0" smtClean="0"/>
              <a:t>očekávali</a:t>
            </a:r>
            <a:endParaRPr lang="cs-CZ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málo </a:t>
            </a:r>
            <a:r>
              <a:rPr lang="cs-CZ" sz="2000" dirty="0"/>
              <a:t>relevantních informací o možném budoucím vývoji </a:t>
            </a:r>
            <a:r>
              <a:rPr lang="cs-CZ" sz="2000" dirty="0" smtClean="0"/>
              <a:t>EDU </a:t>
            </a:r>
            <a:r>
              <a:rPr lang="cs-CZ" sz="2000" dirty="0"/>
              <a:t>(těžké modelovat scénáře</a:t>
            </a:r>
            <a:r>
              <a:rPr lang="cs-CZ" sz="2000" dirty="0" smtClean="0"/>
              <a:t>) – snaha hledat alternativy výzkumu k naplnění cílů</a:t>
            </a:r>
            <a:endParaRPr lang="cs-CZ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Šetření firem navázaných na EDU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Závěry, uplatnění výsledku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sledované území (zejména jižní část) vykazuje několik </a:t>
            </a:r>
            <a:r>
              <a:rPr lang="cs-CZ" sz="2000" dirty="0"/>
              <a:t>výrazných znaků periferního </a:t>
            </a:r>
            <a:r>
              <a:rPr lang="cs-CZ" sz="2000" dirty="0" smtClean="0"/>
              <a:t>území (populační úbytek, nezaměstnanost) x nadstandardní vybavenost, lokalizace EDU</a:t>
            </a:r>
          </a:p>
          <a:p>
            <a:pPr marL="0" indent="0">
              <a:buNone/>
            </a:pPr>
            <a:r>
              <a:rPr lang="cs-CZ" sz="2000" dirty="0" smtClean="0"/>
              <a:t>lokalizační faktory jaderné elektrárny - výhoda perifernosti území          s malým počtem obyvatel; stává se významným ekonomickým </a:t>
            </a:r>
            <a:r>
              <a:rPr lang="cs-CZ" sz="2000" dirty="0" smtClean="0"/>
              <a:t>aktérem (Třebíč – Dukovany), </a:t>
            </a:r>
            <a:r>
              <a:rPr lang="cs-CZ" sz="2000" dirty="0" smtClean="0"/>
              <a:t>centrem místních produkčních sítí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zastavení </a:t>
            </a:r>
            <a:r>
              <a:rPr lang="cs-CZ" sz="2000" dirty="0"/>
              <a:t>provozu v </a:t>
            </a:r>
            <a:r>
              <a:rPr lang="cs-CZ" sz="2000" dirty="0" smtClean="0"/>
              <a:t>tak významném </a:t>
            </a:r>
            <a:r>
              <a:rPr lang="cs-CZ" sz="2000" dirty="0"/>
              <a:t>podniku </a:t>
            </a:r>
            <a:r>
              <a:rPr lang="cs-CZ" sz="2000" dirty="0" smtClean="0"/>
              <a:t>v </a:t>
            </a:r>
            <a:r>
              <a:rPr lang="cs-CZ" sz="2000" dirty="0"/>
              <a:t>periferním území by </a:t>
            </a:r>
            <a:r>
              <a:rPr lang="cs-CZ" sz="2000" dirty="0" smtClean="0"/>
              <a:t>vyžadovalo </a:t>
            </a:r>
            <a:r>
              <a:rPr lang="cs-CZ" sz="2000" dirty="0"/>
              <a:t>výraznou </a:t>
            </a:r>
            <a:r>
              <a:rPr lang="cs-CZ" sz="2000" dirty="0" smtClean="0"/>
              <a:t>pomoc </a:t>
            </a:r>
            <a:r>
              <a:rPr lang="cs-CZ" sz="2000" dirty="0"/>
              <a:t>státu </a:t>
            </a:r>
            <a:r>
              <a:rPr lang="cs-CZ" sz="2000" dirty="0" smtClean="0"/>
              <a:t>zejména v </a:t>
            </a:r>
            <a:r>
              <a:rPr lang="cs-CZ" sz="2000" dirty="0"/>
              <a:t>oblasti </a:t>
            </a:r>
            <a:r>
              <a:rPr lang="cs-CZ" sz="2000" dirty="0" smtClean="0"/>
              <a:t>zaměstnanosti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uplatnění výsledků projektu jako podkladu pro rozhodování o budoucnosti EDU z hlediska dopadů na okolní území</a:t>
            </a:r>
          </a:p>
          <a:p>
            <a:pPr marL="0" indent="0">
              <a:buNone/>
            </a:pPr>
            <a:r>
              <a:rPr lang="cs-CZ" sz="2000" dirty="0" smtClean="0"/>
              <a:t>obecnější uplatnění rozvinutí přístupu TIA (v rámci EU spíše hodnocení politik, zde představena možnost využití přístupu také pro hodnocení územních dopadů velkých projektů a investic</a:t>
            </a:r>
            <a:r>
              <a:rPr lang="cs-CZ" sz="2000" dirty="0" smtClean="0"/>
              <a:t>)</a:t>
            </a:r>
            <a:endParaRPr lang="cs-CZ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Kontakt na řešitele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hlavní </a:t>
            </a:r>
            <a:r>
              <a:rPr lang="cs-CZ" sz="2400" dirty="0"/>
              <a:t>řešitel: Doc. RNDr. Martin </a:t>
            </a:r>
            <a:r>
              <a:rPr lang="cs-CZ" sz="2400" dirty="0" err="1"/>
              <a:t>Ouředníček</a:t>
            </a:r>
            <a:r>
              <a:rPr lang="cs-CZ" sz="2400" dirty="0"/>
              <a:t>, Ph.D., Univerzita Karlova v Praze, Přírodovědecká fakulta</a:t>
            </a:r>
          </a:p>
          <a:p>
            <a:pPr marL="0" indent="0">
              <a:buNone/>
            </a:pPr>
            <a:r>
              <a:rPr lang="cs-CZ" sz="2400" dirty="0" smtClean="0"/>
              <a:t>spoluřešitel</a:t>
            </a:r>
            <a:r>
              <a:rPr lang="cs-CZ" sz="2400" dirty="0"/>
              <a:t>: Vítězslav Jonáš, Energetické Třebíčsko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Urbánní </a:t>
            </a:r>
            <a:r>
              <a:rPr lang="cs-CZ" sz="2400" dirty="0"/>
              <a:t>a regionální </a:t>
            </a:r>
            <a:r>
              <a:rPr lang="cs-CZ" sz="2400" dirty="0" smtClean="0"/>
              <a:t>laboratoř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www.urrlab.cz (informace a kontakty na členy týmu)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RNDr. David Hána, Ph.D. (</a:t>
            </a:r>
            <a:r>
              <a:rPr lang="cs-CZ" sz="2400" dirty="0" err="1" smtClean="0"/>
              <a:t>PřF</a:t>
            </a:r>
            <a:r>
              <a:rPr lang="cs-CZ" sz="2400" dirty="0" smtClean="0"/>
              <a:t> UK)</a:t>
            </a:r>
          </a:p>
          <a:p>
            <a:pPr marL="0" indent="0">
              <a:buNone/>
            </a:pPr>
            <a:r>
              <a:rPr lang="cs-CZ" sz="2400" dirty="0" smtClean="0"/>
              <a:t>david.hana@centrum.cz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361</Words>
  <Application>Microsoft Office PowerPoint</Application>
  <PresentationFormat>Předvádění na obrazovce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MMR_klas</vt:lpstr>
      <vt:lpstr>Prezentace aplikace PowerPoint</vt:lpstr>
      <vt:lpstr>Informace o projektu</vt:lpstr>
      <vt:lpstr>Data a postup</vt:lpstr>
      <vt:lpstr>Prezentace aplikace PowerPoint</vt:lpstr>
      <vt:lpstr>Prezentace aplikace PowerPoint</vt:lpstr>
      <vt:lpstr>Prezentace aplikace PowerPoint</vt:lpstr>
      <vt:lpstr>Šetření firem navázaných na EDU</vt:lpstr>
      <vt:lpstr>Závěry, uplatnění výsledku</vt:lpstr>
      <vt:lpstr>Kontakt na řešitele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David</cp:lastModifiedBy>
  <cp:revision>20</cp:revision>
  <dcterms:created xsi:type="dcterms:W3CDTF">2014-02-26T13:05:03Z</dcterms:created>
  <dcterms:modified xsi:type="dcterms:W3CDTF">2015-04-21T09:09:45Z</dcterms:modified>
</cp:coreProperties>
</file>