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0" r:id="rId3"/>
    <p:sldId id="270" r:id="rId4"/>
    <p:sldId id="271" r:id="rId5"/>
    <p:sldId id="272" r:id="rId6"/>
    <p:sldId id="273" r:id="rId7"/>
    <p:sldId id="274" r:id="rId8"/>
    <p:sldId id="275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300"/>
    <a:srgbClr val="00AF3F"/>
    <a:srgbClr val="000099"/>
    <a:srgbClr val="DB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4673" autoAdjust="0"/>
  </p:normalViewPr>
  <p:slideViewPr>
    <p:cSldViewPr>
      <p:cViewPr varScale="1">
        <p:scale>
          <a:sx n="111" d="100"/>
          <a:sy n="111" d="100"/>
        </p:scale>
        <p:origin x="-17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23.4.2015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csewiki.czp.cuni.cz/wiki/Globalization_Case_Studies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://www.enviwiki.cz/wiki/Metodika_tvorby_text%C5%AF_v_otev%C5%99en%C3%A9m_internetov%C3%A9m_prosto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e4sd.e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p.cuni.cz/" TargetMode="External"/><Relationship Id="rId2" Type="http://schemas.openxmlformats.org/officeDocument/2006/relationships/hyperlink" Target="mailto:Jana.Dlouha@czp.cuni.cz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mailto:jana.dlouha@czp.cuni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6"/>
          <p:cNvSpPr txBox="1">
            <a:spLocks noGrp="1"/>
          </p:cNvSpPr>
          <p:nvPr>
            <p:ph type="title"/>
          </p:nvPr>
        </p:nvSpPr>
        <p:spPr bwMode="auto">
          <a:xfrm>
            <a:off x="421605" y="1700188"/>
            <a:ext cx="829126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cs-CZ" sz="2000" dirty="0" smtClean="0"/>
              <a:t>Projekt TD020400 – Využití </a:t>
            </a:r>
            <a:r>
              <a:rPr lang="cs-CZ" sz="2000" dirty="0"/>
              <a:t>regionálních případových studií udržitelného rozvoje ve vysokoškolské výuce a pro tvorbu tzv. Open </a:t>
            </a:r>
            <a:r>
              <a:rPr lang="cs-CZ" sz="2000" dirty="0" err="1"/>
              <a:t>Educational</a:t>
            </a:r>
            <a:r>
              <a:rPr lang="cs-CZ" sz="2000" dirty="0"/>
              <a:t> </a:t>
            </a:r>
            <a:r>
              <a:rPr lang="cs-CZ" sz="2000" dirty="0" err="1" smtClean="0"/>
              <a:t>Resources</a:t>
            </a:r>
            <a:r>
              <a:rPr lang="cs-CZ" sz="2000" dirty="0" smtClean="0"/>
              <a:t> (OER)</a:t>
            </a:r>
            <a:endParaRPr lang="cs-CZ" altLang="cs-CZ" sz="2000" b="1" dirty="0">
              <a:cs typeface="Arial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87215" y="2779688"/>
            <a:ext cx="8713787" cy="208222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spcAft>
                <a:spcPts val="1200"/>
              </a:spcAft>
              <a:defRPr/>
            </a:pPr>
            <a:r>
              <a:rPr lang="cs-CZ" sz="2800" b="1" spc="-2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Metodika tvorby a využití případových studií</a:t>
            </a:r>
            <a:br>
              <a:rPr lang="cs-CZ" sz="2800" b="1" spc="-2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spc="-2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ve VŠ výuce a formou OER</a:t>
            </a:r>
            <a:endParaRPr lang="cs-CZ" sz="2800" b="1" spc="-2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Univerzita Karlova </a:t>
            </a:r>
            <a:r>
              <a:rPr lang="cs-CZ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Praze</a:t>
            </a:r>
          </a:p>
          <a:p>
            <a:pPr algn="ctr">
              <a:defRPr/>
            </a:pPr>
            <a:r>
              <a:rPr lang="cs-CZ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Centrum pro otázky životního prostředí </a:t>
            </a:r>
          </a:p>
        </p:txBody>
      </p:sp>
      <p:sp>
        <p:nvSpPr>
          <p:cNvPr id="6" name="Podnadpis 6"/>
          <p:cNvSpPr txBox="1">
            <a:spLocks noGrp="1"/>
          </p:cNvSpPr>
          <p:nvPr>
            <p:ph idx="1"/>
          </p:nvPr>
        </p:nvSpPr>
        <p:spPr bwMode="auto">
          <a:xfrm>
            <a:off x="3563888" y="5144683"/>
            <a:ext cx="3816796" cy="6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0" hangingPunct="0"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400" b="1" i="1" dirty="0" smtClean="0"/>
              <a:t>27</a:t>
            </a:r>
            <a:r>
              <a:rPr lang="cs-CZ" sz="1400" b="1" i="1" dirty="0"/>
              <a:t>. dubna 2015</a:t>
            </a:r>
          </a:p>
          <a:p>
            <a:pPr algn="ctr" eaLnBrk="0" hangingPunct="0">
              <a:spcBef>
                <a:spcPts val="0"/>
              </a:spcBef>
              <a:spcAft>
                <a:spcPts val="200"/>
              </a:spcAft>
              <a:defRPr/>
            </a:pPr>
            <a:endParaRPr lang="cs-CZ" sz="1400" b="1" i="1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068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5" y="5661248"/>
            <a:ext cx="280831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odnadpis 6"/>
          <p:cNvSpPr txBox="1">
            <a:spLocks/>
          </p:cNvSpPr>
          <p:nvPr/>
        </p:nvSpPr>
        <p:spPr bwMode="auto">
          <a:xfrm>
            <a:off x="2370549" y="5747612"/>
            <a:ext cx="3816796" cy="6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Obrázek 7" descr="logo CMYK CJ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44683"/>
            <a:ext cx="1727572" cy="1452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1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b="1" dirty="0"/>
              <a:t>Doba řešení</a:t>
            </a:r>
            <a:r>
              <a:rPr lang="cs-CZ" sz="2000" dirty="0"/>
              <a:t>: 01/2014 - 12/2015</a:t>
            </a:r>
          </a:p>
          <a:p>
            <a:r>
              <a:rPr lang="cs-CZ" sz="2000" b="1" dirty="0"/>
              <a:t>Specifický cíl </a:t>
            </a:r>
            <a:r>
              <a:rPr lang="cs-CZ" sz="2000" b="1" dirty="0" smtClean="0"/>
              <a:t>programu:</a:t>
            </a:r>
            <a:r>
              <a:rPr lang="cs-CZ" sz="2000" dirty="0" smtClean="0"/>
              <a:t> C9 - Vytvořit a zavést nové postupy, metody a systémy pro rozvoj lidského kapitálu a pro zefektivnění stávajícího systému vzdělávání v ČR.</a:t>
            </a:r>
          </a:p>
          <a:p>
            <a:r>
              <a:rPr lang="en-GB" sz="2000" b="1" dirty="0" err="1" smtClean="0"/>
              <a:t>Anotace</a:t>
            </a:r>
            <a:r>
              <a:rPr lang="en-GB" sz="2000" b="1" dirty="0" smtClean="0"/>
              <a:t>:</a:t>
            </a:r>
            <a:r>
              <a:rPr lang="cs-CZ" sz="2000" b="1" dirty="0" smtClean="0"/>
              <a:t> </a:t>
            </a:r>
            <a:r>
              <a:rPr lang="en-GB" sz="2000" dirty="0" err="1" smtClean="0"/>
              <a:t>Bude</a:t>
            </a:r>
            <a:r>
              <a:rPr lang="en-GB" sz="2000" dirty="0" smtClean="0"/>
              <a:t> </a:t>
            </a:r>
            <a:r>
              <a:rPr lang="en-GB" sz="2000" dirty="0" err="1" smtClean="0"/>
              <a:t>vyvinuta</a:t>
            </a:r>
            <a:r>
              <a:rPr lang="en-GB" sz="2000" dirty="0" smtClean="0"/>
              <a:t> </a:t>
            </a:r>
            <a:r>
              <a:rPr lang="en-GB" sz="2000" dirty="0" err="1" smtClean="0"/>
              <a:t>metoda</a:t>
            </a:r>
            <a:r>
              <a:rPr lang="en-GB" sz="2000" dirty="0" smtClean="0"/>
              <a:t> </a:t>
            </a:r>
            <a:r>
              <a:rPr lang="en-GB" sz="2000" dirty="0" err="1" smtClean="0"/>
              <a:t>tvorby</a:t>
            </a:r>
            <a:r>
              <a:rPr lang="en-GB" sz="2000" dirty="0" smtClean="0"/>
              <a:t> PS, </a:t>
            </a:r>
            <a:r>
              <a:rPr lang="en-GB" sz="2000" dirty="0" err="1" smtClean="0"/>
              <a:t>shromážděny</a:t>
            </a:r>
            <a:r>
              <a:rPr lang="en-GB" sz="2000" dirty="0" smtClean="0"/>
              <a:t> PS v </a:t>
            </a:r>
            <a:r>
              <a:rPr lang="en-GB" sz="2000" dirty="0" err="1" smtClean="0"/>
              <a:t>databázi</a:t>
            </a:r>
            <a:r>
              <a:rPr lang="en-GB" sz="2000" dirty="0" smtClean="0"/>
              <a:t>, </a:t>
            </a:r>
            <a:r>
              <a:rPr lang="en-GB" sz="2000" dirty="0" err="1" smtClean="0"/>
              <a:t>analyzovány</a:t>
            </a:r>
            <a:r>
              <a:rPr lang="en-GB" sz="2000" dirty="0" smtClean="0"/>
              <a:t> z </a:t>
            </a:r>
            <a:r>
              <a:rPr lang="en-GB" sz="2000" dirty="0" err="1" smtClean="0"/>
              <a:t>hlediska</a:t>
            </a:r>
            <a:r>
              <a:rPr lang="en-GB" sz="2000" dirty="0" smtClean="0"/>
              <a:t> </a:t>
            </a:r>
            <a:r>
              <a:rPr lang="en-GB" sz="2000" dirty="0" err="1" smtClean="0"/>
              <a:t>principů</a:t>
            </a:r>
            <a:r>
              <a:rPr lang="en-GB" sz="2000" dirty="0" smtClean="0"/>
              <a:t> </a:t>
            </a:r>
            <a:r>
              <a:rPr lang="en-GB" sz="2000" dirty="0" err="1" smtClean="0"/>
              <a:t>sociálního</a:t>
            </a:r>
            <a:r>
              <a:rPr lang="en-GB" sz="2000" dirty="0" smtClean="0"/>
              <a:t> </a:t>
            </a:r>
            <a:r>
              <a:rPr lang="en-GB" sz="2000" dirty="0" err="1" smtClean="0"/>
              <a:t>učení</a:t>
            </a:r>
            <a:r>
              <a:rPr lang="en-GB" sz="2000" dirty="0" smtClean="0"/>
              <a:t>, </a:t>
            </a:r>
            <a:r>
              <a:rPr lang="en-GB" sz="2000" dirty="0" err="1" smtClean="0"/>
              <a:t>vybrány</a:t>
            </a:r>
            <a:r>
              <a:rPr lang="en-GB" sz="2000" dirty="0" smtClean="0"/>
              <a:t> </a:t>
            </a:r>
            <a:r>
              <a:rPr lang="en-GB" sz="2000" dirty="0" err="1" smtClean="0"/>
              <a:t>příklady</a:t>
            </a:r>
            <a:r>
              <a:rPr lang="en-GB" sz="2000" dirty="0" smtClean="0"/>
              <a:t> </a:t>
            </a:r>
            <a:r>
              <a:rPr lang="en-GB" sz="2000" dirty="0" err="1" smtClean="0"/>
              <a:t>dobré</a:t>
            </a:r>
            <a:r>
              <a:rPr lang="en-GB" sz="2000" dirty="0" smtClean="0"/>
              <a:t> </a:t>
            </a:r>
            <a:r>
              <a:rPr lang="en-GB" sz="2000" dirty="0" err="1" smtClean="0"/>
              <a:t>praxe</a:t>
            </a:r>
            <a:r>
              <a:rPr lang="en-GB" sz="2000" dirty="0" smtClean="0"/>
              <a:t>; PS </a:t>
            </a:r>
            <a:r>
              <a:rPr lang="en-GB" sz="2000" dirty="0" err="1" smtClean="0"/>
              <a:t>budou</a:t>
            </a:r>
            <a:r>
              <a:rPr lang="en-GB" sz="2000" dirty="0" smtClean="0"/>
              <a:t> </a:t>
            </a:r>
            <a:r>
              <a:rPr lang="en-GB" sz="2000" dirty="0" err="1" smtClean="0"/>
              <a:t>publikovány</a:t>
            </a:r>
            <a:r>
              <a:rPr lang="en-GB" sz="2000" dirty="0" smtClean="0"/>
              <a:t> </a:t>
            </a:r>
            <a:r>
              <a:rPr lang="en-GB" sz="2000" dirty="0" err="1" smtClean="0"/>
              <a:t>formou</a:t>
            </a:r>
            <a:r>
              <a:rPr lang="en-GB" sz="2000" dirty="0" smtClean="0"/>
              <a:t> Open Educational Resources, </a:t>
            </a:r>
            <a:r>
              <a:rPr lang="en-GB" sz="2000" dirty="0" err="1" smtClean="0"/>
              <a:t>jež</a:t>
            </a:r>
            <a:r>
              <a:rPr lang="en-GB" sz="2000" dirty="0" smtClean="0"/>
              <a:t> je </a:t>
            </a:r>
            <a:r>
              <a:rPr lang="en-GB" sz="2000" dirty="0" err="1" smtClean="0"/>
              <a:t>vhodná</a:t>
            </a:r>
            <a:r>
              <a:rPr lang="en-GB" sz="2000" dirty="0" smtClean="0"/>
              <a:t> pro </a:t>
            </a:r>
            <a:r>
              <a:rPr lang="en-GB" sz="2000" dirty="0" err="1" smtClean="0"/>
              <a:t>sdílení</a:t>
            </a:r>
            <a:r>
              <a:rPr lang="en-GB" sz="2000" dirty="0" smtClean="0"/>
              <a:t> a </a:t>
            </a:r>
            <a:r>
              <a:rPr lang="en-GB" sz="2000" dirty="0" err="1" smtClean="0"/>
              <a:t>interakce</a:t>
            </a:r>
            <a:r>
              <a:rPr lang="en-GB" sz="2000" dirty="0" smtClean="0"/>
              <a:t>. </a:t>
            </a:r>
            <a:r>
              <a:rPr lang="en-GB" sz="2000" dirty="0" err="1" smtClean="0"/>
              <a:t>Proběhne</a:t>
            </a:r>
            <a:r>
              <a:rPr lang="en-GB" sz="2000" dirty="0" smtClean="0"/>
              <a:t> </a:t>
            </a:r>
            <a:r>
              <a:rPr lang="en-GB" sz="2000" dirty="0" err="1" smtClean="0"/>
              <a:t>pilotní</a:t>
            </a:r>
            <a:r>
              <a:rPr lang="en-GB" sz="2000" dirty="0" smtClean="0"/>
              <a:t> </a:t>
            </a:r>
            <a:r>
              <a:rPr lang="en-GB" sz="2000" dirty="0" err="1" smtClean="0"/>
              <a:t>testování</a:t>
            </a:r>
            <a:r>
              <a:rPr lang="en-GB" sz="2000" dirty="0" smtClean="0"/>
              <a:t> </a:t>
            </a:r>
            <a:r>
              <a:rPr lang="en-GB" sz="2000" dirty="0" err="1" smtClean="0"/>
              <a:t>výuky</a:t>
            </a:r>
            <a:r>
              <a:rPr lang="en-GB" sz="2000" dirty="0" smtClean="0"/>
              <a:t> </a:t>
            </a:r>
            <a:r>
              <a:rPr lang="en-GB" sz="2000" dirty="0" err="1" smtClean="0"/>
              <a:t>pomocí</a:t>
            </a:r>
            <a:r>
              <a:rPr lang="en-GB" sz="2000" dirty="0" smtClean="0"/>
              <a:t> PS, </a:t>
            </a:r>
            <a:r>
              <a:rPr lang="en-GB" sz="2000" dirty="0" err="1" smtClean="0"/>
              <a:t>analýza</a:t>
            </a:r>
            <a:r>
              <a:rPr lang="en-GB" sz="2000" dirty="0" smtClean="0"/>
              <a:t> </a:t>
            </a:r>
            <a:r>
              <a:rPr lang="en-GB" sz="2000" dirty="0" err="1" smtClean="0"/>
              <a:t>dosažených</a:t>
            </a:r>
            <a:r>
              <a:rPr lang="en-GB" sz="2000" dirty="0" smtClean="0"/>
              <a:t> </a:t>
            </a:r>
            <a:r>
              <a:rPr lang="en-GB" sz="2000" dirty="0" err="1" smtClean="0"/>
              <a:t>kompetencí</a:t>
            </a:r>
            <a:r>
              <a:rPr lang="en-GB" sz="2000" dirty="0" smtClean="0"/>
              <a:t> k UR, </a:t>
            </a:r>
            <a:r>
              <a:rPr lang="en-GB" sz="2000" dirty="0" err="1" smtClean="0"/>
              <a:t>vznikne</a:t>
            </a:r>
            <a:r>
              <a:rPr lang="en-GB" sz="2000" dirty="0" smtClean="0"/>
              <a:t> a </a:t>
            </a:r>
            <a:r>
              <a:rPr lang="en-GB" sz="2000" dirty="0" err="1" smtClean="0"/>
              <a:t>bude</a:t>
            </a:r>
            <a:r>
              <a:rPr lang="en-GB" sz="2000" dirty="0" smtClean="0"/>
              <a:t> </a:t>
            </a:r>
            <a:r>
              <a:rPr lang="en-GB" sz="2000" dirty="0" err="1" smtClean="0"/>
              <a:t>šířena</a:t>
            </a:r>
            <a:r>
              <a:rPr lang="en-GB" sz="2000" dirty="0" smtClean="0"/>
              <a:t> </a:t>
            </a:r>
            <a:r>
              <a:rPr lang="en-GB" sz="2000" dirty="0" err="1" smtClean="0"/>
              <a:t>metodika</a:t>
            </a:r>
            <a:r>
              <a:rPr lang="en-GB" sz="2000" dirty="0" smtClean="0"/>
              <a:t> PS a OER.</a:t>
            </a:r>
            <a:endParaRPr lang="cs-CZ" sz="2000" dirty="0" smtClean="0"/>
          </a:p>
          <a:p>
            <a:r>
              <a:rPr lang="cs-CZ" sz="2000" b="1" dirty="0" smtClean="0"/>
              <a:t>Náklady</a:t>
            </a:r>
            <a:r>
              <a:rPr lang="cs-CZ" sz="2000" dirty="0" smtClean="0"/>
              <a:t> (2014 /2015 /Celkem): 1454 /1450 /2904 tis. Kč</a:t>
            </a:r>
            <a:br>
              <a:rPr lang="cs-CZ" sz="2000" dirty="0" smtClean="0"/>
            </a:br>
            <a:r>
              <a:rPr lang="cs-CZ" sz="2000" dirty="0" smtClean="0"/>
              <a:t>	Přiděleno 2 185 tis</a:t>
            </a:r>
            <a:r>
              <a:rPr lang="cs-CZ" sz="2000" dirty="0"/>
              <a:t>. Kč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Krátká informace o projektu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0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>
                <a:solidFill>
                  <a:schemeClr val="accent2"/>
                </a:solidFill>
              </a:rPr>
              <a:t>2 * X - C - Kapitola v odborné knize</a:t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cs-CZ" dirty="0">
                <a:solidFill>
                  <a:schemeClr val="accent2"/>
                </a:solidFill>
              </a:rPr>
              <a:t>Případové studie udržitelného rozvoje a jejich využití jako metody výuky - kapitoly v odborné knize</a:t>
            </a:r>
          </a:p>
          <a:p>
            <a:pPr lvl="0"/>
            <a:r>
              <a:rPr lang="cs-CZ" dirty="0">
                <a:solidFill>
                  <a:schemeClr val="accent2"/>
                </a:solidFill>
              </a:rPr>
              <a:t>1 * X - J - článek v odborném periodiku (</a:t>
            </a:r>
            <a:r>
              <a:rPr lang="cs-CZ" dirty="0" err="1">
                <a:solidFill>
                  <a:schemeClr val="accent2"/>
                </a:solidFill>
              </a:rPr>
              <a:t>Jrec</a:t>
            </a:r>
            <a:r>
              <a:rPr lang="cs-CZ" dirty="0">
                <a:solidFill>
                  <a:schemeClr val="accent2"/>
                </a:solidFill>
              </a:rPr>
              <a:t>)</a:t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cs-CZ" dirty="0">
                <a:solidFill>
                  <a:schemeClr val="accent2"/>
                </a:solidFill>
              </a:rPr>
              <a:t>Výhody publikování formou Open </a:t>
            </a:r>
            <a:r>
              <a:rPr lang="cs-CZ" dirty="0" err="1">
                <a:solidFill>
                  <a:schemeClr val="accent2"/>
                </a:solidFill>
              </a:rPr>
              <a:t>Educational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Resources</a:t>
            </a:r>
            <a:r>
              <a:rPr lang="cs-CZ" dirty="0">
                <a:solidFill>
                  <a:schemeClr val="accent2"/>
                </a:solidFill>
              </a:rPr>
              <a:t> a možnosti jejich zavedení v ČR</a:t>
            </a:r>
          </a:p>
          <a:p>
            <a:pPr lvl="0"/>
            <a:r>
              <a:rPr lang="cs-CZ" dirty="0"/>
              <a:t>1 * X - J - článek v odborném periodiku (</a:t>
            </a:r>
            <a:r>
              <a:rPr lang="cs-CZ" dirty="0" err="1"/>
              <a:t>Jimp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Kompetence pro UR a jejich rozvoj na VŠ úrovni v ČR – článek v odborném periodiku</a:t>
            </a:r>
          </a:p>
          <a:p>
            <a:r>
              <a:rPr lang="cs-CZ" dirty="0"/>
              <a:t>1 * </a:t>
            </a:r>
            <a:r>
              <a:rPr lang="cs-CZ" dirty="0" err="1"/>
              <a:t>Nmet</a:t>
            </a:r>
            <a:r>
              <a:rPr lang="cs-CZ" dirty="0"/>
              <a:t> - certifikované metodiky</a:t>
            </a:r>
            <a:br>
              <a:rPr lang="cs-CZ" dirty="0"/>
            </a:br>
            <a:r>
              <a:rPr lang="cs-CZ" dirty="0"/>
              <a:t>Metodika tvorby a využití případových studií ve výuce a formou Open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Resources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Slíbené výsledky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1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Shromáždění případových studií, </a:t>
            </a:r>
            <a:r>
              <a:rPr lang="cs-CZ" dirty="0" smtClean="0"/>
              <a:t>jejich publikace formou </a:t>
            </a:r>
            <a:r>
              <a:rPr lang="cs-CZ" dirty="0"/>
              <a:t>Open Edu </a:t>
            </a:r>
            <a:r>
              <a:rPr lang="cs-CZ" dirty="0" err="1"/>
              <a:t>Resources</a:t>
            </a:r>
            <a:endParaRPr lang="cs-CZ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Otevřené wiki prostředí pro výuku v AJ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Testování pro využití ve výuce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E-</a:t>
            </a:r>
            <a:r>
              <a:rPr lang="cs-CZ" dirty="0" err="1"/>
              <a:t>learningové</a:t>
            </a:r>
            <a:r>
              <a:rPr lang="cs-CZ" dirty="0"/>
              <a:t> kurzy, letní školy – využití PS k aktivnímu učení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Analýza souvisejících kompetencí (článek)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Kniha shrnující PS a analytické závěry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Komunikace výsledků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OpenEdu</a:t>
            </a:r>
            <a:r>
              <a:rPr lang="cs-CZ" dirty="0"/>
              <a:t>, kompetence, regionální výuka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Metodika: </a:t>
            </a:r>
            <a:r>
              <a:rPr lang="cs-CZ" dirty="0"/>
              <a:t>využití PS; analytické závěry z Open Edu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3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Ghana: Gold Mining Resurgence - VCSEwiki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10970"/>
          <a:stretch/>
        </p:blipFill>
        <p:spPr>
          <a:xfrm>
            <a:off x="3501721" y="1875666"/>
            <a:ext cx="5642279" cy="324036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168860"/>
            <a:ext cx="8291264" cy="4392488"/>
          </a:xfrm>
        </p:spPr>
        <p:txBody>
          <a:bodyPr>
            <a:normAutofit/>
          </a:bodyPr>
          <a:lstStyle/>
          <a:p>
            <a:r>
              <a:rPr lang="cs-CZ" sz="2000" dirty="0"/>
              <a:t>Publikovány </a:t>
            </a:r>
            <a:r>
              <a:rPr lang="cs-CZ" sz="2000" dirty="0" smtClean="0"/>
              <a:t>formou</a:t>
            </a:r>
            <a:br>
              <a:rPr lang="cs-CZ" sz="2000" dirty="0" smtClean="0"/>
            </a:br>
            <a:r>
              <a:rPr lang="cs-CZ" sz="2000" b="1" dirty="0" smtClean="0"/>
              <a:t>Open </a:t>
            </a:r>
            <a:r>
              <a:rPr lang="cs-CZ" sz="2000" b="1" dirty="0"/>
              <a:t>Edu </a:t>
            </a:r>
            <a:r>
              <a:rPr lang="cs-CZ" sz="2000" b="1" dirty="0" err="1" smtClean="0"/>
              <a:t>Resources</a:t>
            </a:r>
            <a:r>
              <a:rPr lang="cs-CZ" sz="2000" dirty="0" smtClean="0"/>
              <a:t>:</a:t>
            </a:r>
            <a:br>
              <a:rPr lang="cs-CZ" sz="2000" dirty="0" smtClean="0"/>
            </a:br>
            <a:r>
              <a:rPr lang="cs-CZ" sz="2000" dirty="0" smtClean="0"/>
              <a:t>výukový otevřený prostor</a:t>
            </a:r>
            <a:br>
              <a:rPr lang="cs-CZ" sz="2000" dirty="0" smtClean="0"/>
            </a:br>
            <a:r>
              <a:rPr lang="cs-CZ" sz="2000" dirty="0" err="1" smtClean="0">
                <a:hlinkClick r:id="rId3"/>
              </a:rPr>
              <a:t>VCSEwiki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			     Využití </a:t>
            </a:r>
            <a:r>
              <a:rPr lang="cs-CZ" sz="2000" b="1" dirty="0"/>
              <a:t>ve </a:t>
            </a:r>
            <a:r>
              <a:rPr lang="cs-CZ" sz="2000" b="1" dirty="0" smtClean="0"/>
              <a:t>výuce – kurzy:</a:t>
            </a:r>
            <a:br>
              <a:rPr lang="cs-CZ" sz="2000" b="1" dirty="0" smtClean="0"/>
            </a:br>
            <a:r>
              <a:rPr lang="cs-CZ" sz="2000" b="1" dirty="0" smtClean="0"/>
              <a:t>			      	</a:t>
            </a:r>
            <a:r>
              <a:rPr lang="cs-CZ" sz="2000" dirty="0" smtClean="0"/>
              <a:t>Globální a regionální případy UR;</a:t>
            </a:r>
            <a:br>
              <a:rPr lang="cs-CZ" sz="2000" dirty="0" smtClean="0"/>
            </a:br>
            <a:r>
              <a:rPr lang="cs-CZ" sz="2000" dirty="0" smtClean="0"/>
              <a:t>			      	</a:t>
            </a:r>
            <a:r>
              <a:rPr lang="cs-CZ" sz="2000" dirty="0" err="1" smtClean="0"/>
              <a:t>European</a:t>
            </a:r>
            <a:r>
              <a:rPr lang="cs-CZ" sz="2000" dirty="0" smtClean="0"/>
              <a:t> </a:t>
            </a:r>
            <a:r>
              <a:rPr lang="cs-CZ" sz="2000" dirty="0" err="1" smtClean="0"/>
              <a:t>Virtual</a:t>
            </a:r>
            <a:r>
              <a:rPr lang="cs-CZ" sz="2000" dirty="0" smtClean="0"/>
              <a:t> </a:t>
            </a:r>
            <a:r>
              <a:rPr lang="cs-CZ" sz="2000" dirty="0" err="1" smtClean="0"/>
              <a:t>Seminar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Případové studie</a:t>
            </a:r>
            <a:endParaRPr lang="en-GB" dirty="0"/>
          </a:p>
        </p:txBody>
      </p:sp>
      <p:pic>
        <p:nvPicPr>
          <p:cNvPr id="5" name="Obrázek 4" descr="European Virtual Seminar on Sustainable Development (EVS): SOC - Social Capital in Regional Sustainable Development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t="11968" r="29525" b="31038"/>
          <a:stretch/>
        </p:blipFill>
        <p:spPr>
          <a:xfrm>
            <a:off x="189353" y="4149080"/>
            <a:ext cx="3312368" cy="28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Kniha shrnující PS a analytické závěry</a:t>
            </a:r>
            <a:r>
              <a:rPr lang="en-GB" dirty="0"/>
              <a:t/>
            </a:r>
            <a:br>
              <a:rPr lang="en-GB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en-GB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95936" y="2348880"/>
            <a:ext cx="4690864" cy="439248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cs-CZ" sz="11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11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Barton</a:t>
            </a:r>
            <a:r>
              <a:rPr lang="cs-CZ" sz="2000" dirty="0"/>
              <a:t>, A., Dlouhá, J., </a:t>
            </a:r>
            <a:r>
              <a:rPr lang="cs-CZ" sz="2000" dirty="0" err="1"/>
              <a:t>eds</a:t>
            </a:r>
            <a:r>
              <a:rPr lang="cs-CZ" sz="2000" dirty="0"/>
              <a:t>. (2014). </a:t>
            </a:r>
            <a:r>
              <a:rPr lang="cs-CZ" sz="2000" i="1" dirty="0" err="1"/>
              <a:t>Exploring</a:t>
            </a:r>
            <a:r>
              <a:rPr lang="cs-CZ" sz="2000" i="1" dirty="0"/>
              <a:t> regional </a:t>
            </a:r>
            <a:r>
              <a:rPr lang="cs-CZ" sz="2000" i="1" dirty="0" err="1"/>
              <a:t>sustainable</a:t>
            </a:r>
            <a:r>
              <a:rPr lang="cs-CZ" sz="2000" i="1" dirty="0"/>
              <a:t> </a:t>
            </a:r>
            <a:r>
              <a:rPr lang="cs-CZ" sz="2000" i="1" dirty="0" err="1"/>
              <a:t>development</a:t>
            </a:r>
            <a:r>
              <a:rPr lang="cs-CZ" sz="2000" i="1" dirty="0"/>
              <a:t> </a:t>
            </a:r>
            <a:r>
              <a:rPr lang="cs-CZ" sz="2000" i="1" dirty="0" err="1"/>
              <a:t>issues</a:t>
            </a:r>
            <a:r>
              <a:rPr lang="cs-CZ" sz="2000" i="1" dirty="0"/>
              <a:t>. </a:t>
            </a:r>
            <a:r>
              <a:rPr lang="cs-CZ" sz="2000" i="1" dirty="0" err="1"/>
              <a:t>Using</a:t>
            </a:r>
            <a:r>
              <a:rPr lang="cs-CZ" sz="2000" i="1" dirty="0"/>
              <a:t> </a:t>
            </a:r>
            <a:r>
              <a:rPr lang="cs-CZ" sz="2000" i="1" dirty="0" err="1"/>
              <a:t>the</a:t>
            </a:r>
            <a:r>
              <a:rPr lang="cs-CZ" sz="2000" i="1" dirty="0"/>
              <a:t> case study </a:t>
            </a:r>
            <a:r>
              <a:rPr lang="cs-CZ" sz="2000" i="1" dirty="0" err="1"/>
              <a:t>approach</a:t>
            </a:r>
            <a:r>
              <a:rPr lang="cs-CZ" sz="2000" i="1" dirty="0"/>
              <a:t> in </a:t>
            </a:r>
            <a:r>
              <a:rPr lang="cs-CZ" sz="2000" i="1" dirty="0" err="1"/>
              <a:t>higher</a:t>
            </a:r>
            <a:r>
              <a:rPr lang="cs-CZ" sz="2000" i="1" dirty="0"/>
              <a:t> </a:t>
            </a:r>
            <a:r>
              <a:rPr lang="cs-CZ" sz="2000" i="1" dirty="0" err="1"/>
              <a:t>education</a:t>
            </a:r>
            <a:r>
              <a:rPr lang="cs-CZ" sz="2000" i="1" dirty="0"/>
              <a:t>. </a:t>
            </a:r>
            <a:r>
              <a:rPr lang="cs-CZ" sz="2000" dirty="0"/>
              <a:t>Grosvenor House Publishing LTD., </a:t>
            </a:r>
            <a:r>
              <a:rPr lang="cs-CZ" sz="2000" dirty="0" smtClean="0"/>
              <a:t>UK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2000" b="1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Dlouhá J. (2014). </a:t>
            </a:r>
            <a:r>
              <a:rPr lang="cs-CZ" sz="2000" dirty="0" err="1"/>
              <a:t>Sustainable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case </a:t>
            </a:r>
            <a:r>
              <a:rPr lang="cs-CZ" sz="2000" dirty="0" err="1"/>
              <a:t>studies</a:t>
            </a:r>
            <a:r>
              <a:rPr lang="cs-CZ" sz="2000" dirty="0"/>
              <a:t> and </a:t>
            </a:r>
            <a:r>
              <a:rPr lang="cs-CZ" sz="2000" dirty="0" err="1"/>
              <a:t>their</a:t>
            </a:r>
            <a:r>
              <a:rPr lang="cs-CZ" sz="2000" dirty="0"/>
              <a:t> use as a </a:t>
            </a:r>
            <a:r>
              <a:rPr lang="cs-CZ" sz="2000" dirty="0" err="1"/>
              <a:t>teaching</a:t>
            </a:r>
            <a:r>
              <a:rPr lang="cs-CZ" sz="2000" dirty="0"/>
              <a:t> </a:t>
            </a:r>
            <a:r>
              <a:rPr lang="cs-CZ" sz="2000" dirty="0" err="1"/>
              <a:t>method</a:t>
            </a:r>
            <a:r>
              <a:rPr lang="cs-CZ" sz="2000" dirty="0"/>
              <a:t> in </a:t>
            </a:r>
            <a:r>
              <a:rPr lang="cs-CZ" sz="2000" dirty="0" err="1"/>
              <a:t>regionally</a:t>
            </a:r>
            <a:r>
              <a:rPr lang="cs-CZ" sz="2000" dirty="0"/>
              <a:t> </a:t>
            </a:r>
            <a:r>
              <a:rPr lang="cs-CZ" sz="2000" dirty="0" err="1"/>
              <a:t>focused</a:t>
            </a:r>
            <a:r>
              <a:rPr lang="cs-CZ" sz="2000" dirty="0"/>
              <a:t> </a:t>
            </a:r>
            <a:r>
              <a:rPr lang="cs-CZ" sz="2000" dirty="0" err="1"/>
              <a:t>higher</a:t>
            </a:r>
            <a:r>
              <a:rPr lang="cs-CZ" sz="2000" dirty="0"/>
              <a:t> </a:t>
            </a:r>
            <a:r>
              <a:rPr lang="cs-CZ" sz="2000" dirty="0" err="1"/>
              <a:t>education</a:t>
            </a:r>
            <a:r>
              <a:rPr lang="cs-CZ" sz="2000" dirty="0"/>
              <a:t> </a:t>
            </a:r>
            <a:r>
              <a:rPr lang="cs-CZ" sz="2000" dirty="0" err="1" smtClean="0"/>
              <a:t>programs</a:t>
            </a:r>
            <a:r>
              <a:rPr lang="cs-CZ" sz="2000" dirty="0" smtClean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Dlouhá J., Barton, A. (2014). </a:t>
            </a:r>
            <a:r>
              <a:rPr lang="cs-CZ" sz="2000" dirty="0" err="1"/>
              <a:t>Students</a:t>
            </a:r>
            <a:r>
              <a:rPr lang="cs-CZ" sz="2000" dirty="0"/>
              <a:t>’ </a:t>
            </a:r>
            <a:r>
              <a:rPr lang="cs-CZ" sz="2000" dirty="0" err="1"/>
              <a:t>exploration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 Brown </a:t>
            </a:r>
            <a:r>
              <a:rPr lang="cs-CZ" sz="2000" dirty="0" err="1"/>
              <a:t>Coal</a:t>
            </a:r>
            <a:r>
              <a:rPr lang="cs-CZ" sz="2000" dirty="0"/>
              <a:t> </a:t>
            </a:r>
            <a:r>
              <a:rPr lang="cs-CZ" sz="2000" dirty="0" err="1"/>
              <a:t>Mining</a:t>
            </a:r>
            <a:r>
              <a:rPr lang="cs-CZ" sz="2000" dirty="0"/>
              <a:t> case study in </a:t>
            </a:r>
            <a:r>
              <a:rPr lang="cs-CZ" sz="2000" dirty="0" err="1"/>
              <a:t>higher</a:t>
            </a:r>
            <a:r>
              <a:rPr lang="cs-CZ" sz="2000" dirty="0"/>
              <a:t>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.</a:t>
            </a:r>
            <a:endParaRPr lang="en-GB" dirty="0"/>
          </a:p>
        </p:txBody>
      </p:sp>
      <p:pic>
        <p:nvPicPr>
          <p:cNvPr id="5" name="Obrázek 4" descr="Sustainable Development Case Studies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1476" r="42913"/>
          <a:stretch/>
        </p:blipFill>
        <p:spPr>
          <a:xfrm>
            <a:off x="683568" y="2132856"/>
            <a:ext cx="3046108" cy="4725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8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Návaznost na</a:t>
            </a:r>
            <a:br>
              <a:rPr lang="cs-CZ" dirty="0" smtClean="0"/>
            </a:br>
            <a:r>
              <a:rPr lang="cs-CZ" dirty="0" smtClean="0"/>
              <a:t>již certifikované</a:t>
            </a:r>
            <a:br>
              <a:rPr lang="cs-CZ" dirty="0" smtClean="0"/>
            </a:br>
            <a:r>
              <a:rPr lang="cs-CZ" dirty="0" smtClean="0"/>
              <a:t>metodiky </a:t>
            </a:r>
            <a:r>
              <a:rPr lang="cs-CZ" dirty="0" smtClean="0">
                <a:sym typeface="Wingdings" panose="05000000000000000000" pitchFamily="2" charset="2"/>
              </a:rPr>
              <a:t>  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(MŽP ČR, 2012)</a:t>
            </a:r>
          </a:p>
          <a:p>
            <a:r>
              <a:rPr lang="cs-CZ" dirty="0" smtClean="0"/>
              <a:t>Otevřený</a:t>
            </a:r>
            <a:br>
              <a:rPr lang="cs-CZ" dirty="0" smtClean="0"/>
            </a:br>
            <a:r>
              <a:rPr lang="cs-CZ" dirty="0" smtClean="0"/>
              <a:t>prostor</a:t>
            </a:r>
            <a:br>
              <a:rPr lang="cs-CZ" dirty="0" smtClean="0"/>
            </a:br>
            <a:r>
              <a:rPr lang="cs-CZ" dirty="0" err="1" smtClean="0">
                <a:hlinkClick r:id="rId2"/>
              </a:rPr>
              <a:t>Enviwiki</a:t>
            </a:r>
            <a:endParaRPr lang="cs-CZ" dirty="0" smtClean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Obrázek 5" descr="Metodika tvorby textů v otevřeném internetovém prostoru – Enviwiki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9381" r="29526"/>
          <a:stretch/>
        </p:blipFill>
        <p:spPr>
          <a:xfrm>
            <a:off x="3275856" y="836712"/>
            <a:ext cx="576064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60851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OpenEdu</a:t>
            </a:r>
            <a:r>
              <a:rPr lang="cs-CZ" b="1" dirty="0" smtClean="0"/>
              <a:t> </a:t>
            </a:r>
            <a:r>
              <a:rPr lang="cs-CZ" b="1" dirty="0" err="1" smtClean="0"/>
              <a:t>resources</a:t>
            </a:r>
            <a:r>
              <a:rPr lang="cs-CZ" b="1" dirty="0" smtClean="0"/>
              <a:t> 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ú</a:t>
            </a:r>
            <a:r>
              <a:rPr lang="en-GB" dirty="0" err="1" smtClean="0"/>
              <a:t>čast</a:t>
            </a:r>
            <a:r>
              <a:rPr lang="en-GB" dirty="0" smtClean="0"/>
              <a:t> </a:t>
            </a:r>
            <a:r>
              <a:rPr lang="en-GB" dirty="0"/>
              <a:t>v </a:t>
            </a:r>
            <a:r>
              <a:rPr lang="en-GB" dirty="0" err="1"/>
              <a:t>pracovní</a:t>
            </a:r>
            <a:r>
              <a:rPr lang="en-GB" dirty="0"/>
              <a:t> </a:t>
            </a:r>
            <a:r>
              <a:rPr lang="en-GB" dirty="0" err="1"/>
              <a:t>skupině</a:t>
            </a:r>
            <a:r>
              <a:rPr lang="en-GB" dirty="0"/>
              <a:t> pro </a:t>
            </a:r>
            <a:r>
              <a:rPr lang="en-GB" dirty="0" err="1"/>
              <a:t>tvorbu</a:t>
            </a:r>
            <a:r>
              <a:rPr lang="en-GB" dirty="0"/>
              <a:t> </a:t>
            </a:r>
            <a:r>
              <a:rPr lang="en-GB" dirty="0" err="1"/>
              <a:t>otevřených</a:t>
            </a:r>
            <a:r>
              <a:rPr lang="en-GB" dirty="0"/>
              <a:t> </a:t>
            </a:r>
            <a:r>
              <a:rPr lang="en-GB" dirty="0" err="1" smtClean="0"/>
              <a:t>zdrojů</a:t>
            </a:r>
            <a:r>
              <a:rPr lang="cs-CZ" dirty="0" smtClean="0"/>
              <a:t> UK (</a:t>
            </a:r>
            <a:r>
              <a:rPr lang="cs-CZ" dirty="0" err="1" smtClean="0"/>
              <a:t>Wikiskripta</a:t>
            </a:r>
            <a:r>
              <a:rPr lang="cs-CZ" dirty="0" smtClean="0"/>
              <a:t>)</a:t>
            </a:r>
            <a:endParaRPr lang="en-GB" dirty="0"/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s</a:t>
            </a:r>
            <a:r>
              <a:rPr lang="en-GB" dirty="0" err="1" smtClean="0"/>
              <a:t>polupráce</a:t>
            </a:r>
            <a:r>
              <a:rPr lang="en-GB" dirty="0" smtClean="0"/>
              <a:t> </a:t>
            </a:r>
            <a:r>
              <a:rPr lang="en-GB" dirty="0"/>
              <a:t>s </a:t>
            </a:r>
            <a:r>
              <a:rPr lang="en-GB" dirty="0" err="1"/>
              <a:t>Karolinem</a:t>
            </a:r>
            <a:r>
              <a:rPr lang="en-GB" dirty="0"/>
              <a:t> – </a:t>
            </a:r>
            <a:r>
              <a:rPr lang="cs-CZ" dirty="0" smtClean="0"/>
              <a:t>zajišťování</a:t>
            </a:r>
            <a:r>
              <a:rPr lang="en-GB" dirty="0"/>
              <a:t> Open </a:t>
            </a:r>
            <a:r>
              <a:rPr lang="en-GB" dirty="0" smtClean="0"/>
              <a:t>Access</a:t>
            </a:r>
            <a:r>
              <a:rPr lang="cs-CZ" dirty="0" smtClean="0"/>
              <a:t> zdrojů pro UK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vedení začínající disertační práce na toto téma</a:t>
            </a:r>
            <a:endParaRPr lang="en-GB" dirty="0"/>
          </a:p>
          <a:p>
            <a:r>
              <a:rPr lang="cs-CZ" b="1" dirty="0" smtClean="0"/>
              <a:t>Kompetence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ouvislost s mezinárodním projektem </a:t>
            </a:r>
            <a:r>
              <a:rPr lang="cs-CZ" dirty="0" smtClean="0">
                <a:hlinkClick r:id="rId2"/>
              </a:rPr>
              <a:t>UE4SD</a:t>
            </a:r>
            <a:r>
              <a:rPr lang="cs-CZ" dirty="0" smtClean="0"/>
              <a:t> (54 partnerů z 33 zemí EU)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propojení </a:t>
            </a:r>
            <a:r>
              <a:rPr lang="cs-CZ" dirty="0"/>
              <a:t>s projektem ČRA, </a:t>
            </a:r>
            <a:r>
              <a:rPr lang="cs-CZ" dirty="0" smtClean="0"/>
              <a:t>národní seminář 4.6. ke kompetencím</a:t>
            </a:r>
            <a:endParaRPr lang="en-GB" dirty="0"/>
          </a:p>
          <a:p>
            <a:r>
              <a:rPr lang="cs-CZ" b="1" dirty="0" smtClean="0"/>
              <a:t>Výuka pomocí případových studií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rincipy regionální výuky - spojení </a:t>
            </a:r>
            <a:r>
              <a:rPr lang="cs-CZ" dirty="0"/>
              <a:t>s regionální výukou na nižších stupních</a:t>
            </a:r>
            <a:endParaRPr lang="en-GB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lastní výukové moduly (testování + analýza metodiky)</a:t>
            </a:r>
            <a:endParaRPr lang="en-GB" dirty="0"/>
          </a:p>
          <a:p>
            <a:pPr marL="120015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500" dirty="0"/>
              <a:t>Globalizace</a:t>
            </a:r>
            <a:endParaRPr lang="en-GB" sz="2500" dirty="0"/>
          </a:p>
          <a:p>
            <a:pPr marL="120015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500" dirty="0" err="1"/>
              <a:t>European</a:t>
            </a:r>
            <a:r>
              <a:rPr lang="cs-CZ" sz="2500" dirty="0"/>
              <a:t> </a:t>
            </a:r>
            <a:r>
              <a:rPr lang="cs-CZ" sz="2500" dirty="0" err="1"/>
              <a:t>Virtual</a:t>
            </a:r>
            <a:r>
              <a:rPr lang="cs-CZ" sz="2500" dirty="0"/>
              <a:t> </a:t>
            </a:r>
            <a:r>
              <a:rPr lang="cs-CZ" sz="2500" dirty="0" err="1" smtClean="0"/>
              <a:t>Seminar</a:t>
            </a:r>
            <a:endParaRPr lang="cs-CZ" sz="250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900" dirty="0" smtClean="0"/>
              <a:t>metodika - online v otevřeném prostoru</a:t>
            </a:r>
            <a:endParaRPr lang="en-GB" sz="2900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a komunikace výsledků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8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Kontakt na řešitele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3600" dirty="0" smtClean="0"/>
          </a:p>
          <a:p>
            <a:pPr marL="0" indent="0" algn="ctr">
              <a:buNone/>
            </a:pPr>
            <a:r>
              <a:rPr lang="cs-CZ" sz="3600" dirty="0" smtClean="0"/>
              <a:t>Jana Dlouhá et al.</a:t>
            </a:r>
          </a:p>
          <a:p>
            <a:pPr marL="0" indent="0" algn="ctr">
              <a:buNone/>
            </a:pPr>
            <a:endParaRPr lang="cs-CZ" sz="2000" dirty="0" smtClean="0">
              <a:hlinkClick r:id="rId2"/>
            </a:endParaRPr>
          </a:p>
          <a:p>
            <a:pPr marL="0" indent="0" algn="ctr">
              <a:buNone/>
            </a:pPr>
            <a:r>
              <a:rPr lang="cs-CZ" sz="2000" dirty="0" smtClean="0"/>
              <a:t>Centrum pro otázky životního prostředí UK</a:t>
            </a:r>
          </a:p>
          <a:p>
            <a:pPr marL="0" indent="0" algn="ctr">
              <a:buNone/>
            </a:pPr>
            <a:r>
              <a:rPr lang="cs-CZ" sz="2000" u="sng" dirty="0" smtClean="0">
                <a:hlinkClick r:id="rId3"/>
              </a:rPr>
              <a:t>http</a:t>
            </a:r>
            <a:r>
              <a:rPr lang="cs-CZ" sz="2000" u="sng" dirty="0">
                <a:hlinkClick r:id="rId3"/>
              </a:rPr>
              <a:t>://www.czp.cuni.cz/</a:t>
            </a:r>
            <a:r>
              <a:rPr lang="cs-CZ" sz="2000" dirty="0"/>
              <a:t> </a:t>
            </a:r>
          </a:p>
          <a:p>
            <a:pPr marL="0" indent="0" algn="ctr">
              <a:buNone/>
            </a:pPr>
            <a:r>
              <a:rPr lang="cs-CZ" sz="2000" dirty="0" smtClean="0"/>
              <a:t>José </a:t>
            </a:r>
            <a:r>
              <a:rPr lang="cs-CZ" sz="2000" dirty="0" err="1"/>
              <a:t>Martího</a:t>
            </a:r>
            <a:r>
              <a:rPr lang="cs-CZ" sz="2000" dirty="0"/>
              <a:t> </a:t>
            </a:r>
            <a:r>
              <a:rPr lang="cs-CZ" sz="2000" dirty="0" smtClean="0"/>
              <a:t>2/407, 162 </a:t>
            </a:r>
            <a:r>
              <a:rPr lang="cs-CZ" sz="2000" dirty="0"/>
              <a:t>00  Praha 6</a:t>
            </a:r>
          </a:p>
          <a:p>
            <a:pPr marL="0" indent="0" algn="ctr">
              <a:buNone/>
            </a:pPr>
            <a:r>
              <a:rPr lang="cs-CZ" sz="2000" dirty="0" smtClean="0"/>
              <a:t>mob</a:t>
            </a:r>
            <a:r>
              <a:rPr lang="cs-CZ" sz="2000" dirty="0"/>
              <a:t>. +420 604 670 025</a:t>
            </a:r>
          </a:p>
          <a:p>
            <a:pPr marL="0" indent="0" algn="ctr">
              <a:buNone/>
            </a:pPr>
            <a:r>
              <a:rPr lang="cs-CZ" sz="2000" dirty="0"/>
              <a:t>tel. +420 220 199 485</a:t>
            </a:r>
          </a:p>
          <a:p>
            <a:pPr marL="0" indent="0" algn="ctr">
              <a:buNone/>
            </a:pPr>
            <a:r>
              <a:rPr lang="cs-CZ" sz="2000" dirty="0"/>
              <a:t>Skype: janadlouha89</a:t>
            </a:r>
          </a:p>
          <a:p>
            <a:pPr marL="0" indent="0" algn="ctr">
              <a:buNone/>
            </a:pPr>
            <a:r>
              <a:rPr lang="cs-CZ" sz="2000" u="sng" dirty="0">
                <a:hlinkClick r:id="rId4"/>
              </a:rPr>
              <a:t>jana.dlouha@czp.cuni.cz</a:t>
            </a:r>
            <a:r>
              <a:rPr lang="cs-CZ" sz="2000" dirty="0"/>
              <a:t> </a:t>
            </a:r>
          </a:p>
          <a:p>
            <a:pPr marL="0" indent="0" algn="ctr">
              <a:buNone/>
            </a:pPr>
            <a:r>
              <a:rPr lang="cs-CZ" sz="2000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7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309</Words>
  <Application>Microsoft Office PowerPoint</Application>
  <PresentationFormat>Předvádění na obrazovce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MMR_klas</vt:lpstr>
      <vt:lpstr>Projekt TD020400 – Využití regionálních případových studií udržitelného rozvoje ve vysokoškolské výuce a pro tvorbu tzv. Open Educational Resources (OER)</vt:lpstr>
      <vt:lpstr>Krátká informace o projektu</vt:lpstr>
      <vt:lpstr>Slíbené výsledky projektu</vt:lpstr>
      <vt:lpstr>Postup řešení</vt:lpstr>
      <vt:lpstr>Případové studie</vt:lpstr>
      <vt:lpstr>Kniha shrnující PS a analytické závěry   </vt:lpstr>
      <vt:lpstr>Metodika </vt:lpstr>
      <vt:lpstr>Využití a komunikace výsledků</vt:lpstr>
      <vt:lpstr>Kontakt na řešitele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Vaner Lukáš</dc:creator>
  <cp:lastModifiedBy>Jana Dlouha</cp:lastModifiedBy>
  <cp:revision>38</cp:revision>
  <dcterms:created xsi:type="dcterms:W3CDTF">2014-02-26T13:05:03Z</dcterms:created>
  <dcterms:modified xsi:type="dcterms:W3CDTF">2015-04-23T07:01:51Z</dcterms:modified>
</cp:coreProperties>
</file>