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3"/>
  </p:handoutMasterIdLst>
  <p:sldIdLst>
    <p:sldId id="256" r:id="rId2"/>
    <p:sldId id="264" r:id="rId3"/>
    <p:sldId id="313" r:id="rId4"/>
    <p:sldId id="314" r:id="rId5"/>
    <p:sldId id="315" r:id="rId6"/>
    <p:sldId id="317" r:id="rId7"/>
    <p:sldId id="257" r:id="rId8"/>
    <p:sldId id="324" r:id="rId9"/>
    <p:sldId id="325" r:id="rId10"/>
    <p:sldId id="326" r:id="rId11"/>
    <p:sldId id="261" r:id="rId1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CA0"/>
    <a:srgbClr val="5AA82B"/>
    <a:srgbClr val="DDDDDD"/>
    <a:srgbClr val="FACE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E2D910-5540-4963-AAE2-567CCC526612}" type="datetimeFigureOut">
              <a:rPr lang="cs-CZ"/>
              <a:pPr>
                <a:defRPr/>
              </a:pPr>
              <a:t>17.9.2019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79328E-4B8E-4EB3-9C66-8B1683AC52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446B-020B-4E71-84A1-3BD136E44D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EC5-E31A-4B54-AA9F-B5F8AC7620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1BA-7F8F-42DF-A2BD-07AB627A7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0D5B-5C09-44DB-8438-3D6F43F6E4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EB39-EF18-4309-9BC5-3A39BC33DD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12DD-BB9A-466D-9124-BB372E166E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104A-2C0E-484A-A2E3-C28E96006B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1C85-6BAC-4D8E-85F8-CFFE029D3D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F1ED-3195-4252-B6B6-1D514AB57C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E160-C50E-4D77-92FC-2DA5BD6047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7D5F-F25B-43FE-BB59-B5BFE22104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2284EA7-401F-4E33-B79A-EE5E92DAD0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:\PROVOZ\PROPAGAC\FIRMA_GRAFIKA_2006\finalni_sem\Powerpoint\Podkladove bitmapy\Podklad TIT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52400" y="6400800"/>
            <a:ext cx="1258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200">
                <a:solidFill>
                  <a:schemeClr val="bg1"/>
                </a:solidFill>
                <a:latin typeface="Arial CE" pitchFamily="34" charset="0"/>
              </a:rPr>
              <a:t>www.fontes.cz -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052" name="Text Box 9"/>
          <p:cNvSpPr>
            <a:spLocks noChangeArrowheads="1"/>
          </p:cNvSpPr>
          <p:nvPr>
            <p:ph type="body" idx="1"/>
          </p:nvPr>
        </p:nvSpPr>
        <p:spPr>
          <a:xfrm>
            <a:off x="914400" y="5257800"/>
            <a:ext cx="3200400" cy="6858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smtClean="0">
                <a:latin typeface="Arial" charset="0"/>
              </a:rPr>
              <a:t>Ing. Tomáš Havlíček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smtClean="0">
                <a:latin typeface="Arial" charset="0"/>
              </a:rPr>
              <a:t>ATELIER FONTES, s.r.o.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532812" cy="2514600"/>
          </a:xfrm>
        </p:spPr>
        <p:txBody>
          <a:bodyPr/>
          <a:lstStyle/>
          <a:p>
            <a:pPr algn="l"/>
            <a:r>
              <a:rPr lang="cs-CZ" altLang="cs-CZ" sz="4000" b="1" smtClean="0">
                <a:solidFill>
                  <a:srgbClr val="FFC000"/>
                </a:solidFill>
                <a:latin typeface="Arial CE" pitchFamily="34" charset="0"/>
              </a:rPr>
              <a:t>Vodohospodářské potenciály v ÚSK:  zkušenosti a aplikace</a:t>
            </a:r>
            <a:r>
              <a:rPr lang="cs-CZ" altLang="cs-CZ" sz="4000" smtClean="0">
                <a:solidFill>
                  <a:srgbClr val="175CA0"/>
                </a:solidFill>
                <a:latin typeface="Arial CE" pitchFamily="34" charset="0"/>
              </a:rPr>
              <a:t/>
            </a:r>
            <a:br>
              <a:rPr lang="cs-CZ" altLang="cs-CZ" sz="4000" smtClean="0">
                <a:solidFill>
                  <a:srgbClr val="175CA0"/>
                </a:solidFill>
                <a:latin typeface="Arial CE" pitchFamily="34" charset="0"/>
              </a:rPr>
            </a:br>
            <a:r>
              <a:rPr lang="cs-CZ" altLang="cs-CZ" sz="1600" smtClean="0">
                <a:solidFill>
                  <a:srgbClr val="175CA0"/>
                </a:solidFill>
                <a:latin typeface="Arial CE" pitchFamily="34" charset="0"/>
              </a:rPr>
              <a:t/>
            </a:r>
            <a:br>
              <a:rPr lang="cs-CZ" altLang="cs-CZ" sz="1600" smtClean="0">
                <a:solidFill>
                  <a:srgbClr val="175CA0"/>
                </a:solidFill>
                <a:latin typeface="Arial CE" pitchFamily="34" charset="0"/>
              </a:rPr>
            </a:br>
            <a:r>
              <a:rPr lang="cs-CZ" altLang="cs-CZ" sz="1600" smtClean="0">
                <a:solidFill>
                  <a:srgbClr val="175CA0"/>
                </a:solidFill>
                <a:latin typeface="Arial CE" pitchFamily="34" charset="0"/>
              </a:rPr>
              <a:t>Praha, 13. 9. 2019</a:t>
            </a:r>
            <a:endParaRPr lang="cs-CZ" altLang="cs-CZ" sz="4000" smtClean="0">
              <a:solidFill>
                <a:srgbClr val="FACE0B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130675"/>
          </a:xfrm>
        </p:spPr>
        <p:txBody>
          <a:bodyPr/>
          <a:lstStyle/>
          <a:p>
            <a:r>
              <a:rPr lang="cs-CZ" sz="2400" dirty="0" smtClean="0">
                <a:latin typeface="Arial CE" pitchFamily="34" charset="0"/>
                <a:cs typeface="Arial CE" pitchFamily="34" charset="0"/>
              </a:rPr>
              <a:t>ÚSK poskytla prostor pro vymezení všech požadavků, které by se do </a:t>
            </a:r>
            <a:r>
              <a:rPr lang="cs-CZ" sz="2400" dirty="0" smtClean="0">
                <a:latin typeface="Arial CE" pitchFamily="34" charset="0"/>
                <a:cs typeface="Arial CE" pitchFamily="34" charset="0"/>
              </a:rPr>
              <a:t>krajiny </a:t>
            </a:r>
            <a:r>
              <a:rPr lang="cs-CZ" sz="2400" dirty="0" smtClean="0">
                <a:latin typeface="Arial CE" pitchFamily="34" charset="0"/>
                <a:cs typeface="Arial CE" pitchFamily="34" charset="0"/>
              </a:rPr>
              <a:t>měly z VH hlediska promítnout – </a:t>
            </a:r>
            <a:r>
              <a:rPr lang="cs-CZ" sz="2400" b="1" u="sng" dirty="0" smtClean="0">
                <a:latin typeface="Arial CE" pitchFamily="34" charset="0"/>
                <a:cs typeface="Arial CE" pitchFamily="34" charset="0"/>
              </a:rPr>
              <a:t>velký význam pro další využití: </a:t>
            </a:r>
            <a:br>
              <a:rPr lang="cs-CZ" sz="2400" b="1" u="sng" dirty="0" smtClean="0">
                <a:latin typeface="Arial CE" pitchFamily="34" charset="0"/>
                <a:cs typeface="Arial CE" pitchFamily="34" charset="0"/>
              </a:rPr>
            </a:br>
            <a:r>
              <a:rPr lang="cs-CZ" sz="2400" b="1" u="sng" dirty="0" smtClean="0">
                <a:latin typeface="Arial CE" pitchFamily="34" charset="0"/>
                <a:cs typeface="Arial CE" pitchFamily="34" charset="0"/>
              </a:rPr>
              <a:t>- náměty pro vlastníky pozemků/investory i obce,</a:t>
            </a:r>
            <a:br>
              <a:rPr lang="cs-CZ" sz="2400" b="1" u="sng" dirty="0" smtClean="0">
                <a:latin typeface="Arial CE" pitchFamily="34" charset="0"/>
                <a:cs typeface="Arial CE" pitchFamily="34" charset="0"/>
              </a:rPr>
            </a:br>
            <a:r>
              <a:rPr lang="cs-CZ" sz="2400" b="1" u="sng" dirty="0" smtClean="0">
                <a:latin typeface="Arial CE" pitchFamily="34" charset="0"/>
                <a:cs typeface="Arial CE" pitchFamily="34" charset="0"/>
              </a:rPr>
              <a:t>- orgány státní správy a výkon jejich činnosti,</a:t>
            </a:r>
            <a:br>
              <a:rPr lang="cs-CZ" sz="2400" b="1" u="sng" dirty="0" smtClean="0">
                <a:latin typeface="Arial CE" pitchFamily="34" charset="0"/>
                <a:cs typeface="Arial CE" pitchFamily="34" charset="0"/>
              </a:rPr>
            </a:br>
            <a:r>
              <a:rPr lang="cs-CZ" sz="2400" b="1" u="sng" dirty="0" smtClean="0">
                <a:latin typeface="Arial CE" pitchFamily="34" charset="0"/>
                <a:cs typeface="Arial CE" pitchFamily="34" charset="0"/>
              </a:rPr>
              <a:t>- při územně-plánovací činnosti.</a:t>
            </a:r>
            <a:br>
              <a:rPr lang="cs-CZ" sz="2400" b="1" u="sng" dirty="0" smtClean="0">
                <a:latin typeface="Arial CE" pitchFamily="34" charset="0"/>
                <a:cs typeface="Arial CE" pitchFamily="34" charset="0"/>
              </a:rPr>
            </a:br>
            <a:endParaRPr lang="cs-CZ" sz="2400" dirty="0" smtClean="0">
              <a:latin typeface="Arial CE" pitchFamily="34" charset="0"/>
              <a:cs typeface="Arial CE" pitchFamily="34" charset="0"/>
            </a:endParaRPr>
          </a:p>
          <a:p>
            <a:r>
              <a:rPr lang="cs-CZ" sz="2400" dirty="0" smtClean="0">
                <a:latin typeface="Arial CE" pitchFamily="34" charset="0"/>
                <a:cs typeface="Arial CE" pitchFamily="34" charset="0"/>
              </a:rPr>
              <a:t>Současně je potřeba do budoucna podstatně zlepšit </a:t>
            </a:r>
            <a:r>
              <a:rPr lang="cs-CZ" sz="2400" u="sng" dirty="0" smtClean="0">
                <a:latin typeface="Arial CE" pitchFamily="34" charset="0"/>
                <a:cs typeface="Arial CE" pitchFamily="34" charset="0"/>
              </a:rPr>
              <a:t>legislativní podporu vymezování, ochraně a realizaci </a:t>
            </a:r>
            <a:r>
              <a:rPr lang="cs-CZ" sz="2400" b="1" u="sng" dirty="0" smtClean="0">
                <a:latin typeface="Arial CE" pitchFamily="34" charset="0"/>
                <a:cs typeface="Arial CE" pitchFamily="34" charset="0"/>
              </a:rPr>
              <a:t>zelenomodré infrastruktury</a:t>
            </a:r>
            <a:r>
              <a:rPr lang="cs-CZ" sz="2400" dirty="0" smtClean="0">
                <a:latin typeface="Arial CE" pitchFamily="34" charset="0"/>
                <a:cs typeface="Arial CE" pitchFamily="34" charset="0"/>
              </a:rPr>
              <a:t> (vyhláška 500/2006 Sb., 501/2006 Sb., …). S tím souvisí i </a:t>
            </a:r>
            <a:r>
              <a:rPr lang="cs-CZ" sz="2400" u="sng" dirty="0" smtClean="0">
                <a:latin typeface="Arial CE" pitchFamily="34" charset="0"/>
                <a:cs typeface="Arial CE" pitchFamily="34" charset="0"/>
              </a:rPr>
              <a:t>ostatní nástroje státu</a:t>
            </a:r>
            <a:r>
              <a:rPr lang="cs-CZ" sz="2400" dirty="0" smtClean="0">
                <a:latin typeface="Arial CE" pitchFamily="34" charset="0"/>
                <a:cs typeface="Arial CE" pitchFamily="34" charset="0"/>
              </a:rPr>
              <a:t> k řešení problémů vodního hospodářství krajiny (dotace, …).  Pomoci by snad mohl i </a:t>
            </a:r>
            <a:r>
              <a:rPr lang="cs-CZ" sz="2400" b="1" u="sng" dirty="0" smtClean="0">
                <a:latin typeface="Arial CE" pitchFamily="34" charset="0"/>
                <a:cs typeface="Arial CE" pitchFamily="34" charset="0"/>
              </a:rPr>
              <a:t>probíhající projekt TA ČR</a:t>
            </a:r>
            <a:r>
              <a:rPr lang="cs-CZ" sz="2400" dirty="0" smtClean="0">
                <a:latin typeface="Arial CE" pitchFamily="34" charset="0"/>
                <a:cs typeface="Arial CE" pitchFamily="34" charset="0"/>
              </a:rPr>
              <a:t>. </a:t>
            </a:r>
          </a:p>
        </p:txBody>
      </p:sp>
      <p:pic>
        <p:nvPicPr>
          <p:cNvPr id="11267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Závěry</a:t>
            </a:r>
            <a:endParaRPr lang="cs-CZ" altLang="cs-CZ" sz="4000" smtClean="0">
              <a:solidFill>
                <a:srgbClr val="FFC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2514600"/>
          </a:xfrm>
        </p:spPr>
        <p:txBody>
          <a:bodyPr/>
          <a:lstStyle/>
          <a:p>
            <a:pPr algn="l"/>
            <a:r>
              <a:rPr lang="cs-CZ" altLang="cs-CZ" sz="4000" smtClean="0">
                <a:solidFill>
                  <a:srgbClr val="FACE0B"/>
                </a:solidFill>
                <a:latin typeface="Arial CE" pitchFamily="34" charset="0"/>
              </a:rPr>
              <a:t>Možnosti revitalizace</a:t>
            </a:r>
            <a:br>
              <a:rPr lang="cs-CZ" altLang="cs-CZ" sz="4000" smtClean="0">
                <a:solidFill>
                  <a:srgbClr val="FACE0B"/>
                </a:solidFill>
                <a:latin typeface="Arial CE" pitchFamily="34" charset="0"/>
              </a:rPr>
            </a:br>
            <a:r>
              <a:rPr lang="cs-CZ" altLang="cs-CZ" sz="4000" smtClean="0">
                <a:solidFill>
                  <a:srgbClr val="5AA82B"/>
                </a:solidFill>
                <a:latin typeface="Arial CE" pitchFamily="34" charset="0"/>
              </a:rPr>
              <a:t>údolních niv</a:t>
            </a:r>
            <a:r>
              <a:rPr lang="cs-CZ" altLang="cs-CZ" sz="4000" smtClean="0">
                <a:solidFill>
                  <a:srgbClr val="FACE0B"/>
                </a:solidFill>
                <a:latin typeface="Arial CE" pitchFamily="34" charset="0"/>
              </a:rPr>
              <a:t/>
            </a:r>
            <a:br>
              <a:rPr lang="cs-CZ" altLang="cs-CZ" sz="4000" smtClean="0">
                <a:solidFill>
                  <a:srgbClr val="FACE0B"/>
                </a:solidFill>
                <a:latin typeface="Arial CE" pitchFamily="34" charset="0"/>
              </a:rPr>
            </a:br>
            <a:r>
              <a:rPr lang="cs-CZ" altLang="cs-CZ" sz="4000" smtClean="0">
                <a:solidFill>
                  <a:srgbClr val="175CA0"/>
                </a:solidFill>
                <a:latin typeface="Arial CE" pitchFamily="34" charset="0"/>
              </a:rPr>
              <a:t>hlavních brněnských toků</a:t>
            </a:r>
            <a:br>
              <a:rPr lang="cs-CZ" altLang="cs-CZ" sz="4000" smtClean="0">
                <a:solidFill>
                  <a:srgbClr val="175CA0"/>
                </a:solidFill>
                <a:latin typeface="Arial CE" pitchFamily="34" charset="0"/>
              </a:rPr>
            </a:br>
            <a:r>
              <a:rPr lang="cs-CZ" altLang="cs-CZ" sz="1600" smtClean="0">
                <a:solidFill>
                  <a:srgbClr val="175CA0"/>
                </a:solidFill>
                <a:latin typeface="Arial CE" pitchFamily="34" charset="0"/>
              </a:rPr>
              <a:t/>
            </a:r>
            <a:br>
              <a:rPr lang="cs-CZ" altLang="cs-CZ" sz="1600" smtClean="0">
                <a:solidFill>
                  <a:srgbClr val="175CA0"/>
                </a:solidFill>
                <a:latin typeface="Arial CE" pitchFamily="34" charset="0"/>
              </a:rPr>
            </a:br>
            <a:endParaRPr lang="cs-CZ" altLang="cs-CZ" sz="4000" smtClean="0">
              <a:solidFill>
                <a:srgbClr val="FACE0B"/>
              </a:solidFill>
              <a:latin typeface="Myriad Pro" pitchFamily="34" charset="0"/>
            </a:endParaRPr>
          </a:p>
        </p:txBody>
      </p:sp>
      <p:pic>
        <p:nvPicPr>
          <p:cNvPr id="12291" name="Picture 7" descr="F:\PROVOZ\PROPAGAC\FIRMA_GRAFIKA_2006\finalni_sem\Powerpoint\Podkladove bitmapy\Podklad KONEC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838200" y="8382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altLang="cs-CZ" sz="4000">
                <a:solidFill>
                  <a:srgbClr val="FACE0B"/>
                </a:solidFill>
                <a:latin typeface="Arial CE" pitchFamily="34" charset="0"/>
              </a:rPr>
              <a:t>Konec </a:t>
            </a:r>
            <a:br>
              <a:rPr lang="cs-CZ" altLang="cs-CZ" sz="4000">
                <a:solidFill>
                  <a:srgbClr val="FACE0B"/>
                </a:solidFill>
                <a:latin typeface="Arial CE" pitchFamily="34" charset="0"/>
              </a:rPr>
            </a:br>
            <a:r>
              <a:rPr lang="cs-CZ" altLang="cs-CZ" sz="4000">
                <a:solidFill>
                  <a:srgbClr val="5AA82B"/>
                </a:solidFill>
                <a:latin typeface="Arial CE" pitchFamily="34" charset="0"/>
              </a:rPr>
              <a:t>prezentace</a:t>
            </a:r>
            <a:r>
              <a:rPr lang="cs-CZ" altLang="cs-CZ" sz="4000">
                <a:solidFill>
                  <a:srgbClr val="FACE0B"/>
                </a:solidFill>
                <a:latin typeface="Arial CE" pitchFamily="34" charset="0"/>
              </a:rPr>
              <a:t/>
            </a:r>
            <a:br>
              <a:rPr lang="cs-CZ" altLang="cs-CZ" sz="4000">
                <a:solidFill>
                  <a:srgbClr val="FACE0B"/>
                </a:solidFill>
                <a:latin typeface="Arial CE" pitchFamily="34" charset="0"/>
              </a:rPr>
            </a:br>
            <a:r>
              <a:rPr lang="cs-CZ" altLang="cs-CZ" sz="4000">
                <a:solidFill>
                  <a:srgbClr val="FACE0B"/>
                </a:solidFill>
                <a:latin typeface="Arial CE" pitchFamily="34" charset="0"/>
              </a:rPr>
              <a:t/>
            </a:r>
            <a:br>
              <a:rPr lang="cs-CZ" altLang="cs-CZ" sz="4000">
                <a:solidFill>
                  <a:srgbClr val="FACE0B"/>
                </a:solidFill>
                <a:latin typeface="Arial CE" pitchFamily="34" charset="0"/>
              </a:rPr>
            </a:br>
            <a:r>
              <a:rPr lang="cs-CZ" altLang="cs-CZ">
                <a:solidFill>
                  <a:srgbClr val="175CA0"/>
                </a:solidFill>
                <a:latin typeface="Arial CE" pitchFamily="34" charset="0"/>
              </a:rPr>
              <a:t>Děkuji za pozornost</a:t>
            </a:r>
            <a:endParaRPr lang="cs-CZ" altLang="cs-CZ" sz="4000">
              <a:solidFill>
                <a:srgbClr val="FACE0B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964613" cy="4468813"/>
          </a:xfrm>
        </p:spPr>
        <p:txBody>
          <a:bodyPr/>
          <a:lstStyle/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r>
              <a:rPr lang="cs-CZ" altLang="cs-CZ" sz="4000" b="1" dirty="0" smtClean="0">
                <a:latin typeface="Arial" charset="0"/>
                <a:ea typeface="+mn-ea"/>
                <a:cs typeface="+mn-cs"/>
              </a:rPr>
              <a:t>ÚSK ORP </a:t>
            </a:r>
            <a:r>
              <a:rPr lang="cs-CZ" altLang="cs-CZ" sz="4000" b="1" dirty="0" err="1" smtClean="0">
                <a:latin typeface="Arial" charset="0"/>
                <a:ea typeface="+mn-ea"/>
                <a:cs typeface="+mn-cs"/>
              </a:rPr>
              <a:t>Valašskokloboucko</a:t>
            </a:r>
            <a:endParaRPr lang="cs-CZ" altLang="cs-CZ" sz="4000" b="1" dirty="0" smtClean="0">
              <a:latin typeface="Arial" charset="0"/>
              <a:ea typeface="+mn-ea"/>
              <a:cs typeface="+mn-cs"/>
            </a:endParaRPr>
          </a:p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endParaRPr lang="cs-CZ" altLang="cs-CZ" sz="2000" b="1" dirty="0" smtClean="0">
              <a:latin typeface="Arial" charset="0"/>
              <a:ea typeface="+mn-ea"/>
              <a:cs typeface="+mn-cs"/>
            </a:endParaRPr>
          </a:p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endParaRPr lang="cs-CZ" altLang="cs-CZ" sz="2000" b="1" dirty="0" smtClean="0">
              <a:latin typeface="Arial" charset="0"/>
              <a:ea typeface="+mn-ea"/>
              <a:cs typeface="+mn-cs"/>
            </a:endParaRPr>
          </a:p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endParaRPr lang="cs-CZ" altLang="cs-CZ" sz="2000" b="1" dirty="0" smtClean="0">
              <a:latin typeface="Arial" charset="0"/>
              <a:ea typeface="+mn-ea"/>
              <a:cs typeface="+mn-cs"/>
            </a:endParaRPr>
          </a:p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endParaRPr lang="cs-CZ" altLang="cs-CZ" sz="2000" b="1" dirty="0" smtClean="0">
              <a:latin typeface="Arial" charset="0"/>
              <a:ea typeface="+mn-ea"/>
              <a:cs typeface="+mn-cs"/>
            </a:endParaRPr>
          </a:p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r>
              <a:rPr lang="cs-CZ" altLang="cs-CZ" sz="2000" b="1" dirty="0" smtClean="0">
                <a:latin typeface="Arial" charset="0"/>
                <a:ea typeface="+mn-ea"/>
                <a:cs typeface="+mn-cs"/>
              </a:rPr>
              <a:t>ARVITA P spol. s r.o.          		           ATELIER FONTES, s.r.o. </a:t>
            </a:r>
          </a:p>
          <a:p>
            <a:pPr marL="457200" lvl="1" indent="-457200" algn="ctr">
              <a:spcBef>
                <a:spcPct val="50000"/>
              </a:spcBef>
              <a:buFontTx/>
              <a:buNone/>
              <a:defRPr/>
            </a:pPr>
            <a:r>
              <a:rPr lang="cs-CZ" altLang="cs-CZ" sz="2000" b="1" dirty="0" smtClean="0">
                <a:latin typeface="Arial" charset="0"/>
                <a:ea typeface="+mn-ea"/>
                <a:cs typeface="+mn-cs"/>
              </a:rPr>
              <a:t>JV PROJEKT VH s.r.o.		    URBANISTICKÝ ATELIER Zlín, s.r.o.</a:t>
            </a:r>
          </a:p>
          <a:p>
            <a:pPr>
              <a:spcBef>
                <a:spcPct val="50000"/>
              </a:spcBef>
              <a:buFontTx/>
              <a:buChar char="–"/>
              <a:defRPr/>
            </a:pPr>
            <a:endParaRPr lang="cs-CZ" altLang="cs-CZ" sz="2000" dirty="0" smtClean="0">
              <a:latin typeface="Arial" charset="0"/>
            </a:endParaRPr>
          </a:p>
        </p:txBody>
      </p:sp>
      <p:pic>
        <p:nvPicPr>
          <p:cNvPr id="3075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772400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Kde a kdo</a:t>
            </a:r>
            <a:endParaRPr lang="cs-CZ" altLang="cs-CZ" sz="4000" b="1" smtClean="0">
              <a:solidFill>
                <a:srgbClr val="FFC000"/>
              </a:solidFill>
              <a:latin typeface="Myriad Pro" pitchFamily="34" charset="0"/>
            </a:endParaRPr>
          </a:p>
        </p:txBody>
      </p:sp>
      <p:pic>
        <p:nvPicPr>
          <p:cNvPr id="3077" name="Obrázek 5" descr="Arvita 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14065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" name="Skupina 9"/>
          <p:cNvGrpSpPr>
            <a:grpSpLocks/>
          </p:cNvGrpSpPr>
          <p:nvPr/>
        </p:nvGrpSpPr>
        <p:grpSpPr bwMode="auto">
          <a:xfrm>
            <a:off x="323850" y="2924175"/>
            <a:ext cx="8569325" cy="3933825"/>
            <a:chOff x="76201" y="2924797"/>
            <a:chExt cx="9067800" cy="3933203"/>
          </a:xfrm>
        </p:grpSpPr>
        <p:pic>
          <p:nvPicPr>
            <p:cNvPr id="3079" name="Obrázek 6" descr="Fonte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9" y="2924797"/>
              <a:ext cx="1259632" cy="111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Obrázek 7" descr="JV Projek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1" y="5958592"/>
              <a:ext cx="2195736" cy="89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Obrázek 8" descr="Urbanistický ateliér.t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31170" y="5445171"/>
              <a:ext cx="1412829" cy="141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388" y="1817688"/>
            <a:ext cx="8964612" cy="5040312"/>
          </a:xfrm>
        </p:spPr>
        <p:txBody>
          <a:bodyPr/>
          <a:lstStyle/>
          <a:p>
            <a:r>
              <a:rPr lang="cs-CZ" sz="2000" b="1" u="sng" smtClean="0">
                <a:latin typeface="Arial CE" pitchFamily="34" charset="0"/>
                <a:cs typeface="Arial CE" pitchFamily="34" charset="0"/>
              </a:rPr>
              <a:t>Vize krajiny 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definuje VH požadavky na krajinu, aby krajina plnila požadované VH funkce (probíhající klimatická změna!).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Krajinu jsme (zejména v posledních cca 100 letech) podstatným způsobem změnili, takže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krajina zdaleka neplní všechny požadované VH funkce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.</a:t>
            </a:r>
          </a:p>
          <a:p>
            <a:r>
              <a:rPr lang="cs-CZ" sz="2000" u="sng" smtClean="0">
                <a:latin typeface="Arial CE" pitchFamily="34" charset="0"/>
                <a:cs typeface="Arial CE" pitchFamily="34" charset="0"/>
              </a:rPr>
              <a:t>Nemáme k dispozici nějakou šablonu nebo model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, který by jednoduše nahradil původní struktury a kvality krajiny. Snaží se o to mj. ÚSK.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VH funkce krajiny můžeme označit jako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veřejný zájem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.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V rámci tvorby ÚSK se tedy snažíme podrobněji definovat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požadavky (funkce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), které by krajina z VH hlediska (a samozřejmě i dalších) měla plnit.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Dále se pak snažíme definovat požadované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struktury a kvalitativní vlastnosti (parametry) 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krajiny, které jsou potřeba a na to navazující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návrhy opatření v území 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v podrobnosti odpovídající ÚSK.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Velmi důležité jsou podpůrné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legislativní a ostatní podpůrné nástroje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.</a:t>
            </a:r>
          </a:p>
        </p:txBody>
      </p:sp>
      <p:pic>
        <p:nvPicPr>
          <p:cNvPr id="4099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VH východiska a vize krajiny</a:t>
            </a:r>
            <a:endParaRPr lang="cs-CZ" altLang="cs-CZ" sz="4000" smtClean="0">
              <a:solidFill>
                <a:srgbClr val="FFC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130675"/>
          </a:xfrm>
        </p:spPr>
        <p:txBody>
          <a:bodyPr/>
          <a:lstStyle/>
          <a:p>
            <a:pPr>
              <a:buFontTx/>
              <a:buNone/>
            </a:pPr>
            <a:r>
              <a:rPr lang="cs-CZ" sz="2000" b="1" smtClean="0">
                <a:latin typeface="Arial CE" pitchFamily="34" charset="0"/>
                <a:cs typeface="Arial CE" pitchFamily="34" charset="0"/>
              </a:rPr>
              <a:t>Význam a nástroje: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(Asi) všichni zpracovatelé ÚSK zde deklarují, že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VH téma je pro krajinu klíčové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. To by se také mělo promítnout do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důslednosti řešení 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(třeba při formulaci využití území, limitů, regulativů).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Jejich skutečná aplikace je ale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politické rozhodnutí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!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Je zřejmé, že při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současném nastavení nástrojů 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(regulačních, motivačních, …) nemá společnost šanci realizovat všechna potřebná opatření. </a:t>
            </a:r>
          </a:p>
          <a:p>
            <a:r>
              <a:rPr lang="cs-CZ" sz="2000" smtClean="0">
                <a:latin typeface="Arial CE" pitchFamily="34" charset="0"/>
                <a:cs typeface="Arial CE" pitchFamily="34" charset="0"/>
              </a:rPr>
              <a:t>ÚSK by měla svým uživatelům </a:t>
            </a:r>
            <a:r>
              <a:rPr lang="cs-CZ" sz="2000" u="sng" smtClean="0">
                <a:latin typeface="Arial CE" pitchFamily="34" charset="0"/>
                <a:cs typeface="Arial CE" pitchFamily="34" charset="0"/>
              </a:rPr>
              <a:t>poskytnout přehled momentálně dostupných nástrojů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.</a:t>
            </a:r>
          </a:p>
        </p:txBody>
      </p:sp>
      <p:pic>
        <p:nvPicPr>
          <p:cNvPr id="5123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Zbožná přání X realizovatelnost</a:t>
            </a:r>
            <a:endParaRPr lang="cs-CZ" altLang="cs-CZ" sz="4000" smtClean="0">
              <a:solidFill>
                <a:srgbClr val="FFC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135938" cy="413067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000" b="1" smtClean="0">
                <a:latin typeface="Arial CE" pitchFamily="34" charset="0"/>
                <a:cs typeface="Arial CE" pitchFamily="34" charset="0"/>
              </a:rPr>
              <a:t>Společenská objednávka vodnímu hospodářství </a:t>
            </a:r>
            <a:br>
              <a:rPr lang="cs-CZ" sz="2000" b="1" smtClean="0">
                <a:latin typeface="Arial CE" pitchFamily="34" charset="0"/>
                <a:cs typeface="Arial CE" pitchFamily="34" charset="0"/>
              </a:rPr>
            </a:br>
            <a:r>
              <a:rPr lang="cs-CZ" sz="2000" b="1" smtClean="0">
                <a:latin typeface="Arial CE" pitchFamily="34" charset="0"/>
                <a:cs typeface="Arial CE" pitchFamily="34" charset="0"/>
              </a:rPr>
              <a:t>(veřejný zájem)</a:t>
            </a:r>
            <a:r>
              <a:rPr lang="cs-CZ" sz="2000" smtClean="0">
                <a:latin typeface="Arial CE" pitchFamily="34" charset="0"/>
                <a:cs typeface="Arial CE" pitchFamily="34" charset="0"/>
              </a:rPr>
              <a:t> </a:t>
            </a:r>
          </a:p>
          <a:p>
            <a:pPr algn="ctr">
              <a:buFontTx/>
              <a:buNone/>
            </a:pPr>
            <a:endParaRPr lang="cs-CZ" sz="2000" smtClean="0">
              <a:latin typeface="Arial CE" pitchFamily="34" charset="0"/>
              <a:cs typeface="Arial CE" pitchFamily="34" charset="0"/>
            </a:endParaRPr>
          </a:p>
          <a:p>
            <a:pPr algn="ctr">
              <a:buFontTx/>
              <a:buNone/>
            </a:pPr>
            <a:endParaRPr lang="cs-CZ" sz="2000" smtClean="0">
              <a:latin typeface="Arial CE" pitchFamily="34" charset="0"/>
              <a:cs typeface="Arial CE" pitchFamily="34" charset="0"/>
            </a:endParaRPr>
          </a:p>
          <a:p>
            <a:pPr algn="ctr">
              <a:buFontTx/>
              <a:buNone/>
            </a:pPr>
            <a:r>
              <a:rPr lang="cs-CZ" sz="2000" b="1" smtClean="0">
                <a:latin typeface="Arial CE" pitchFamily="34" charset="0"/>
                <a:cs typeface="Arial CE" pitchFamily="34" charset="0"/>
              </a:rPr>
              <a:t>Vodohospodářské potenciály (funkce) krajiny</a:t>
            </a:r>
          </a:p>
          <a:p>
            <a:pPr algn="ctr">
              <a:buFontTx/>
              <a:buNone/>
            </a:pPr>
            <a:endParaRPr lang="cs-CZ" sz="2000" smtClean="0">
              <a:latin typeface="Arial CE" pitchFamily="34" charset="0"/>
              <a:cs typeface="Arial CE" pitchFamily="34" charset="0"/>
            </a:endParaRPr>
          </a:p>
          <a:p>
            <a:pPr algn="ctr">
              <a:buFontTx/>
              <a:buNone/>
            </a:pPr>
            <a:endParaRPr lang="cs-CZ" sz="2000" smtClean="0">
              <a:latin typeface="Arial CE" pitchFamily="34" charset="0"/>
              <a:cs typeface="Arial CE" pitchFamily="34" charset="0"/>
            </a:endParaRPr>
          </a:p>
          <a:p>
            <a:pPr algn="ctr">
              <a:buFontTx/>
              <a:buNone/>
            </a:pPr>
            <a:r>
              <a:rPr lang="cs-CZ" sz="2000" b="1" smtClean="0">
                <a:latin typeface="Arial CE" pitchFamily="34" charset="0"/>
                <a:cs typeface="Arial CE" pitchFamily="34" charset="0"/>
              </a:rPr>
              <a:t>Požadavky, jevy, vlastnosti, nástroje, řešení, … (katalog opatření)</a:t>
            </a:r>
          </a:p>
          <a:p>
            <a:pPr algn="ctr">
              <a:buFontTx/>
              <a:buNone/>
            </a:pPr>
            <a:endParaRPr lang="cs-CZ" sz="2000" b="1" smtClean="0">
              <a:latin typeface="Arial CE" pitchFamily="34" charset="0"/>
              <a:cs typeface="Arial CE" pitchFamily="34" charset="0"/>
            </a:endParaRPr>
          </a:p>
          <a:p>
            <a:pPr algn="ctr">
              <a:buFontTx/>
              <a:buNone/>
            </a:pPr>
            <a:endParaRPr lang="cs-CZ" sz="2000" b="1" smtClean="0">
              <a:latin typeface="Arial CE" pitchFamily="34" charset="0"/>
              <a:cs typeface="Arial CE" pitchFamily="34" charset="0"/>
            </a:endParaRPr>
          </a:p>
          <a:p>
            <a:pPr algn="ctr">
              <a:buFontTx/>
              <a:buNone/>
            </a:pPr>
            <a:r>
              <a:rPr lang="cs-CZ" sz="2000" b="1" smtClean="0">
                <a:latin typeface="Arial CE" pitchFamily="34" charset="0"/>
                <a:cs typeface="Arial CE" pitchFamily="34" charset="0"/>
              </a:rPr>
              <a:t>Územně-plánovací průmět</a:t>
            </a:r>
          </a:p>
          <a:p>
            <a:pPr algn="ctr">
              <a:buFontTx/>
              <a:buNone/>
            </a:pPr>
            <a:endParaRPr lang="cs-CZ" sz="2000" b="1" smtClean="0">
              <a:latin typeface="Arial CE" pitchFamily="34" charset="0"/>
              <a:cs typeface="Arial CE" pitchFamily="34" charset="0"/>
            </a:endParaRPr>
          </a:p>
        </p:txBody>
      </p:sp>
      <p:pic>
        <p:nvPicPr>
          <p:cNvPr id="6147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7126287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Obecný metodický postup</a:t>
            </a:r>
            <a:endParaRPr lang="cs-CZ" altLang="cs-CZ" sz="4000" smtClean="0">
              <a:solidFill>
                <a:srgbClr val="FFC000"/>
              </a:solidFill>
              <a:latin typeface="Myriad Pro" pitchFamily="34" charset="0"/>
            </a:endParaRPr>
          </a:p>
        </p:txBody>
      </p:sp>
      <p:sp>
        <p:nvSpPr>
          <p:cNvPr id="6149" name="Šipka dolů 4"/>
          <p:cNvSpPr>
            <a:spLocks noChangeArrowheads="1"/>
          </p:cNvSpPr>
          <p:nvPr/>
        </p:nvSpPr>
        <p:spPr bwMode="auto">
          <a:xfrm>
            <a:off x="3924300" y="2276475"/>
            <a:ext cx="268288" cy="576263"/>
          </a:xfrm>
          <a:prstGeom prst="down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0" name="Šipka dolů 5"/>
          <p:cNvSpPr>
            <a:spLocks noChangeArrowheads="1"/>
          </p:cNvSpPr>
          <p:nvPr/>
        </p:nvSpPr>
        <p:spPr bwMode="auto">
          <a:xfrm>
            <a:off x="3924300" y="3357563"/>
            <a:ext cx="268288" cy="576262"/>
          </a:xfrm>
          <a:prstGeom prst="downArrow">
            <a:avLst>
              <a:gd name="adj1" fmla="val 50000"/>
              <a:gd name="adj2" fmla="val 500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1" name="Šipka dolů 5"/>
          <p:cNvSpPr>
            <a:spLocks noChangeArrowheads="1"/>
          </p:cNvSpPr>
          <p:nvPr/>
        </p:nvSpPr>
        <p:spPr bwMode="auto">
          <a:xfrm>
            <a:off x="3924300" y="4508500"/>
            <a:ext cx="268288" cy="576263"/>
          </a:xfrm>
          <a:prstGeom prst="down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820150" cy="41322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000" b="1" dirty="0" smtClean="0">
                <a:latin typeface="Arial CE" pitchFamily="34" charset="0"/>
                <a:cs typeface="Arial CE" pitchFamily="34" charset="0"/>
              </a:rPr>
              <a:t>Společenská objednávka transformovaná do funkcí/potenciálů: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Infiltrační, vsakovací funkce/potenciál – tvorba podzemních zdrojů (pitné) vody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Retenční a zásobní funkce/potenciál v ploše – na zemědělské (a lesní) půdě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Retenční a zásobní funkce/potenciál v nivách vodních toků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Retenční a zásobní funkce/potenciál v plochách potenciální akumulace povrchových vod (nádržích)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Odtoková funkce/potenciál – neškodný odtok vody z plochy povodí (protierozní ochrana) a ze zastavěných území (protipovodňová ochrana)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err="1" smtClean="0">
                <a:latin typeface="Arial CE" pitchFamily="34" charset="0"/>
                <a:cs typeface="Arial CE" pitchFamily="34" charset="0"/>
              </a:rPr>
              <a:t>Hydroenergetická</a:t>
            </a: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 funkce/potenciál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Produkční funkce/potenciál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Dopravní funkce/potenciál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Rekreační funkce/potenciál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 CE" pitchFamily="34" charset="0"/>
                <a:cs typeface="Arial CE" pitchFamily="34" charset="0"/>
              </a:rPr>
              <a:t>Přírodní funkce/potenciál (ekosystémové služby)</a:t>
            </a:r>
            <a:endParaRPr lang="cs-CZ" sz="2000" dirty="0">
              <a:latin typeface="Arial CE" pitchFamily="34" charset="0"/>
              <a:cs typeface="Arial CE" pitchFamily="34" charset="0"/>
            </a:endParaRPr>
          </a:p>
        </p:txBody>
      </p:sp>
      <p:pic>
        <p:nvPicPr>
          <p:cNvPr id="7171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893175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Vodohospodářské potenciály (funkce) </a:t>
            </a:r>
            <a:endParaRPr lang="cs-CZ" altLang="cs-CZ" sz="4000" smtClean="0">
              <a:solidFill>
                <a:srgbClr val="FFC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>
            <a:spLocks noChangeArrowheads="1"/>
          </p:cNvSpPr>
          <p:nvPr>
            <p:ph type="body" idx="1"/>
          </p:nvPr>
        </p:nvSpPr>
        <p:spPr>
          <a:xfrm>
            <a:off x="762000" y="2057400"/>
            <a:ext cx="7620000" cy="36576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endParaRPr lang="cs-CZ" altLang="cs-CZ" sz="2400" smtClean="0">
              <a:latin typeface="Arial" charset="0"/>
            </a:endParaRPr>
          </a:p>
        </p:txBody>
      </p:sp>
      <p:pic>
        <p:nvPicPr>
          <p:cNvPr id="8195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Katalog opatření</a:t>
            </a:r>
            <a:endParaRPr lang="cs-CZ" altLang="cs-CZ" sz="4000" b="1" smtClean="0">
              <a:solidFill>
                <a:srgbClr val="FACE0B"/>
              </a:solidFill>
              <a:latin typeface="Myriad Pro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2575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>
            <a:spLocks noChangeArrowheads="1"/>
          </p:cNvSpPr>
          <p:nvPr>
            <p:ph type="body" idx="1"/>
          </p:nvPr>
        </p:nvSpPr>
        <p:spPr>
          <a:xfrm>
            <a:off x="762000" y="2057400"/>
            <a:ext cx="7620000" cy="36576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endParaRPr lang="cs-CZ" altLang="cs-CZ" sz="2400" smtClean="0">
              <a:latin typeface="Arial" charset="0"/>
            </a:endParaRPr>
          </a:p>
        </p:txBody>
      </p:sp>
      <p:pic>
        <p:nvPicPr>
          <p:cNvPr id="9219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427538" y="5057775"/>
            <a:ext cx="2878137" cy="1800225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Průmět do návrhové mapy</a:t>
            </a:r>
            <a:endParaRPr lang="cs-CZ" altLang="cs-CZ" sz="4000" b="1" smtClean="0">
              <a:solidFill>
                <a:srgbClr val="FACE0B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130675"/>
          </a:xfrm>
        </p:spPr>
        <p:txBody>
          <a:bodyPr/>
          <a:lstStyle/>
          <a:p>
            <a:r>
              <a:rPr lang="cs-CZ" sz="2800" dirty="0" smtClean="0">
                <a:latin typeface="Arial CE" pitchFamily="34" charset="0"/>
                <a:cs typeface="Arial CE" pitchFamily="34" charset="0"/>
              </a:rPr>
              <a:t>Povinnost definovat a vymezit VH potenciál(-y) a pracovat s nimi nabídla nový úhel pohledu na celé téma – dobrá šance</a:t>
            </a:r>
          </a:p>
          <a:p>
            <a:r>
              <a:rPr lang="cs-CZ" sz="2800" dirty="0" smtClean="0">
                <a:latin typeface="Arial CE" pitchFamily="34" charset="0"/>
                <a:cs typeface="Arial CE" pitchFamily="34" charset="0"/>
              </a:rPr>
              <a:t>Vymezení a definice nebyl až takový problém</a:t>
            </a:r>
          </a:p>
          <a:p>
            <a:r>
              <a:rPr lang="cs-CZ" sz="2800" dirty="0" smtClean="0">
                <a:latin typeface="Arial CE" pitchFamily="34" charset="0"/>
                <a:cs typeface="Arial CE" pitchFamily="34" charset="0"/>
              </a:rPr>
              <a:t>Navazující návrh opatření (katalog) taky </a:t>
            </a:r>
            <a:r>
              <a:rPr lang="cs-CZ" sz="2800" dirty="0" smtClean="0">
                <a:latin typeface="Arial CE" pitchFamily="34" charset="0"/>
                <a:cs typeface="Arial CE" pitchFamily="34" charset="0"/>
              </a:rPr>
              <a:t>ne</a:t>
            </a:r>
          </a:p>
          <a:p>
            <a:r>
              <a:rPr lang="cs-CZ" sz="2800" dirty="0" smtClean="0">
                <a:latin typeface="Arial CE" pitchFamily="34" charset="0"/>
                <a:cs typeface="Arial CE" pitchFamily="34" charset="0"/>
              </a:rPr>
              <a:t>Relevantní, homogenní podklady pro všechny potenciály už problém byl</a:t>
            </a:r>
            <a:endParaRPr lang="cs-CZ" sz="2800" dirty="0" smtClean="0">
              <a:latin typeface="Arial CE" pitchFamily="34" charset="0"/>
              <a:cs typeface="Arial CE" pitchFamily="34" charset="0"/>
            </a:endParaRPr>
          </a:p>
          <a:p>
            <a:r>
              <a:rPr lang="cs-CZ" sz="2800" dirty="0" smtClean="0">
                <a:latin typeface="Arial CE" pitchFamily="34" charset="0"/>
                <a:cs typeface="Arial CE" pitchFamily="34" charset="0"/>
              </a:rPr>
              <a:t>Průmět do nástrojů územního </a:t>
            </a:r>
            <a:r>
              <a:rPr lang="cs-CZ" sz="2800" dirty="0" smtClean="0">
                <a:latin typeface="Arial CE" pitchFamily="34" charset="0"/>
                <a:cs typeface="Arial CE" pitchFamily="34" charset="0"/>
              </a:rPr>
              <a:t>plánování také, </a:t>
            </a:r>
            <a:r>
              <a:rPr lang="cs-CZ" sz="2800" dirty="0" smtClean="0">
                <a:latin typeface="Arial CE" pitchFamily="34" charset="0"/>
                <a:cs typeface="Arial CE" pitchFamily="34" charset="0"/>
              </a:rPr>
              <a:t>a to zejména kvalitativní parametry</a:t>
            </a:r>
          </a:p>
        </p:txBody>
      </p:sp>
      <p:pic>
        <p:nvPicPr>
          <p:cNvPr id="10243" name="Picture 6" descr="F:\PROVOZ\PROPAGAC\FIRMA_GRAFIKA_2006\finalni_sem\Powerpoint\Podkladove bitmapy\Podklad KAPIT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609600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FFC000"/>
                </a:solidFill>
                <a:latin typeface="Arial CE" pitchFamily="34" charset="0"/>
              </a:rPr>
              <a:t>Metodické výzvy</a:t>
            </a:r>
            <a:endParaRPr lang="cs-CZ" altLang="cs-CZ" sz="4000" smtClean="0">
              <a:solidFill>
                <a:srgbClr val="FFC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299</Words>
  <Application>Microsoft Office PowerPoint</Application>
  <PresentationFormat>Předvádění na obrazovce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Calibri</vt:lpstr>
      <vt:lpstr>Arial CE</vt:lpstr>
      <vt:lpstr>Myriad Pro</vt:lpstr>
      <vt:lpstr>Wingdings</vt:lpstr>
      <vt:lpstr>Motiv systému Office</vt:lpstr>
      <vt:lpstr>Vodohospodářské potenciály v ÚSK:  zkušenosti a aplikace  Praha, 13. 9. 2019</vt:lpstr>
      <vt:lpstr>Kde a kdo</vt:lpstr>
      <vt:lpstr>VH východiska a vize krajiny</vt:lpstr>
      <vt:lpstr>Zbožná přání X realizovatelnost</vt:lpstr>
      <vt:lpstr>Obecný metodický postup</vt:lpstr>
      <vt:lpstr>Vodohospodářské potenciály (funkce) </vt:lpstr>
      <vt:lpstr>Katalog opatření</vt:lpstr>
      <vt:lpstr>Průmět do návrhové mapy</vt:lpstr>
      <vt:lpstr>Metodické výzvy</vt:lpstr>
      <vt:lpstr>Závěry</vt:lpstr>
      <vt:lpstr>Možnosti revitalizace údolních niv hlavních brněnských toků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revitalizace údolních niv hlavních brněnských toků  pro Statutární město Brno  -  27.11.2006</dc:title>
  <dc:creator>PC15</dc:creator>
  <cp:lastModifiedBy>TomasH</cp:lastModifiedBy>
  <cp:revision>152</cp:revision>
  <dcterms:created xsi:type="dcterms:W3CDTF">2007-09-18T12:27:06Z</dcterms:created>
  <dcterms:modified xsi:type="dcterms:W3CDTF">2019-09-17T17:30:14Z</dcterms:modified>
</cp:coreProperties>
</file>