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71" r:id="rId4"/>
    <p:sldId id="258" r:id="rId5"/>
    <p:sldId id="277" r:id="rId6"/>
    <p:sldId id="273" r:id="rId7"/>
    <p:sldId id="274" r:id="rId8"/>
    <p:sldId id="267" r:id="rId9"/>
    <p:sldId id="27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 varScale="1">
        <p:scale>
          <a:sx n="123" d="100"/>
          <a:sy n="123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ssia.cz/" TargetMode="External"/><Relationship Id="rId2" Type="http://schemas.openxmlformats.org/officeDocument/2006/relationships/hyperlink" Target="mailto:cekajle@cassia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23529" y="1548112"/>
            <a:ext cx="860060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Efekty územně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determinovaných projektů</a:t>
            </a:r>
            <a:endParaRPr lang="cs-CZ" altLang="cs-CZ" sz="3000" i="1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2276872"/>
            <a:ext cx="8713787" cy="2232248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cs-CZ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Řešitel</a:t>
            </a:r>
            <a:r>
              <a:rPr lang="cs-CZ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defRPr/>
            </a:pPr>
            <a:r>
              <a:rPr lang="cs-CZ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Cassia </a:t>
            </a:r>
            <a:r>
              <a:rPr lang="cs-CZ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Development</a:t>
            </a:r>
            <a:r>
              <a:rPr lang="cs-CZ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cs-CZ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Consulting</a:t>
            </a:r>
            <a:r>
              <a:rPr lang="cs-CZ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, s.r.o. a </a:t>
            </a:r>
            <a:r>
              <a:rPr lang="cs-CZ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Berman</a:t>
            </a:r>
            <a:r>
              <a:rPr lang="cs-CZ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Group, s.r.o.</a:t>
            </a:r>
          </a:p>
          <a:p>
            <a:pPr algn="ctr">
              <a:defRPr/>
            </a:pPr>
            <a:endParaRPr lang="cs-CZ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Řešitelský tým</a:t>
            </a:r>
            <a:r>
              <a:rPr lang="cs-CZ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defRPr/>
            </a:pPr>
            <a:endParaRPr lang="cs-CZ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35496" y="5229200"/>
            <a:ext cx="9144000" cy="35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dirty="0" smtClean="0">
                <a:solidFill>
                  <a:schemeClr val="accent1"/>
                </a:solidFill>
              </a:rPr>
              <a:t>Konference – Výzkum pro regiony, 26. dubna 2017, Praha</a:t>
            </a: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0968"/>
            <a:ext cx="1043580" cy="15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1465497" y="3789040"/>
            <a:ext cx="6706470" cy="864096"/>
          </a:xfrm>
          <a:prstGeom prst="rect">
            <a:avLst/>
          </a:prstGeom>
          <a:noFill/>
        </p:spPr>
        <p:txBody>
          <a:bodyPr wrap="square" numCol="3" rtlCol="0">
            <a:noAutofit/>
          </a:bodyPr>
          <a:lstStyle/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Ing. Petr Friedek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RNDr. Jan Vozáb, PhD.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Ing. Arch. Karel Maier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Ing. Arch. Jakub Vorel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Mgr. Pavel </a:t>
            </a:r>
            <a:r>
              <a:rPr lang="cs-CZ" sz="14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Jovanovič</a:t>
            </a:r>
            <a:endParaRPr lang="cs-CZ" sz="1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Mgr. Vojtěch Kadlec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Mgr. Jana Hanušová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Ing. Markéta Valdmanová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Vilém Čekajle, </a:t>
            </a:r>
            <a:r>
              <a:rPr lang="cs-CZ" sz="14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Dipl</a:t>
            </a: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4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Ek</a:t>
            </a: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defRPr/>
            </a:pPr>
            <a:r>
              <a:rPr lang="cs-CZ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Ing. Tomáš </a:t>
            </a:r>
            <a:r>
              <a:rPr lang="cs-CZ" sz="1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Vlasák</a:t>
            </a:r>
            <a:endParaRPr lang="cs-CZ" sz="1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Obrázek 8" descr="X:\_PR a web\03_Grafický manuál\Logo\_Final\CASSIA_logo_Final.gif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54074"/>
            <a:ext cx="1049655" cy="375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54074"/>
            <a:ext cx="14859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900000">
              <a:tabLst>
                <a:tab pos="1616075" algn="l"/>
              </a:tabLst>
            </a:pPr>
            <a:r>
              <a:rPr lang="cs-CZ" sz="2000" b="1" dirty="0" smtClean="0"/>
              <a:t>Hlavní cíl:</a:t>
            </a:r>
          </a:p>
          <a:p>
            <a:pPr indent="-900000">
              <a:tabLst>
                <a:tab pos="1616075" algn="l"/>
              </a:tabLst>
            </a:pPr>
            <a:r>
              <a:rPr lang="cs-CZ" sz="2000" dirty="0" smtClean="0"/>
              <a:t>„</a:t>
            </a:r>
            <a:r>
              <a:rPr lang="cs-CZ" sz="2000" dirty="0"/>
              <a:t>Zpracování analýzy a návrhu metod a nástrojů využitelných na národní, regionální a lokální úrovni k zjištění rozvojových efektů územně diferencovaných projektů (tj. dopadů rozvojových projektů) do typologicky různorodých území – to vše se zaměřením na významné projekty spolufinancované z </a:t>
            </a:r>
            <a:r>
              <a:rPr lang="cs-CZ" sz="2000" dirty="0" smtClean="0"/>
              <a:t>ESI </a:t>
            </a:r>
            <a:r>
              <a:rPr lang="cs-CZ" sz="2000" dirty="0"/>
              <a:t>fondů</a:t>
            </a:r>
            <a:r>
              <a:rPr lang="cs-CZ" sz="2000" dirty="0" smtClean="0"/>
              <a:t>.„</a:t>
            </a:r>
          </a:p>
          <a:p>
            <a:pPr indent="-900000">
              <a:tabLst>
                <a:tab pos="1616075" algn="l"/>
              </a:tabLst>
            </a:pPr>
            <a:r>
              <a:rPr lang="cs-CZ" sz="2000" b="1" dirty="0"/>
              <a:t>Interpretace zadání:</a:t>
            </a:r>
          </a:p>
          <a:p>
            <a:pPr algn="just"/>
            <a:r>
              <a:rPr lang="cs-CZ" sz="2000" dirty="0" smtClean="0"/>
              <a:t>Vytvořit nástroj/metodiku, která umožní jednotný postup při posuzování zda </a:t>
            </a:r>
            <a:r>
              <a:rPr lang="cs-CZ" sz="2000" dirty="0"/>
              <a:t>jsou prostředky vynakládány na takové projekty, které budou mít v území co největší efekt, nebo např. zda nedojde v území k realizaci projektu, který bude mít významnější negativní než pozitivní efekt apod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Stručná informace o projektu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39552" y="1484784"/>
            <a:ext cx="8280920" cy="5184576"/>
          </a:xfrm>
        </p:spPr>
        <p:txBody>
          <a:bodyPr>
            <a:noAutofit/>
          </a:bodyPr>
          <a:lstStyle/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1. Přizpůsobení postupu významnosti projektu</a:t>
            </a:r>
            <a:endParaRPr lang="cs-CZ" sz="1800" dirty="0"/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/>
              <a:t>Aby </a:t>
            </a:r>
            <a:r>
              <a:rPr lang="cs-CZ" sz="1800" dirty="0" smtClean="0"/>
              <a:t>bylo hodnocení smysluplné musí být prováděno pouze u projektů, u kterých dává smysl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/>
              <a:t>2. Srovnatelnost provedených hodnocení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/>
              <a:t>Metodický </a:t>
            </a:r>
            <a:r>
              <a:rPr lang="cs-CZ" sz="1800" dirty="0" smtClean="0"/>
              <a:t>postup musí být standardizovaný aby bylo reálné výstupy hodnocení vzájemně porovnávat a kontrolovat zda bylo hodnocení provedeno správně</a:t>
            </a:r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800" b="1" dirty="0" smtClean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3</a:t>
            </a:r>
            <a:r>
              <a:rPr lang="cs-CZ" sz="1800" b="1" dirty="0"/>
              <a:t>. Kombinace kvantitativního a kvalitativního hodnocení a využití stávajících metodických postupů pro hodnocení dopadů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/>
              <a:t>Maximální </a:t>
            </a:r>
            <a:r>
              <a:rPr lang="cs-CZ" sz="1800" dirty="0" smtClean="0"/>
              <a:t>využití stávajících standardizovaných a uznávaných postupů pro hodnocení konkrétních dopadů, doplněné o kvalitativní hodnocení oblastí, pro které neexistuje daný postup pro kvantitativní hodnocení</a:t>
            </a:r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700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769968" y="616348"/>
            <a:ext cx="4864392" cy="504056"/>
          </a:xfrm>
        </p:spPr>
        <p:txBody>
          <a:bodyPr/>
          <a:lstStyle/>
          <a:p>
            <a:pPr algn="ctr"/>
            <a:r>
              <a:rPr lang="cs-CZ" dirty="0" smtClean="0"/>
              <a:t>Popis řešení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627784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7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075240" cy="4392488"/>
          </a:xfrm>
        </p:spPr>
        <p:txBody>
          <a:bodyPr>
            <a:normAutofit/>
          </a:bodyPr>
          <a:lstStyle/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100" dirty="0" smtClean="0"/>
              <a:t>Výstupem projektu je metodika využívající kombinaci přístupů TIA, RIA a CBA, popisující</a:t>
            </a:r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2100" dirty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100" dirty="0" smtClean="0"/>
              <a:t>Metodika je dvoukolová tak, aby bylo zajištěno, že hodnocení bude prováděno pouze u těch projektů, kde je to smysluplné a potřebné, případně aby hodnocení odpovídalo „významnosti projektu z pohledu možných územních dopadů“.</a:t>
            </a:r>
            <a:endParaRPr lang="cs-CZ" sz="21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Představení výstupu projektu</a:t>
            </a:r>
            <a:endParaRPr lang="cs-CZ" sz="3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-27384"/>
            <a:ext cx="9144000" cy="68887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143" descr="Z:\01_AnalyzyStudie\TACR\201509_UzemneDeterminovaneProjekty\03_Vystupy\20160617_Schema\CelkoveSche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-27384"/>
            <a:ext cx="5040560" cy="688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9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Díky nastavenému postupu je metodika využitelná jak pro hodnocení investičních, tak pro hodnocení neinvestičních záměrů/intervencí a to jak na lokální, tak na regionální či národní úrovni.</a:t>
            </a:r>
          </a:p>
          <a:p>
            <a:r>
              <a:rPr lang="cs-CZ" sz="1800" dirty="0" smtClean="0"/>
              <a:t>Výstupy hodnocení mohou s ohledem na nastavený postup sloužit jako: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podklad pro rozhodování samospráv o podpoření/nepodpoření vybraných soukromých investičních či neinvestičních záměrů na svém území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smtClean="0"/>
              <a:t>podklad pro rozhodování úřadů a příslušných institucí o poskytnutí podpory z veřejných prostředků vybraným záměrům s ohledem na jejich předpokládaný dopad do území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smtClean="0"/>
              <a:t>podklad pro vlastní rozhodování investora/nositele záměru o tom zda projekt realizovat a za jakých podmínek a v jaké konfiguraci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Využitelnost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84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Metodický postup je nastaven tak, aby první kolo hodnocení, které určuje, zda má projekt být hodnocen či nikoliv a případně jakým způsobem, zvládnul provést i člověk s dostatečnou znalostí daného záměru a dotčeného území (starosta menší obce, pracovník odboru rozvoje/územního plánování, apod.). </a:t>
            </a:r>
          </a:p>
          <a:p>
            <a:r>
              <a:rPr lang="cs-CZ" sz="1800" dirty="0" smtClean="0"/>
              <a:t>Návazné vlastní detailní vyhodnocení jednotlivých identifikovaných dopadů již musí být provedeno odbornými pracovníky, kteří se specializují na danou oblast a jsou schopni objektivně určit možné dopady a provést jejich vyhodnocení.</a:t>
            </a:r>
          </a:p>
          <a:p>
            <a:endParaRPr lang="cs-CZ" sz="1800" dirty="0" smtClean="0"/>
          </a:p>
          <a:p>
            <a:r>
              <a:rPr lang="cs-CZ" sz="1800" b="1" dirty="0" smtClean="0"/>
              <a:t>Hodnocení nenahrazuje a nemá ambice nahrazovat stávající nástroje, jako je studie proveditelnosti, EIA apod., které mají jiné zaměření a účel. </a:t>
            </a:r>
            <a:r>
              <a:rPr lang="cs-CZ" sz="1800" dirty="0" smtClean="0"/>
              <a:t>Cílem hodnocení je vytvořit nový postup, který může na standardní hodnocení jako je studie proveditelnosti, či CBA navázat, případně probíhat souběžně.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Využitelnost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58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/>
              <a:t>Probíhá příprava dalších kroků pro prezentaci a medializaci metodiky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/>
              <a:t>O využití metodiky projevilo zájem Ministerstvo dopravy ČR, Ministerstvo kultury ČR a vybrané kraje a města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/>
              <a:t>Probíhají jednání o možnosti provedení pilotního </a:t>
            </a:r>
            <a:r>
              <a:rPr lang="cs-CZ" sz="2000" smtClean="0"/>
              <a:t>hodnocení vybraných </a:t>
            </a:r>
            <a:r>
              <a:rPr lang="cs-CZ" sz="2000" dirty="0" smtClean="0"/>
              <a:t>projektů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0"/>
              <a:t>A</a:t>
            </a:r>
            <a:r>
              <a:rPr lang="cs-CZ" sz="3000" dirty="0" smtClean="0"/>
              <a:t>ktuální použití výsledku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16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996952"/>
            <a:ext cx="8291264" cy="3456384"/>
          </a:xfrm>
        </p:spPr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Děkujeme za pozornost!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800" dirty="0">
                <a:solidFill>
                  <a:schemeClr val="accent1"/>
                </a:solidFill>
              </a:rPr>
              <a:t>Vilém </a:t>
            </a:r>
            <a:r>
              <a:rPr lang="cs-CZ" sz="1800" dirty="0" smtClean="0">
                <a:solidFill>
                  <a:schemeClr val="accent1"/>
                </a:solidFill>
              </a:rPr>
              <a:t>Čekajle, </a:t>
            </a:r>
            <a:r>
              <a:rPr lang="cs-CZ" sz="1800" dirty="0" err="1" smtClean="0">
                <a:solidFill>
                  <a:schemeClr val="accent1"/>
                </a:solidFill>
              </a:rPr>
              <a:t>dipl</a:t>
            </a:r>
            <a:r>
              <a:rPr lang="cs-CZ" sz="1800" dirty="0" smtClean="0">
                <a:solidFill>
                  <a:schemeClr val="accent1"/>
                </a:solidFill>
              </a:rPr>
              <a:t>. </a:t>
            </a:r>
            <a:r>
              <a:rPr lang="cs-CZ" sz="1800" dirty="0" err="1" smtClean="0">
                <a:solidFill>
                  <a:schemeClr val="accent1"/>
                </a:solidFill>
              </a:rPr>
              <a:t>ek</a:t>
            </a:r>
            <a:r>
              <a:rPr lang="cs-CZ" sz="1800" dirty="0" smtClean="0">
                <a:solidFill>
                  <a:schemeClr val="accent1"/>
                </a:solidFill>
              </a:rPr>
              <a:t>.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800" dirty="0" smtClean="0">
                <a:solidFill>
                  <a:schemeClr val="accent1"/>
                </a:solidFill>
              </a:rPr>
              <a:t>Cassia </a:t>
            </a:r>
            <a:r>
              <a:rPr lang="cs-CZ" sz="1800" dirty="0" err="1" smtClean="0">
                <a:solidFill>
                  <a:schemeClr val="accent1"/>
                </a:solidFill>
              </a:rPr>
              <a:t>Development</a:t>
            </a:r>
            <a:r>
              <a:rPr lang="cs-CZ" sz="1800" dirty="0" smtClean="0">
                <a:solidFill>
                  <a:schemeClr val="accent1"/>
                </a:solidFill>
              </a:rPr>
              <a:t> &amp; </a:t>
            </a:r>
            <a:r>
              <a:rPr lang="cs-CZ" sz="1800" dirty="0" err="1" smtClean="0">
                <a:solidFill>
                  <a:schemeClr val="accent1"/>
                </a:solidFill>
              </a:rPr>
              <a:t>Consulting</a:t>
            </a:r>
            <a:r>
              <a:rPr lang="cs-CZ" sz="1800" dirty="0" smtClean="0">
                <a:solidFill>
                  <a:schemeClr val="accent1"/>
                </a:solidFill>
              </a:rPr>
              <a:t>, s.r.o.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800" dirty="0" smtClean="0">
                <a:solidFill>
                  <a:schemeClr val="accent1"/>
                </a:solidFill>
              </a:rPr>
              <a:t>Tel.: 602 166 628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800" dirty="0" smtClean="0">
                <a:solidFill>
                  <a:schemeClr val="accent1"/>
                </a:solidFill>
                <a:hlinkClick r:id="rId2"/>
              </a:rPr>
              <a:t>cekajle@cassia.cz</a:t>
            </a: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800" dirty="0" smtClean="0">
                <a:solidFill>
                  <a:schemeClr val="accent1"/>
                </a:solidFill>
                <a:hlinkClick r:id="rId3"/>
              </a:rPr>
              <a:t>www.cassia.cz</a:t>
            </a: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</p:txBody>
      </p:sp>
      <p:sp>
        <p:nvSpPr>
          <p:cNvPr id="4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97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624</Words>
  <Application>Microsoft Office PowerPoint</Application>
  <PresentationFormat>Předvádění na obrazovce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MMR_klas</vt:lpstr>
      <vt:lpstr>Efekty územně determinovaných projektů</vt:lpstr>
      <vt:lpstr>Stručná informace o projektu</vt:lpstr>
      <vt:lpstr>Popis řešení</vt:lpstr>
      <vt:lpstr>Představení výstupu projektu</vt:lpstr>
      <vt:lpstr>Prezentace aplikace PowerPoint</vt:lpstr>
      <vt:lpstr>Využitelnost</vt:lpstr>
      <vt:lpstr>Využitelnost</vt:lpstr>
      <vt:lpstr>Aktuální použití výsledku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52</cp:revision>
  <dcterms:created xsi:type="dcterms:W3CDTF">2014-02-26T13:05:03Z</dcterms:created>
  <dcterms:modified xsi:type="dcterms:W3CDTF">2017-04-25T06:27:26Z</dcterms:modified>
</cp:coreProperties>
</file>