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260" r:id="rId3"/>
    <p:sldId id="264" r:id="rId4"/>
    <p:sldId id="258" r:id="rId5"/>
    <p:sldId id="265" r:id="rId6"/>
    <p:sldId id="266" r:id="rId7"/>
    <p:sldId id="259" r:id="rId8"/>
    <p:sldId id="262" r:id="rId9"/>
    <p:sldId id="261"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D00"/>
    <a:srgbClr val="00AF3F"/>
    <a:srgbClr val="000099"/>
    <a:srgbClr val="F9E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73" autoAdjust="0"/>
  </p:normalViewPr>
  <p:slideViewPr>
    <p:cSldViewPr>
      <p:cViewPr varScale="1">
        <p:scale>
          <a:sx n="99" d="100"/>
          <a:sy n="99" d="100"/>
        </p:scale>
        <p:origin x="-9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360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DA9FB6-D9ED-404E-AFD2-37E0835FC3D6}" type="datetimeFigureOut">
              <a:rPr lang="cs-CZ" smtClean="0"/>
              <a:pPr/>
              <a:t>4.5.2016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BA257B-425A-4350-8792-7C494188941C}" type="slidenum">
              <a:rPr lang="cs-CZ" smtClean="0"/>
              <a:pPr/>
              <a:t>‹#›</a:t>
            </a:fld>
            <a:endParaRPr lang="cs-CZ"/>
          </a:p>
        </p:txBody>
      </p:sp>
    </p:spTree>
    <p:extLst>
      <p:ext uri="{BB962C8B-B14F-4D97-AF65-F5344CB8AC3E}">
        <p14:creationId xmlns:p14="http://schemas.microsoft.com/office/powerpoint/2010/main" val="1282080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48070-1754-4046-9E38-6F5D9D5E9BB1}" type="datetimeFigureOut">
              <a:rPr lang="cs-CZ" smtClean="0"/>
              <a:pPr/>
              <a:t>4.5.2016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77F0F-9C0A-45F8-A7AE-EABCF9118898}" type="slidenum">
              <a:rPr lang="cs-CZ" smtClean="0"/>
              <a:pPr/>
              <a:t>‹#›</a:t>
            </a:fld>
            <a:endParaRPr lang="cs-CZ"/>
          </a:p>
        </p:txBody>
      </p:sp>
    </p:spTree>
    <p:extLst>
      <p:ext uri="{BB962C8B-B14F-4D97-AF65-F5344CB8AC3E}">
        <p14:creationId xmlns:p14="http://schemas.microsoft.com/office/powerpoint/2010/main" val="122146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
        <p:nvSpPr>
          <p:cNvPr id="5" name="Podnadpis 2"/>
          <p:cNvSpPr>
            <a:spLocks noGrp="1"/>
          </p:cNvSpPr>
          <p:nvPr>
            <p:ph type="subTitle" idx="1" hasCustomPrompt="1"/>
          </p:nvPr>
        </p:nvSpPr>
        <p:spPr>
          <a:xfrm>
            <a:off x="1403648" y="4581128"/>
            <a:ext cx="7056784" cy="1800200"/>
          </a:xfrm>
          <a:prstGeom prst="rect">
            <a:avLst/>
          </a:prstGeom>
        </p:spPr>
        <p:txBody>
          <a:bodyPr anchor="b">
            <a:noAutofit/>
          </a:bodyPr>
          <a:lstStyle>
            <a:lvl1pPr marL="0" indent="0" algn="l">
              <a:spcBef>
                <a:spcPts val="1000"/>
              </a:spcBef>
              <a:spcAft>
                <a:spcPts val="1000"/>
              </a:spcAft>
              <a:buNone/>
              <a:defRPr sz="20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autoři projektu</a:t>
            </a:r>
            <a:endParaRPr lang="cs-CZ" dirty="0"/>
          </a:p>
        </p:txBody>
      </p:sp>
      <p:sp>
        <p:nvSpPr>
          <p:cNvPr id="6" name="Nadpis 13"/>
          <p:cNvSpPr>
            <a:spLocks noGrp="1" noChangeAspect="1"/>
          </p:cNvSpPr>
          <p:nvPr>
            <p:ph type="title" hasCustomPrompt="1"/>
          </p:nvPr>
        </p:nvSpPr>
        <p:spPr>
          <a:xfrm>
            <a:off x="1403648" y="1988840"/>
            <a:ext cx="7283152" cy="1872208"/>
          </a:xfrm>
          <a:prstGeom prst="rect">
            <a:avLst/>
          </a:prstGeom>
        </p:spPr>
        <p:txBody>
          <a:bodyPr anchor="b"/>
          <a:lstStyle>
            <a:lvl1pPr algn="l">
              <a:defRPr b="1" baseline="0">
                <a:solidFill>
                  <a:srgbClr val="000099"/>
                </a:solidFill>
                <a:latin typeface="Arial" pitchFamily="34" charset="0"/>
                <a:cs typeface="Arial" pitchFamily="34" charset="0"/>
              </a:defRPr>
            </a:lvl1pPr>
          </a:lstStyle>
          <a:p>
            <a:r>
              <a:rPr lang="cs-CZ" dirty="0" smtClean="0"/>
              <a:t>NÁZEV PREZENTACE</a:t>
            </a:r>
            <a:endParaRPr lang="cs-CZ" dirty="0"/>
          </a:p>
        </p:txBody>
      </p:sp>
      <p:sp>
        <p:nvSpPr>
          <p:cNvPr id="7" name="Podnadpis 2"/>
          <p:cNvSpPr txBox="1">
            <a:spLocks/>
          </p:cNvSpPr>
          <p:nvPr userDrawn="1"/>
        </p:nvSpPr>
        <p:spPr>
          <a:xfrm>
            <a:off x="1403648" y="3789040"/>
            <a:ext cx="7209184" cy="576064"/>
          </a:xfrm>
          <a:prstGeom prst="rect">
            <a:avLst/>
          </a:prstGeom>
        </p:spPr>
        <p:txBody>
          <a:bodyPr>
            <a:noAutofit/>
          </a:bodyPr>
          <a:lstStyle>
            <a:lvl1pPr marL="0" indent="0" algn="l">
              <a:buNone/>
              <a:defRPr sz="26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MINISTERSTVO PRO MÍSTNÍ ROZVOJ ČR</a:t>
            </a:r>
          </a:p>
        </p:txBody>
      </p:sp>
      <p:pic>
        <p:nvPicPr>
          <p:cNvPr id="8" name="Obrázek 7" descr="mmr_cr_rgb.emf"/>
          <p:cNvPicPr>
            <a:picLocks noChangeAspect="1"/>
          </p:cNvPicPr>
          <p:nvPr userDrawn="1"/>
        </p:nvPicPr>
        <p:blipFill>
          <a:blip r:embed="rId2" cstate="print"/>
          <a:stretch>
            <a:fillRect/>
          </a:stretch>
        </p:blipFill>
        <p:spPr>
          <a:xfrm>
            <a:off x="323528" y="692696"/>
            <a:ext cx="2565000" cy="562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395536" y="2060848"/>
            <a:ext cx="8291264" cy="4392488"/>
          </a:xfrm>
          <a:prstGeom prst="rect">
            <a:avLst/>
          </a:prstGeom>
        </p:spPr>
        <p:txBody>
          <a:bodyPr>
            <a:normAutofit/>
          </a:bodyPr>
          <a:lstStyle>
            <a:lvl1pPr marL="0" indent="0"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smtClean="0"/>
              <a:t>Klepnutím vložíte text</a:t>
            </a:r>
          </a:p>
        </p:txBody>
      </p:sp>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pic>
        <p:nvPicPr>
          <p:cNvPr id="4" name="Obrázek 3" descr="mmr_cr_rgb.emf"/>
          <p:cNvPicPr>
            <a:picLocks noChangeAspect="1"/>
          </p:cNvPicPr>
          <p:nvPr userDrawn="1"/>
        </p:nvPicPr>
        <p:blipFill>
          <a:blip r:embed="rId2" cstate="print"/>
          <a:stretch>
            <a:fillRect/>
          </a:stretch>
        </p:blipFill>
        <p:spPr>
          <a:xfrm>
            <a:off x="467544" y="620688"/>
            <a:ext cx="2016224" cy="44215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
        <p:nvSpPr>
          <p:cNvPr id="7" name="Zástupný symbol pro obsah 2"/>
          <p:cNvSpPr>
            <a:spLocks noGrp="1"/>
          </p:cNvSpPr>
          <p:nvPr>
            <p:ph idx="1" hasCustomPrompt="1"/>
          </p:nvPr>
        </p:nvSpPr>
        <p:spPr>
          <a:xfrm>
            <a:off x="395536" y="1484784"/>
            <a:ext cx="8291264" cy="4968552"/>
          </a:xfrm>
          <a:prstGeom prst="rect">
            <a:avLst/>
          </a:prstGeom>
        </p:spPr>
        <p:txBody>
          <a:bodyPr>
            <a:normAutofit/>
          </a:bodyPr>
          <a:lstStyle>
            <a:lvl1pPr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smtClean="0"/>
              <a:t>Klepnutím vložíte text</a:t>
            </a:r>
          </a:p>
        </p:txBody>
      </p:sp>
      <p:pic>
        <p:nvPicPr>
          <p:cNvPr id="3" name="Obrázek 2" descr="mmr_cr_rgb.emf"/>
          <p:cNvPicPr>
            <a:picLocks noChangeAspect="1"/>
          </p:cNvPicPr>
          <p:nvPr userDrawn="1"/>
        </p:nvPicPr>
        <p:blipFill>
          <a:blip r:embed="rId2" cstate="print"/>
          <a:stretch>
            <a:fillRect/>
          </a:stretch>
        </p:blipFill>
        <p:spPr>
          <a:xfrm>
            <a:off x="467544" y="620688"/>
            <a:ext cx="2016224" cy="44215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sp>
        <p:nvSpPr>
          <p:cNvPr id="4" name="Zástupný symbol pro obsah 2"/>
          <p:cNvSpPr>
            <a:spLocks noGrp="1"/>
          </p:cNvSpPr>
          <p:nvPr>
            <p:ph idx="10"/>
          </p:nvPr>
        </p:nvSpPr>
        <p:spPr>
          <a:xfrm>
            <a:off x="467544" y="2060849"/>
            <a:ext cx="82296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5" name="Obrázek 4" descr="mmr_cr_rgb.emf"/>
          <p:cNvPicPr>
            <a:picLocks noChangeAspect="1"/>
          </p:cNvPicPr>
          <p:nvPr userDrawn="1"/>
        </p:nvPicPr>
        <p:blipFill>
          <a:blip r:embed="rId2" cstate="print"/>
          <a:stretch>
            <a:fillRect/>
          </a:stretch>
        </p:blipFill>
        <p:spPr>
          <a:xfrm>
            <a:off x="467544" y="620688"/>
            <a:ext cx="2016224" cy="442154"/>
          </a:xfrm>
          <a:prstGeom prst="rect">
            <a:avLst/>
          </a:prstGeom>
        </p:spPr>
      </p:pic>
    </p:spTree>
    <p:extLst>
      <p:ext uri="{BB962C8B-B14F-4D97-AF65-F5344CB8AC3E}">
        <p14:creationId xmlns:p14="http://schemas.microsoft.com/office/powerpoint/2010/main" val="910942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Obrázek 9" descr="podtisk_modry.emf"/>
          <p:cNvPicPr>
            <a:picLocks noChangeAspect="1"/>
          </p:cNvPicPr>
          <p:nvPr/>
        </p:nvPicPr>
        <p:blipFill>
          <a:blip r:embed="rId6" cstate="print"/>
          <a:srcRect l="17008" b="8622"/>
          <a:stretch>
            <a:fillRect/>
          </a:stretch>
        </p:blipFill>
        <p:spPr>
          <a:xfrm>
            <a:off x="2" y="1988841"/>
            <a:ext cx="7908545" cy="4869160"/>
          </a:xfrm>
          <a:prstGeom prst="rect">
            <a:avLst/>
          </a:prstGeom>
        </p:spPr>
      </p:pic>
      <p:sp>
        <p:nvSpPr>
          <p:cNvPr id="8" name="Obdélník 7"/>
          <p:cNvSpPr>
            <a:spLocks noChangeAspect="1"/>
          </p:cNvSpPr>
          <p:nvPr/>
        </p:nvSpPr>
        <p:spPr>
          <a:xfrm>
            <a:off x="0" y="1"/>
            <a:ext cx="9144000" cy="26064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9" name="Obdélník 8"/>
          <p:cNvSpPr/>
          <p:nvPr/>
        </p:nvSpPr>
        <p:spPr>
          <a:xfrm>
            <a:off x="0" y="260649"/>
            <a:ext cx="9144000" cy="144016"/>
          </a:xfrm>
          <a:prstGeom prst="rect">
            <a:avLst/>
          </a:prstGeom>
          <a:gradFill>
            <a:gsLst>
              <a:gs pos="0">
                <a:srgbClr val="000099"/>
              </a:gs>
              <a:gs pos="100000">
                <a:schemeClr val="bg1">
                  <a:alpha val="0"/>
                </a:schemeClr>
              </a:gs>
            </a:gsLst>
            <a:lin ang="0" scaled="1"/>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6"/>
          <p:cNvSpPr txBox="1">
            <a:spLocks noGrp="1"/>
          </p:cNvSpPr>
          <p:nvPr>
            <p:ph type="title"/>
          </p:nvPr>
        </p:nvSpPr>
        <p:spPr bwMode="auto">
          <a:xfrm>
            <a:off x="395536" y="1916832"/>
            <a:ext cx="8291264"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000" dirty="0">
                <a:latin typeface="Arial" panose="020B0604020202020204" pitchFamily="34" charset="0"/>
                <a:ea typeface="Arial Narrow CE" charset="0"/>
              </a:rPr>
              <a:t>TAČR Beta TB050MMR001</a:t>
            </a:r>
          </a:p>
        </p:txBody>
      </p:sp>
      <p:sp>
        <p:nvSpPr>
          <p:cNvPr id="5" name="Zaoblený obdélník 4"/>
          <p:cNvSpPr/>
          <p:nvPr/>
        </p:nvSpPr>
        <p:spPr>
          <a:xfrm>
            <a:off x="210344" y="1988840"/>
            <a:ext cx="8713787" cy="2447925"/>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Aft>
                <a:spcPts val="1200"/>
              </a:spcAft>
              <a:defRPr/>
            </a:pPr>
            <a:r>
              <a:rPr lang="cs-CZ" altLang="cs-CZ" sz="2800" b="1" spc="100" dirty="0">
                <a:solidFill>
                  <a:schemeClr val="accent1">
                    <a:lumMod val="75000"/>
                  </a:schemeClr>
                </a:solidFill>
                <a:latin typeface="Arial" panose="020B0604020202020204" pitchFamily="34" charset="0"/>
                <a:cs typeface="Arial" panose="020B0604020202020204" pitchFamily="34" charset="0"/>
              </a:rPr>
              <a:t>Standardy dostupnosti veřejné </a:t>
            </a:r>
            <a:r>
              <a:rPr lang="cs-CZ" altLang="cs-CZ" sz="2800" b="1" spc="100" dirty="0" smtClean="0">
                <a:solidFill>
                  <a:schemeClr val="accent1">
                    <a:lumMod val="75000"/>
                  </a:schemeClr>
                </a:solidFill>
                <a:latin typeface="Arial" panose="020B0604020202020204" pitchFamily="34" charset="0"/>
                <a:cs typeface="Arial" panose="020B0604020202020204" pitchFamily="34" charset="0"/>
              </a:rPr>
              <a:t>infrastruktury</a:t>
            </a:r>
          </a:p>
          <a:p>
            <a:pPr algn="ctr" fontAlgn="auto">
              <a:spcBef>
                <a:spcPts val="0"/>
              </a:spcBef>
              <a:spcAft>
                <a:spcPts val="600"/>
              </a:spcAft>
              <a:defRPr/>
            </a:pPr>
            <a:r>
              <a:rPr lang="cs-CZ" sz="1600" dirty="0">
                <a:solidFill>
                  <a:schemeClr val="tx1"/>
                </a:solidFill>
                <a:latin typeface="Arial" pitchFamily="34" charset="0"/>
                <a:cs typeface="Arial" pitchFamily="34" charset="0"/>
              </a:rPr>
              <a:t>Fakulta architektury ČVUT v Praze</a:t>
            </a:r>
          </a:p>
          <a:p>
            <a:pPr algn="ctr">
              <a:spcAft>
                <a:spcPts val="600"/>
              </a:spcAft>
              <a:defRPr/>
            </a:pPr>
            <a:r>
              <a:rPr lang="cs-CZ" sz="1600" dirty="0">
                <a:solidFill>
                  <a:schemeClr val="tx1"/>
                </a:solidFill>
                <a:latin typeface="Arial" pitchFamily="34" charset="0"/>
                <a:cs typeface="Arial" pitchFamily="34" charset="0"/>
              </a:rPr>
              <a:t>Ústav prostorového plánování</a:t>
            </a:r>
          </a:p>
          <a:p>
            <a:pPr algn="ctr">
              <a:spcAft>
                <a:spcPts val="600"/>
              </a:spcAft>
              <a:defRPr/>
            </a:pPr>
            <a:r>
              <a:rPr lang="cs-CZ" altLang="cs-CZ" sz="1600" b="1" dirty="0">
                <a:solidFill>
                  <a:schemeClr val="tx1"/>
                </a:solidFill>
                <a:latin typeface="Arial" pitchFamily="34" charset="0"/>
                <a:cs typeface="Arial" pitchFamily="34" charset="0"/>
                <a:sym typeface="Arial Narrow CE" charset="0"/>
              </a:rPr>
              <a:t>Karel Maier  </a:t>
            </a:r>
            <a:r>
              <a:rPr lang="cs-CZ" sz="1600" b="1" dirty="0">
                <a:solidFill>
                  <a:schemeClr val="tx1"/>
                </a:solidFill>
                <a:latin typeface="Arial" pitchFamily="34" charset="0"/>
                <a:cs typeface="Arial" pitchFamily="34" charset="0"/>
              </a:rPr>
              <a:t>|  </a:t>
            </a:r>
            <a:r>
              <a:rPr lang="cs-CZ" altLang="cs-CZ" sz="1600" b="1" dirty="0">
                <a:solidFill>
                  <a:schemeClr val="tx1"/>
                </a:solidFill>
                <a:latin typeface="Arial" pitchFamily="34" charset="0"/>
                <a:cs typeface="Arial" pitchFamily="34" charset="0"/>
                <a:sym typeface="Arial Narrow CE" charset="0"/>
              </a:rPr>
              <a:t>Veronika Šindlerová  </a:t>
            </a:r>
            <a:r>
              <a:rPr lang="cs-CZ" sz="1600" b="1" dirty="0">
                <a:solidFill>
                  <a:schemeClr val="tx1"/>
                </a:solidFill>
                <a:latin typeface="Arial" pitchFamily="34" charset="0"/>
                <a:cs typeface="Arial" pitchFamily="34" charset="0"/>
              </a:rPr>
              <a:t>|  </a:t>
            </a:r>
            <a:r>
              <a:rPr lang="cs-CZ" altLang="cs-CZ" sz="1600" b="1" dirty="0">
                <a:solidFill>
                  <a:schemeClr val="tx1"/>
                </a:solidFill>
                <a:latin typeface="Arial" pitchFamily="34" charset="0"/>
                <a:cs typeface="Arial" pitchFamily="34" charset="0"/>
                <a:sym typeface="Arial Narrow CE" charset="0"/>
              </a:rPr>
              <a:t>Jakub Vorel  </a:t>
            </a:r>
            <a:r>
              <a:rPr lang="cs-CZ" sz="1600" b="1" dirty="0">
                <a:solidFill>
                  <a:schemeClr val="tx1"/>
                </a:solidFill>
                <a:latin typeface="Arial" pitchFamily="34" charset="0"/>
                <a:cs typeface="Arial" pitchFamily="34" charset="0"/>
              </a:rPr>
              <a:t>|  </a:t>
            </a:r>
            <a:r>
              <a:rPr lang="cs-CZ" altLang="cs-CZ" sz="1600" b="1" dirty="0">
                <a:solidFill>
                  <a:schemeClr val="tx1"/>
                </a:solidFill>
                <a:latin typeface="Arial" pitchFamily="34" charset="0"/>
                <a:cs typeface="Arial" pitchFamily="34" charset="0"/>
                <a:sym typeface="Arial Narrow CE" charset="0"/>
              </a:rPr>
              <a:t>Tomáš </a:t>
            </a:r>
            <a:r>
              <a:rPr lang="cs-CZ" altLang="cs-CZ" sz="1600" b="1" dirty="0" err="1">
                <a:solidFill>
                  <a:schemeClr val="tx1"/>
                </a:solidFill>
                <a:latin typeface="Arial" pitchFamily="34" charset="0"/>
                <a:cs typeface="Arial" pitchFamily="34" charset="0"/>
                <a:sym typeface="Arial Narrow CE" charset="0"/>
              </a:rPr>
              <a:t>Peltan</a:t>
            </a:r>
            <a:endParaRPr lang="cs-CZ" altLang="cs-CZ" sz="1600" b="1" dirty="0">
              <a:solidFill>
                <a:schemeClr val="tx1"/>
              </a:solidFill>
              <a:latin typeface="Arial" pitchFamily="34" charset="0"/>
              <a:cs typeface="Arial" pitchFamily="34" charset="0"/>
              <a:sym typeface="Arial Narrow CE" charset="0"/>
            </a:endParaRPr>
          </a:p>
        </p:txBody>
      </p:sp>
      <p:sp>
        <p:nvSpPr>
          <p:cNvPr id="6" name="Podnadpis 6"/>
          <p:cNvSpPr txBox="1">
            <a:spLocks noGrp="1"/>
          </p:cNvSpPr>
          <p:nvPr>
            <p:ph idx="1"/>
          </p:nvPr>
        </p:nvSpPr>
        <p:spPr bwMode="auto">
          <a:xfrm>
            <a:off x="4860032" y="4941168"/>
            <a:ext cx="3816796" cy="647924"/>
          </a:xfrm>
          <a:prstGeom prst="rect">
            <a:avLst/>
          </a:prstGeom>
          <a:noFill/>
          <a:ln w="9525">
            <a:noFill/>
            <a:miter lim="800000"/>
            <a:headEnd/>
            <a:tailEnd/>
          </a:ln>
        </p:spPr>
        <p:txBody>
          <a:bodyPr>
            <a:normAutofit/>
          </a:bodyPr>
          <a:lstStyle/>
          <a:p>
            <a:pPr algn="ctr" eaLnBrk="0" hangingPunct="0">
              <a:spcBef>
                <a:spcPts val="0"/>
              </a:spcBef>
              <a:spcAft>
                <a:spcPts val="200"/>
              </a:spcAft>
              <a:defRPr/>
            </a:pPr>
            <a:r>
              <a:rPr lang="cs-CZ" sz="1400" dirty="0" smtClean="0">
                <a:latin typeface="Arial" pitchFamily="34" charset="0"/>
                <a:cs typeface="Arial" pitchFamily="34" charset="0"/>
              </a:rPr>
              <a:t>Olomouc 11.5.2016</a:t>
            </a:r>
            <a:endParaRPr lang="cs-CZ" sz="1400" dirty="0">
              <a:latin typeface="Arial" pitchFamily="34" charset="0"/>
              <a:cs typeface="Arial" pitchFamily="34" charset="0"/>
            </a:endParaRPr>
          </a:p>
          <a:p>
            <a:pPr algn="ctr" eaLnBrk="0" hangingPunct="0">
              <a:spcBef>
                <a:spcPts val="0"/>
              </a:spcBef>
              <a:defRPr/>
            </a:pPr>
            <a:endParaRPr lang="cs-CZ" dirty="0">
              <a:solidFill>
                <a:schemeClr val="accent6">
                  <a:lumMod val="50000"/>
                </a:schemeClr>
              </a:solidFill>
              <a:latin typeface="+mn-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04"/>
          <a:stretch/>
        </p:blipFill>
        <p:spPr bwMode="auto">
          <a:xfrm>
            <a:off x="7524328" y="443882"/>
            <a:ext cx="1079500" cy="96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15" y="5661248"/>
            <a:ext cx="2808313"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830043" y="6296030"/>
            <a:ext cx="6048375" cy="492443"/>
          </a:xfrm>
          <a:prstGeom prst="rect">
            <a:avLst/>
          </a:prstGeom>
        </p:spPr>
        <p:txBody>
          <a:bodyPr>
            <a:spAutoFit/>
          </a:bodyPr>
          <a:lstStyle/>
          <a:p>
            <a:pPr algn="ctr" fontAlgn="auto">
              <a:spcBef>
                <a:spcPts val="0"/>
              </a:spcBef>
              <a:spcAft>
                <a:spcPts val="0"/>
              </a:spcAft>
              <a:defRPr/>
            </a:pPr>
            <a:r>
              <a:rPr lang="cs-CZ" sz="1300" dirty="0">
                <a:latin typeface="Arial" panose="020B0604020202020204" pitchFamily="34" charset="0"/>
                <a:cs typeface="Arial" panose="020B0604020202020204" pitchFamily="34" charset="0"/>
              </a:rPr>
              <a:t>Fakulta </a:t>
            </a:r>
            <a:r>
              <a:rPr lang="cs-CZ" sz="1300" dirty="0" smtClean="0">
                <a:latin typeface="Arial" panose="020B0604020202020204" pitchFamily="34" charset="0"/>
                <a:cs typeface="Arial" panose="020B0604020202020204" pitchFamily="34" charset="0"/>
              </a:rPr>
              <a:t>architektury ČVUT </a:t>
            </a:r>
            <a:r>
              <a:rPr lang="cs-CZ" sz="1300" dirty="0">
                <a:latin typeface="Arial" panose="020B0604020202020204" pitchFamily="34" charset="0"/>
                <a:cs typeface="Arial" panose="020B0604020202020204" pitchFamily="34" charset="0"/>
              </a:rPr>
              <a:t>v </a:t>
            </a:r>
            <a:r>
              <a:rPr lang="cs-CZ" sz="1300" dirty="0" smtClean="0">
                <a:latin typeface="Arial" panose="020B0604020202020204" pitchFamily="34" charset="0"/>
                <a:cs typeface="Arial" panose="020B0604020202020204" pitchFamily="34" charset="0"/>
              </a:rPr>
              <a:t>Praze</a:t>
            </a:r>
          </a:p>
          <a:p>
            <a:pPr algn="ctr" fontAlgn="auto">
              <a:spcBef>
                <a:spcPts val="0"/>
              </a:spcBef>
              <a:spcAft>
                <a:spcPts val="0"/>
              </a:spcAft>
              <a:defRPr/>
            </a:pPr>
            <a:r>
              <a:rPr lang="cs-CZ" sz="1300" dirty="0" smtClean="0">
                <a:latin typeface="Arial" panose="020B0604020202020204" pitchFamily="34" charset="0"/>
                <a:cs typeface="Arial" panose="020B0604020202020204" pitchFamily="34" charset="0"/>
              </a:rPr>
              <a:t>Ústav </a:t>
            </a:r>
            <a:r>
              <a:rPr lang="cs-CZ" sz="1300" dirty="0">
                <a:latin typeface="Arial" panose="020B0604020202020204" pitchFamily="34" charset="0"/>
                <a:cs typeface="Arial" panose="020B0604020202020204" pitchFamily="34" charset="0"/>
              </a:rPr>
              <a:t>prostorového plánování</a:t>
            </a:r>
          </a:p>
        </p:txBody>
      </p:sp>
      <p:pic>
        <p:nvPicPr>
          <p:cNvPr id="9" name="Obrázek 7" descr="D:\data\j\FA CVUT\DOKTORANDSKE STUDIUM\cvut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294279"/>
            <a:ext cx="1252094" cy="94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13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373062" y="1916832"/>
            <a:ext cx="8770937" cy="400110"/>
          </a:xfrm>
          <a:prstGeom prst="rect">
            <a:avLst/>
          </a:prstGeom>
        </p:spPr>
        <p:txBody>
          <a:bodyPr wrap="square">
            <a:spAutoFit/>
          </a:bodyPr>
          <a:lstStyle/>
          <a:p>
            <a:pPr fontAlgn="auto">
              <a:spcBef>
                <a:spcPts val="0"/>
              </a:spcBef>
              <a:spcAft>
                <a:spcPts val="0"/>
              </a:spcAft>
              <a:defRPr/>
            </a:pPr>
            <a:r>
              <a:rPr lang="cs-CZ" sz="2000" b="1" dirty="0" smtClean="0">
                <a:solidFill>
                  <a:srgbClr val="800000"/>
                </a:solidFill>
                <a:latin typeface="Arial" panose="020B0604020202020204" pitchFamily="34" charset="0"/>
                <a:cs typeface="Arial" panose="020B0604020202020204" pitchFamily="34" charset="0"/>
              </a:rPr>
              <a:t>POLITIKA ARCHITEKTURY A STAVEBNÍ KULTURY ČESKÉ REPUBLIKY</a:t>
            </a:r>
          </a:p>
        </p:txBody>
      </p:sp>
      <p:sp>
        <p:nvSpPr>
          <p:cNvPr id="6" name="Obdélník 5"/>
          <p:cNvSpPr/>
          <p:nvPr/>
        </p:nvSpPr>
        <p:spPr>
          <a:xfrm>
            <a:off x="373063" y="2305592"/>
            <a:ext cx="8591550" cy="369332"/>
          </a:xfrm>
          <a:prstGeom prst="rect">
            <a:avLst/>
          </a:prstGeom>
        </p:spPr>
        <p:txBody>
          <a:bodyPr>
            <a:spAutoFit/>
          </a:bodyPr>
          <a:lstStyle/>
          <a:p>
            <a:pPr fontAlgn="auto">
              <a:spcBef>
                <a:spcPts val="0"/>
              </a:spcBef>
              <a:spcAft>
                <a:spcPts val="0"/>
              </a:spcAft>
              <a:defRPr/>
            </a:pPr>
            <a:r>
              <a:rPr lang="cs-CZ" dirty="0" smtClean="0">
                <a:latin typeface="Arial" panose="020B0604020202020204" pitchFamily="34" charset="0"/>
                <a:cs typeface="Arial" panose="020B0604020202020204" pitchFamily="34" charset="0"/>
              </a:rPr>
              <a:t>schválená Vládou ČR 14. 1 2015 usnesením č. 22</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9" t="26285" r="10536" b="31429"/>
          <a:stretch/>
        </p:blipFill>
        <p:spPr bwMode="auto">
          <a:xfrm>
            <a:off x="373063" y="4202441"/>
            <a:ext cx="7678157" cy="240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374" t="17891" r="43651" b="52503"/>
          <a:stretch/>
        </p:blipFill>
        <p:spPr bwMode="auto">
          <a:xfrm>
            <a:off x="373063" y="2720173"/>
            <a:ext cx="3683654" cy="133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Nadpis 2"/>
          <p:cNvSpPr>
            <a:spLocks noGrp="1"/>
          </p:cNvSpPr>
          <p:nvPr>
            <p:ph type="title"/>
          </p:nvPr>
        </p:nvSpPr>
        <p:spPr>
          <a:xfrm>
            <a:off x="395536" y="1269986"/>
            <a:ext cx="8291264" cy="504056"/>
          </a:xfrm>
        </p:spPr>
        <p:txBody>
          <a:bodyPr/>
          <a:lstStyle/>
          <a:p>
            <a:pPr algn="ctr"/>
            <a:r>
              <a:rPr lang="cs-CZ" dirty="0" smtClean="0"/>
              <a:t>Krátká informace o projektu</a:t>
            </a:r>
            <a:endParaRPr lang="cs-CZ" dirty="0"/>
          </a:p>
        </p:txBody>
      </p:sp>
    </p:spTree>
    <p:extLst>
      <p:ext uri="{BB962C8B-B14F-4D97-AF65-F5344CB8AC3E}">
        <p14:creationId xmlns:p14="http://schemas.microsoft.com/office/powerpoint/2010/main" val="4292067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8698" y="1650000"/>
            <a:ext cx="3463782" cy="475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2"/>
          <p:cNvSpPr>
            <a:spLocks noGrp="1"/>
          </p:cNvSpPr>
          <p:nvPr>
            <p:ph type="title"/>
          </p:nvPr>
        </p:nvSpPr>
        <p:spPr>
          <a:xfrm>
            <a:off x="395536" y="1269986"/>
            <a:ext cx="8291264" cy="504056"/>
          </a:xfrm>
        </p:spPr>
        <p:txBody>
          <a:bodyPr/>
          <a:lstStyle/>
          <a:p>
            <a:pPr algn="ctr"/>
            <a:r>
              <a:rPr lang="cs-CZ" dirty="0" smtClean="0"/>
              <a:t>Krátká informace o projektu</a:t>
            </a:r>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56248" y="2391846"/>
            <a:ext cx="4791816" cy="3616375"/>
          </a:xfrm>
          <a:prstGeom prst="rect">
            <a:avLst/>
          </a:prstGeom>
        </p:spPr>
        <p:txBody>
          <a:bodyPr wrap="square">
            <a:spAutoFit/>
          </a:bodyPr>
          <a:lstStyle/>
          <a:p>
            <a:pPr>
              <a:spcBef>
                <a:spcPts val="300"/>
              </a:spcBef>
              <a:spcAft>
                <a:spcPts val="300"/>
              </a:spcAft>
            </a:pPr>
            <a:r>
              <a:rPr lang="cs-CZ" sz="1200" dirty="0">
                <a:latin typeface="Arial" panose="020B0604020202020204" pitchFamily="34" charset="0"/>
                <a:cs typeface="Arial" panose="020B0604020202020204" pitchFamily="34" charset="0"/>
              </a:rPr>
              <a:t>k) </a:t>
            </a:r>
            <a:r>
              <a:rPr lang="cs-CZ" sz="1200" b="1" u="sng" dirty="0">
                <a:latin typeface="Arial" panose="020B0604020202020204" pitchFamily="34" charset="0"/>
                <a:cs typeface="Arial" panose="020B0604020202020204" pitchFamily="34" charset="0"/>
              </a:rPr>
              <a:t>veřejnou infrastrukturou</a:t>
            </a:r>
            <a:r>
              <a:rPr lang="cs-CZ" sz="1200" dirty="0">
                <a:latin typeface="Arial" panose="020B0604020202020204" pitchFamily="34" charset="0"/>
                <a:cs typeface="Arial" panose="020B0604020202020204" pitchFamily="34" charset="0"/>
              </a:rPr>
              <a:t> pozemky, stavby, zařízení, a to</a:t>
            </a:r>
          </a:p>
          <a:p>
            <a:pPr>
              <a:spcBef>
                <a:spcPts val="300"/>
              </a:spcBef>
              <a:spcAft>
                <a:spcPts val="300"/>
              </a:spcAft>
            </a:pPr>
            <a:r>
              <a:rPr lang="cs-CZ" sz="1200" dirty="0" smtClean="0">
                <a:latin typeface="Arial" panose="020B0604020202020204" pitchFamily="34" charset="0"/>
                <a:cs typeface="Arial" panose="020B0604020202020204" pitchFamily="34" charset="0"/>
              </a:rPr>
              <a:t>1</a:t>
            </a:r>
            <a:r>
              <a:rPr lang="cs-CZ" sz="1200" dirty="0">
                <a:latin typeface="Arial" panose="020B0604020202020204" pitchFamily="34" charset="0"/>
                <a:cs typeface="Arial" panose="020B0604020202020204" pitchFamily="34" charset="0"/>
              </a:rPr>
              <a:t>. </a:t>
            </a:r>
            <a:r>
              <a:rPr lang="cs-CZ" sz="1200" dirty="0" smtClean="0">
                <a:latin typeface="Arial" panose="020B0604020202020204" pitchFamily="34" charset="0"/>
                <a:cs typeface="Arial" panose="020B0604020202020204" pitchFamily="34" charset="0"/>
              </a:rPr>
              <a:t> </a:t>
            </a:r>
            <a:r>
              <a:rPr lang="cs-CZ" sz="1200" b="1" dirty="0" smtClean="0">
                <a:latin typeface="Arial" panose="020B0604020202020204" pitchFamily="34" charset="0"/>
                <a:cs typeface="Arial" panose="020B0604020202020204" pitchFamily="34" charset="0"/>
              </a:rPr>
              <a:t>dopravní </a:t>
            </a:r>
            <a:r>
              <a:rPr lang="cs-CZ" sz="1200" b="1" dirty="0">
                <a:latin typeface="Arial" panose="020B0604020202020204" pitchFamily="34" charset="0"/>
                <a:cs typeface="Arial" panose="020B0604020202020204" pitchFamily="34" charset="0"/>
              </a:rPr>
              <a:t>infrastruktura</a:t>
            </a:r>
            <a:r>
              <a:rPr lang="cs-CZ" sz="1200" dirty="0">
                <a:latin typeface="Arial" panose="020B0604020202020204" pitchFamily="34" charset="0"/>
                <a:cs typeface="Arial" panose="020B0604020202020204" pitchFamily="34" charset="0"/>
              </a:rPr>
              <a:t>, například stavby </a:t>
            </a:r>
            <a:r>
              <a:rPr lang="cs-CZ" sz="1200" dirty="0" smtClean="0">
                <a:latin typeface="Arial" panose="020B0604020202020204" pitchFamily="34" charset="0"/>
                <a:cs typeface="Arial" panose="020B0604020202020204" pitchFamily="34" charset="0"/>
              </a:rPr>
              <a:t>pozemních komunikací</a:t>
            </a:r>
            <a:r>
              <a:rPr lang="cs-CZ" sz="1200" dirty="0">
                <a:latin typeface="Arial" panose="020B0604020202020204" pitchFamily="34" charset="0"/>
                <a:cs typeface="Arial" panose="020B0604020202020204" pitchFamily="34" charset="0"/>
              </a:rPr>
              <a:t>, drah, </a:t>
            </a:r>
            <a:r>
              <a:rPr lang="cs-CZ" sz="1200" dirty="0" smtClean="0">
                <a:latin typeface="Arial" panose="020B0604020202020204" pitchFamily="34" charset="0"/>
                <a:cs typeface="Arial" panose="020B0604020202020204" pitchFamily="34" charset="0"/>
              </a:rPr>
              <a:t>vodních </a:t>
            </a:r>
            <a:r>
              <a:rPr lang="cs-CZ" sz="1200" dirty="0">
                <a:latin typeface="Arial" panose="020B0604020202020204" pitchFamily="34" charset="0"/>
                <a:cs typeface="Arial" panose="020B0604020202020204" pitchFamily="34" charset="0"/>
              </a:rPr>
              <a:t>cest, </a:t>
            </a:r>
            <a:r>
              <a:rPr lang="cs-CZ" sz="1200" dirty="0" smtClean="0">
                <a:latin typeface="Arial" panose="020B0604020202020204" pitchFamily="34" charset="0"/>
                <a:cs typeface="Arial" panose="020B0604020202020204" pitchFamily="34" charset="0"/>
              </a:rPr>
              <a:t>letišť a </a:t>
            </a:r>
            <a:r>
              <a:rPr lang="cs-CZ" sz="1200" dirty="0">
                <a:latin typeface="Arial" panose="020B0604020202020204" pitchFamily="34" charset="0"/>
                <a:cs typeface="Arial" panose="020B0604020202020204" pitchFamily="34" charset="0"/>
              </a:rPr>
              <a:t>s nimi souvisejících </a:t>
            </a:r>
            <a:r>
              <a:rPr lang="cs-CZ" sz="1200" dirty="0" smtClean="0">
                <a:latin typeface="Arial" panose="020B0604020202020204" pitchFamily="34" charset="0"/>
                <a:cs typeface="Arial" panose="020B0604020202020204" pitchFamily="34" charset="0"/>
              </a:rPr>
              <a:t>zařízení</a:t>
            </a:r>
            <a:r>
              <a:rPr lang="cs-CZ" sz="1200" dirty="0">
                <a:latin typeface="Arial" panose="020B0604020202020204" pitchFamily="34" charset="0"/>
                <a:cs typeface="Arial" panose="020B0604020202020204" pitchFamily="34" charset="0"/>
              </a:rPr>
              <a:t>;</a:t>
            </a:r>
          </a:p>
          <a:p>
            <a:pPr>
              <a:spcBef>
                <a:spcPts val="300"/>
              </a:spcBef>
              <a:spcAft>
                <a:spcPts val="300"/>
              </a:spcAft>
            </a:pPr>
            <a:r>
              <a:rPr lang="cs-CZ" sz="1200" dirty="0" smtClean="0">
                <a:latin typeface="Arial" panose="020B0604020202020204" pitchFamily="34" charset="0"/>
                <a:cs typeface="Arial" panose="020B0604020202020204" pitchFamily="34" charset="0"/>
              </a:rPr>
              <a:t>2</a:t>
            </a:r>
            <a:r>
              <a:rPr lang="cs-CZ" sz="1200" dirty="0">
                <a:latin typeface="Arial" panose="020B0604020202020204" pitchFamily="34" charset="0"/>
                <a:cs typeface="Arial" panose="020B0604020202020204" pitchFamily="34" charset="0"/>
              </a:rPr>
              <a:t>. </a:t>
            </a:r>
            <a:r>
              <a:rPr lang="cs-CZ" sz="1200" dirty="0" smtClean="0">
                <a:latin typeface="Arial" panose="020B0604020202020204" pitchFamily="34" charset="0"/>
                <a:cs typeface="Arial" panose="020B0604020202020204" pitchFamily="34" charset="0"/>
              </a:rPr>
              <a:t> </a:t>
            </a:r>
            <a:r>
              <a:rPr lang="cs-CZ" sz="1200" b="1" dirty="0" smtClean="0">
                <a:latin typeface="Arial" panose="020B0604020202020204" pitchFamily="34" charset="0"/>
                <a:cs typeface="Arial" panose="020B0604020202020204" pitchFamily="34" charset="0"/>
              </a:rPr>
              <a:t>technická </a:t>
            </a:r>
            <a:r>
              <a:rPr lang="cs-CZ" sz="1200" b="1" dirty="0">
                <a:latin typeface="Arial" panose="020B0604020202020204" pitchFamily="34" charset="0"/>
                <a:cs typeface="Arial" panose="020B0604020202020204" pitchFamily="34" charset="0"/>
              </a:rPr>
              <a:t>infrastruktura</a:t>
            </a:r>
            <a:r>
              <a:rPr lang="cs-CZ" sz="1200" dirty="0">
                <a:latin typeface="Arial" panose="020B0604020202020204" pitchFamily="34" charset="0"/>
                <a:cs typeface="Arial" panose="020B0604020202020204" pitchFamily="34" charset="0"/>
              </a:rPr>
              <a:t>, kterou jsou vedení a stavby a s nimi </a:t>
            </a:r>
            <a:r>
              <a:rPr lang="cs-CZ" sz="1200" dirty="0" smtClean="0">
                <a:latin typeface="Arial" panose="020B0604020202020204" pitchFamily="34" charset="0"/>
                <a:cs typeface="Arial" panose="020B0604020202020204" pitchFamily="34" charset="0"/>
              </a:rPr>
              <a:t>provozně </a:t>
            </a:r>
            <a:r>
              <a:rPr lang="cs-CZ" sz="1200" dirty="0">
                <a:latin typeface="Arial" panose="020B0604020202020204" pitchFamily="34" charset="0"/>
                <a:cs typeface="Arial" panose="020B0604020202020204" pitchFamily="34" charset="0"/>
              </a:rPr>
              <a:t>související zařízení </a:t>
            </a:r>
            <a:r>
              <a:rPr lang="cs-CZ" sz="1200" dirty="0" smtClean="0">
                <a:latin typeface="Arial" panose="020B0604020202020204" pitchFamily="34" charset="0"/>
                <a:cs typeface="Arial" panose="020B0604020202020204" pitchFamily="34" charset="0"/>
              </a:rPr>
              <a:t>technického </a:t>
            </a:r>
            <a:r>
              <a:rPr lang="cs-CZ" sz="1200" dirty="0">
                <a:latin typeface="Arial" panose="020B0604020202020204" pitchFamily="34" charset="0"/>
                <a:cs typeface="Arial" panose="020B0604020202020204" pitchFamily="34" charset="0"/>
              </a:rPr>
              <a:t>vybavení, například </a:t>
            </a:r>
            <a:r>
              <a:rPr lang="cs-CZ" sz="1200" dirty="0" smtClean="0">
                <a:latin typeface="Arial" panose="020B0604020202020204" pitchFamily="34" charset="0"/>
                <a:cs typeface="Arial" panose="020B0604020202020204" pitchFamily="34" charset="0"/>
              </a:rPr>
              <a:t>vodovody</a:t>
            </a:r>
            <a:r>
              <a:rPr lang="cs-CZ" sz="1200" dirty="0">
                <a:latin typeface="Arial" panose="020B0604020202020204" pitchFamily="34" charset="0"/>
                <a:cs typeface="Arial" panose="020B0604020202020204" pitchFamily="34" charset="0"/>
              </a:rPr>
              <a:t>, vodojemy, kanalizace, čistírny odpadních vod, </a:t>
            </a:r>
            <a:r>
              <a:rPr lang="cs-CZ" sz="1200" dirty="0" smtClean="0">
                <a:latin typeface="Arial" panose="020B0604020202020204" pitchFamily="34" charset="0"/>
                <a:cs typeface="Arial" panose="020B0604020202020204" pitchFamily="34" charset="0"/>
              </a:rPr>
              <a:t>stavby ke </a:t>
            </a:r>
            <a:r>
              <a:rPr lang="cs-CZ" sz="1200" dirty="0">
                <a:latin typeface="Arial" panose="020B0604020202020204" pitchFamily="34" charset="0"/>
                <a:cs typeface="Arial" panose="020B0604020202020204" pitchFamily="34" charset="0"/>
              </a:rPr>
              <a:t>snižování ohrožení území živelními nebo jinými pohromami, </a:t>
            </a:r>
            <a:r>
              <a:rPr lang="cs-CZ" sz="1200" dirty="0" smtClean="0">
                <a:latin typeface="Arial" panose="020B0604020202020204" pitchFamily="34" charset="0"/>
                <a:cs typeface="Arial" panose="020B0604020202020204" pitchFamily="34" charset="0"/>
              </a:rPr>
              <a:t>stavby </a:t>
            </a:r>
            <a:r>
              <a:rPr lang="cs-CZ" sz="1200" dirty="0">
                <a:latin typeface="Arial" panose="020B0604020202020204" pitchFamily="34" charset="0"/>
                <a:cs typeface="Arial" panose="020B0604020202020204" pitchFamily="34" charset="0"/>
              </a:rPr>
              <a:t>a zařízení pro </a:t>
            </a:r>
            <a:r>
              <a:rPr lang="cs-CZ" sz="1200" dirty="0" smtClean="0">
                <a:latin typeface="Arial" panose="020B0604020202020204" pitchFamily="34" charset="0"/>
                <a:cs typeface="Arial" panose="020B0604020202020204" pitchFamily="34" charset="0"/>
              </a:rPr>
              <a:t>nakládání </a:t>
            </a:r>
            <a:r>
              <a:rPr lang="cs-CZ" sz="1200" dirty="0">
                <a:latin typeface="Arial" panose="020B0604020202020204" pitchFamily="34" charset="0"/>
                <a:cs typeface="Arial" panose="020B0604020202020204" pitchFamily="34" charset="0"/>
              </a:rPr>
              <a:t>s odpady, trafostanice, energetické vedení, komunikační vedení veřejné komunikační </a:t>
            </a:r>
            <a:r>
              <a:rPr lang="cs-CZ" sz="1200" dirty="0" smtClean="0">
                <a:latin typeface="Arial" panose="020B0604020202020204" pitchFamily="34" charset="0"/>
                <a:cs typeface="Arial" panose="020B0604020202020204" pitchFamily="34" charset="0"/>
              </a:rPr>
              <a:t>sítě </a:t>
            </a:r>
            <a:r>
              <a:rPr lang="cs-CZ" sz="1200" dirty="0">
                <a:latin typeface="Arial" panose="020B0604020202020204" pitchFamily="34" charset="0"/>
                <a:cs typeface="Arial" panose="020B0604020202020204" pitchFamily="34" charset="0"/>
              </a:rPr>
              <a:t>a elektronické komunikační zařízení veřejné komunikační sítě, produktovody;</a:t>
            </a:r>
          </a:p>
          <a:p>
            <a:pPr>
              <a:spcBef>
                <a:spcPts val="300"/>
              </a:spcBef>
              <a:spcAft>
                <a:spcPts val="300"/>
              </a:spcAft>
            </a:pPr>
            <a:r>
              <a:rPr lang="cs-CZ" sz="1200" dirty="0" smtClean="0">
                <a:latin typeface="Arial" panose="020B0604020202020204" pitchFamily="34" charset="0"/>
                <a:cs typeface="Arial" panose="020B0604020202020204" pitchFamily="34" charset="0"/>
              </a:rPr>
              <a:t>3</a:t>
            </a:r>
            <a:r>
              <a:rPr lang="cs-CZ" sz="1200" dirty="0">
                <a:latin typeface="Arial" panose="020B0604020202020204" pitchFamily="34" charset="0"/>
                <a:cs typeface="Arial" panose="020B0604020202020204" pitchFamily="34" charset="0"/>
              </a:rPr>
              <a:t>. </a:t>
            </a:r>
            <a:r>
              <a:rPr lang="cs-CZ" sz="1200" dirty="0" smtClean="0">
                <a:latin typeface="Arial" panose="020B0604020202020204" pitchFamily="34" charset="0"/>
                <a:cs typeface="Arial" panose="020B0604020202020204" pitchFamily="34" charset="0"/>
              </a:rPr>
              <a:t> </a:t>
            </a:r>
            <a:r>
              <a:rPr lang="cs-CZ" sz="1200" b="1" dirty="0" smtClean="0">
                <a:latin typeface="Arial" panose="020B0604020202020204" pitchFamily="34" charset="0"/>
                <a:cs typeface="Arial" panose="020B0604020202020204" pitchFamily="34" charset="0"/>
              </a:rPr>
              <a:t>občanské </a:t>
            </a:r>
            <a:r>
              <a:rPr lang="cs-CZ" sz="1200" b="1" dirty="0">
                <a:latin typeface="Arial" panose="020B0604020202020204" pitchFamily="34" charset="0"/>
                <a:cs typeface="Arial" panose="020B0604020202020204" pitchFamily="34" charset="0"/>
              </a:rPr>
              <a:t>vybavení</a:t>
            </a:r>
            <a:r>
              <a:rPr lang="cs-CZ" sz="1200" dirty="0">
                <a:latin typeface="Arial" panose="020B0604020202020204" pitchFamily="34" charset="0"/>
                <a:cs typeface="Arial" panose="020B0604020202020204" pitchFamily="34" charset="0"/>
              </a:rPr>
              <a:t>, kterým jsou stavby, zařízení a pozemky sloužící například pro vzdělávání </a:t>
            </a:r>
            <a:r>
              <a:rPr lang="cs-CZ" sz="1200" dirty="0" smtClean="0">
                <a:latin typeface="Arial" panose="020B0604020202020204" pitchFamily="34" charset="0"/>
                <a:cs typeface="Arial" panose="020B0604020202020204" pitchFamily="34" charset="0"/>
              </a:rPr>
              <a:t>a </a:t>
            </a:r>
            <a:r>
              <a:rPr lang="cs-CZ" sz="1200" dirty="0">
                <a:latin typeface="Arial" panose="020B0604020202020204" pitchFamily="34" charset="0"/>
                <a:cs typeface="Arial" panose="020B0604020202020204" pitchFamily="34" charset="0"/>
              </a:rPr>
              <a:t>výchovu, sociální služby a péči o rodiny, zdravotní služby, kulturu, veřejnou správu, ochranu </a:t>
            </a:r>
            <a:r>
              <a:rPr lang="cs-CZ" sz="1200" dirty="0" smtClean="0">
                <a:latin typeface="Arial" panose="020B0604020202020204" pitchFamily="34" charset="0"/>
                <a:cs typeface="Arial" panose="020B0604020202020204" pitchFamily="34" charset="0"/>
              </a:rPr>
              <a:t>obyvatelstva</a:t>
            </a:r>
            <a:r>
              <a:rPr lang="cs-CZ" sz="1200" dirty="0">
                <a:latin typeface="Arial" panose="020B0604020202020204" pitchFamily="34" charset="0"/>
                <a:cs typeface="Arial" panose="020B0604020202020204" pitchFamily="34" charset="0"/>
              </a:rPr>
              <a:t>;</a:t>
            </a:r>
          </a:p>
          <a:p>
            <a:pPr>
              <a:spcBef>
                <a:spcPts val="300"/>
              </a:spcBef>
              <a:spcAft>
                <a:spcPts val="300"/>
              </a:spcAft>
            </a:pPr>
            <a:r>
              <a:rPr lang="cs-CZ" sz="1200" dirty="0" smtClean="0">
                <a:latin typeface="Arial" panose="020B0604020202020204" pitchFamily="34" charset="0"/>
                <a:cs typeface="Arial" panose="020B0604020202020204" pitchFamily="34" charset="0"/>
              </a:rPr>
              <a:t>4</a:t>
            </a:r>
            <a:r>
              <a:rPr lang="cs-CZ" sz="1200" dirty="0">
                <a:latin typeface="Arial" panose="020B0604020202020204" pitchFamily="34" charset="0"/>
                <a:cs typeface="Arial" panose="020B0604020202020204" pitchFamily="34" charset="0"/>
              </a:rPr>
              <a:t>. </a:t>
            </a:r>
            <a:r>
              <a:rPr lang="cs-CZ" sz="1200" dirty="0" smtClean="0">
                <a:latin typeface="Arial" panose="020B0604020202020204" pitchFamily="34" charset="0"/>
                <a:cs typeface="Arial" panose="020B0604020202020204" pitchFamily="34" charset="0"/>
              </a:rPr>
              <a:t> </a:t>
            </a:r>
            <a:r>
              <a:rPr lang="cs-CZ" sz="1200" b="1" dirty="0" smtClean="0">
                <a:latin typeface="Arial" panose="020B0604020202020204" pitchFamily="34" charset="0"/>
                <a:cs typeface="Arial" panose="020B0604020202020204" pitchFamily="34" charset="0"/>
              </a:rPr>
              <a:t>veřejné prostranství</a:t>
            </a:r>
            <a:r>
              <a:rPr lang="cs-CZ" sz="1200" dirty="0" smtClean="0">
                <a:latin typeface="Arial" panose="020B0604020202020204" pitchFamily="34" charset="0"/>
                <a:cs typeface="Arial" panose="020B0604020202020204" pitchFamily="34" charset="0"/>
              </a:rPr>
              <a:t>,</a:t>
            </a:r>
            <a:endParaRPr lang="cs-CZ" sz="1200" dirty="0">
              <a:latin typeface="Arial" panose="020B0604020202020204" pitchFamily="34" charset="0"/>
              <a:cs typeface="Arial" panose="020B0604020202020204" pitchFamily="34" charset="0"/>
            </a:endParaRPr>
          </a:p>
          <a:p>
            <a:pPr>
              <a:spcBef>
                <a:spcPts val="300"/>
              </a:spcBef>
              <a:spcAft>
                <a:spcPts val="300"/>
              </a:spcAft>
            </a:pPr>
            <a:r>
              <a:rPr lang="cs-CZ" sz="1200" dirty="0">
                <a:latin typeface="Arial" panose="020B0604020202020204" pitchFamily="34" charset="0"/>
                <a:cs typeface="Arial" panose="020B0604020202020204" pitchFamily="34" charset="0"/>
              </a:rPr>
              <a:t>zřizované nebo užívané ve veřejném </a:t>
            </a:r>
            <a:r>
              <a:rPr lang="cs-CZ" sz="1200" dirty="0" smtClean="0">
                <a:latin typeface="Arial" panose="020B0604020202020204" pitchFamily="34" charset="0"/>
                <a:cs typeface="Arial" panose="020B0604020202020204" pitchFamily="34" charset="0"/>
              </a:rPr>
              <a:t>zájmu</a:t>
            </a:r>
            <a:endParaRPr lang="cs-CZ" sz="1200" dirty="0">
              <a:latin typeface="Arial" panose="020B0604020202020204" pitchFamily="34" charset="0"/>
              <a:cs typeface="Arial" panose="020B0604020202020204" pitchFamily="34" charset="0"/>
            </a:endParaRPr>
          </a:p>
        </p:txBody>
      </p:sp>
      <p:sp>
        <p:nvSpPr>
          <p:cNvPr id="10" name="Obdélník 9"/>
          <p:cNvSpPr/>
          <p:nvPr/>
        </p:nvSpPr>
        <p:spPr>
          <a:xfrm>
            <a:off x="291953" y="2052598"/>
            <a:ext cx="5744725" cy="338554"/>
          </a:xfrm>
          <a:prstGeom prst="rect">
            <a:avLst/>
          </a:prstGeom>
        </p:spPr>
        <p:txBody>
          <a:bodyPr wrap="square">
            <a:spAutoFit/>
          </a:bodyPr>
          <a:lstStyle/>
          <a:p>
            <a:pPr fontAlgn="auto">
              <a:spcBef>
                <a:spcPts val="0"/>
              </a:spcBef>
              <a:spcAft>
                <a:spcPts val="0"/>
              </a:spcAft>
              <a:defRPr/>
            </a:pPr>
            <a:r>
              <a:rPr lang="cs-CZ" sz="1600" b="1" dirty="0" smtClean="0">
                <a:latin typeface="Arial" panose="020B0604020202020204" pitchFamily="34" charset="0"/>
                <a:cs typeface="Arial" panose="020B0604020202020204" pitchFamily="34" charset="0"/>
              </a:rPr>
              <a:t>§2 odst. (1) písm. k) Stavebního zákona</a:t>
            </a:r>
          </a:p>
        </p:txBody>
      </p:sp>
      <p:sp>
        <p:nvSpPr>
          <p:cNvPr id="21" name="Obdélník 20"/>
          <p:cNvSpPr/>
          <p:nvPr/>
        </p:nvSpPr>
        <p:spPr>
          <a:xfrm>
            <a:off x="5355372" y="6218435"/>
            <a:ext cx="5634056" cy="553998"/>
          </a:xfrm>
          <a:prstGeom prst="rect">
            <a:avLst/>
          </a:prstGeom>
        </p:spPr>
        <p:txBody>
          <a:bodyPr wrap="square">
            <a:spAutoFit/>
          </a:bodyPr>
          <a:lstStyle/>
          <a:p>
            <a:pPr fontAlgn="auto">
              <a:spcBef>
                <a:spcPts val="0"/>
              </a:spcBef>
              <a:spcAft>
                <a:spcPts val="600"/>
              </a:spcAft>
              <a:defRPr/>
            </a:pPr>
            <a:r>
              <a:rPr lang="cs-CZ" sz="900" b="1" dirty="0" err="1">
                <a:latin typeface="Arial" panose="020B0604020202020204" pitchFamily="34" charset="0"/>
                <a:cs typeface="Arial" panose="020B0604020202020204" pitchFamily="34" charset="0"/>
              </a:rPr>
              <a:t>The</a:t>
            </a:r>
            <a:r>
              <a:rPr lang="cs-CZ" sz="900" b="1" dirty="0">
                <a:latin typeface="Arial" panose="020B0604020202020204" pitchFamily="34" charset="0"/>
                <a:cs typeface="Arial" panose="020B0604020202020204" pitchFamily="34" charset="0"/>
              </a:rPr>
              <a:t> </a:t>
            </a:r>
            <a:r>
              <a:rPr lang="cs-CZ" sz="900" b="1" dirty="0" err="1">
                <a:latin typeface="Arial" panose="020B0604020202020204" pitchFamily="34" charset="0"/>
                <a:cs typeface="Arial" panose="020B0604020202020204" pitchFamily="34" charset="0"/>
              </a:rPr>
              <a:t>Neighbourhood</a:t>
            </a:r>
            <a:r>
              <a:rPr lang="cs-CZ" sz="900" b="1" dirty="0">
                <a:latin typeface="Arial" panose="020B0604020202020204" pitchFamily="34" charset="0"/>
                <a:cs typeface="Arial" panose="020B0604020202020204" pitchFamily="34" charset="0"/>
              </a:rPr>
              <a:t> Unit </a:t>
            </a:r>
            <a:r>
              <a:rPr lang="cs-CZ" sz="900" b="1" dirty="0" err="1">
                <a:latin typeface="Arial" panose="020B0604020202020204" pitchFamily="34" charset="0"/>
                <a:cs typeface="Arial" panose="020B0604020202020204" pitchFamily="34" charset="0"/>
              </a:rPr>
              <a:t>Concept</a:t>
            </a:r>
            <a:r>
              <a:rPr lang="cs-CZ" sz="900" b="1" dirty="0">
                <a:latin typeface="Arial" panose="020B0604020202020204" pitchFamily="34" charset="0"/>
                <a:cs typeface="Arial" panose="020B0604020202020204" pitchFamily="34" charset="0"/>
              </a:rPr>
              <a:t>  - N.L. </a:t>
            </a:r>
            <a:r>
              <a:rPr lang="cs-CZ" sz="900" b="1" dirty="0" err="1">
                <a:latin typeface="Arial" panose="020B0604020202020204" pitchFamily="34" charset="0"/>
                <a:cs typeface="Arial" panose="020B0604020202020204" pitchFamily="34" charset="0"/>
              </a:rPr>
              <a:t>Engelhardt</a:t>
            </a:r>
            <a:r>
              <a:rPr lang="cs-CZ" sz="900" b="1" dirty="0">
                <a:latin typeface="Arial" panose="020B0604020202020204" pitchFamily="34" charset="0"/>
                <a:cs typeface="Arial" panose="020B0604020202020204" pitchFamily="34" charset="0"/>
              </a:rPr>
              <a:t>, Jr</a:t>
            </a:r>
            <a:r>
              <a:rPr lang="cs-CZ" sz="900" b="1" dirty="0" smtClean="0">
                <a:latin typeface="Arial" panose="020B0604020202020204" pitchFamily="34" charset="0"/>
                <a:cs typeface="Arial" panose="020B0604020202020204" pitchFamily="34" charset="0"/>
              </a:rPr>
              <a:t>. </a:t>
            </a:r>
            <a:r>
              <a:rPr lang="cs-CZ" sz="900" dirty="0" smtClean="0">
                <a:latin typeface="Arial" panose="020B0604020202020204" pitchFamily="34" charset="0"/>
                <a:cs typeface="Arial" panose="020B0604020202020204" pitchFamily="34" charset="0"/>
              </a:rPr>
              <a:t>(</a:t>
            </a:r>
            <a:r>
              <a:rPr lang="cs-CZ" sz="900" dirty="0">
                <a:latin typeface="Arial" panose="020B0604020202020204" pitchFamily="34" charset="0"/>
                <a:cs typeface="Arial" panose="020B0604020202020204" pitchFamily="34" charset="0"/>
              </a:rPr>
              <a:t>1949)</a:t>
            </a:r>
          </a:p>
          <a:p>
            <a:r>
              <a:rPr lang="cs-CZ" sz="800" dirty="0" smtClean="0">
                <a:latin typeface="Arial" panose="020B0604020202020204" pitchFamily="34" charset="0"/>
                <a:cs typeface="Arial" panose="020B0604020202020204" pitchFamily="34" charset="0"/>
              </a:rPr>
              <a:t>Docházková vzdálenost do základní školy maximálně </a:t>
            </a:r>
            <a:r>
              <a:rPr lang="cs-CZ" sz="800" b="1" dirty="0" smtClean="0">
                <a:latin typeface="Arial" panose="020B0604020202020204" pitchFamily="34" charset="0"/>
                <a:cs typeface="Arial" panose="020B0604020202020204" pitchFamily="34" charset="0"/>
              </a:rPr>
              <a:t>1/2 míle (800 m) </a:t>
            </a:r>
          </a:p>
          <a:p>
            <a:r>
              <a:rPr lang="cs-CZ" sz="800" dirty="0" smtClean="0">
                <a:latin typeface="Arial" panose="020B0604020202020204" pitchFamily="34" charset="0"/>
                <a:cs typeface="Arial" panose="020B0604020202020204" pitchFamily="34" charset="0"/>
              </a:rPr>
              <a:t>Docházková </a:t>
            </a:r>
            <a:r>
              <a:rPr lang="cs-CZ" sz="800" dirty="0">
                <a:latin typeface="Arial" panose="020B0604020202020204" pitchFamily="34" charset="0"/>
                <a:cs typeface="Arial" panose="020B0604020202020204" pitchFamily="34" charset="0"/>
              </a:rPr>
              <a:t>vzdálenost do </a:t>
            </a:r>
            <a:r>
              <a:rPr lang="cs-CZ" sz="800" dirty="0" smtClean="0">
                <a:latin typeface="Arial" panose="020B0604020202020204" pitchFamily="34" charset="0"/>
                <a:cs typeface="Arial" panose="020B0604020202020204" pitchFamily="34" charset="0"/>
              </a:rPr>
              <a:t>mateřské školy maximálně </a:t>
            </a:r>
            <a:r>
              <a:rPr lang="cs-CZ" sz="800" b="1" dirty="0" smtClean="0">
                <a:latin typeface="Arial" panose="020B0604020202020204" pitchFamily="34" charset="0"/>
                <a:cs typeface="Arial" panose="020B0604020202020204" pitchFamily="34" charset="0"/>
              </a:rPr>
              <a:t>1/4 </a:t>
            </a:r>
            <a:r>
              <a:rPr lang="cs-CZ" sz="800" b="1" dirty="0">
                <a:latin typeface="Arial" panose="020B0604020202020204" pitchFamily="34" charset="0"/>
                <a:cs typeface="Arial" panose="020B0604020202020204" pitchFamily="34" charset="0"/>
              </a:rPr>
              <a:t>míle </a:t>
            </a:r>
            <a:r>
              <a:rPr lang="cs-CZ" sz="800" b="1" dirty="0" smtClean="0">
                <a:latin typeface="Arial" panose="020B0604020202020204" pitchFamily="34" charset="0"/>
                <a:cs typeface="Arial" panose="020B0604020202020204" pitchFamily="34" charset="0"/>
              </a:rPr>
              <a:t>(400 m)</a:t>
            </a:r>
            <a:endParaRPr lang="cs-CZ"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2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13184" y="1124744"/>
            <a:ext cx="8291264" cy="504056"/>
          </a:xfrm>
        </p:spPr>
        <p:txBody>
          <a:bodyPr/>
          <a:lstStyle/>
          <a:p>
            <a:pPr algn="ctr"/>
            <a:r>
              <a:rPr lang="cs-CZ" dirty="0" smtClean="0"/>
              <a:t>Představení výsledku z projektu</a:t>
            </a:r>
            <a:endParaRPr lang="cs-CZ"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ulka 5"/>
          <p:cNvGraphicFramePr>
            <a:graphicFrameLocks noGrp="1"/>
          </p:cNvGraphicFramePr>
          <p:nvPr>
            <p:extLst>
              <p:ext uri="{D42A27DB-BD31-4B8C-83A1-F6EECF244321}">
                <p14:modId xmlns:p14="http://schemas.microsoft.com/office/powerpoint/2010/main" val="2993818289"/>
              </p:ext>
            </p:extLst>
          </p:nvPr>
        </p:nvGraphicFramePr>
        <p:xfrm>
          <a:off x="1979712" y="1694379"/>
          <a:ext cx="6692825" cy="5131310"/>
        </p:xfrm>
        <a:graphic>
          <a:graphicData uri="http://schemas.openxmlformats.org/drawingml/2006/table">
            <a:tbl>
              <a:tblPr firstRow="1" firstCol="1" bandRow="1">
                <a:tableStyleId>{5C22544A-7EE6-4342-B048-85BDC9FD1C3A}</a:tableStyleId>
              </a:tblPr>
              <a:tblGrid>
                <a:gridCol w="2160240"/>
                <a:gridCol w="4532585"/>
              </a:tblGrid>
              <a:tr h="1870111">
                <a:tc>
                  <a:txBody>
                    <a:bodyPr/>
                    <a:lstStyle/>
                    <a:p>
                      <a:pPr>
                        <a:spcBef>
                          <a:spcPts val="100"/>
                        </a:spcBef>
                        <a:spcAft>
                          <a:spcPts val="0"/>
                        </a:spcAft>
                      </a:pPr>
                      <a:r>
                        <a:rPr lang="cs-CZ" sz="1200" b="1" dirty="0">
                          <a:solidFill>
                            <a:schemeClr val="tx1"/>
                          </a:solidFill>
                          <a:effectLst/>
                        </a:rPr>
                        <a:t>základní občanské vybavení </a:t>
                      </a:r>
                    </a:p>
                    <a:p>
                      <a:pPr>
                        <a:spcBef>
                          <a:spcPts val="100"/>
                        </a:spcBef>
                        <a:spcAft>
                          <a:spcPts val="0"/>
                        </a:spcAft>
                      </a:pPr>
                      <a:r>
                        <a:rPr lang="cs-CZ" sz="1200" b="1" dirty="0">
                          <a:solidFill>
                            <a:schemeClr val="tx1"/>
                          </a:solidFill>
                          <a:effectLst/>
                        </a:rPr>
                        <a:t> </a:t>
                      </a:r>
                      <a:endParaRPr lang="cs-CZ" sz="1200" b="1" dirty="0">
                        <a:solidFill>
                          <a:schemeClr val="tx1"/>
                        </a:solidFill>
                        <a:effectLst/>
                        <a:latin typeface="Calibri"/>
                        <a:ea typeface="Calibri"/>
                        <a:cs typeface="Times New Roman"/>
                      </a:endParaRPr>
                    </a:p>
                  </a:txBody>
                  <a:tcPr marL="25292" marR="25292" marT="25292" marB="25292">
                    <a:noFill/>
                  </a:tcPr>
                </a:tc>
                <a:tc>
                  <a:txBody>
                    <a:bodyPr/>
                    <a:lstStyle/>
                    <a:p>
                      <a:pPr>
                        <a:spcBef>
                          <a:spcPts val="100"/>
                        </a:spcBef>
                        <a:spcAft>
                          <a:spcPts val="0"/>
                        </a:spcAft>
                      </a:pPr>
                      <a:r>
                        <a:rPr lang="cs-CZ" sz="900" b="0" dirty="0">
                          <a:solidFill>
                            <a:schemeClr val="tx1"/>
                          </a:solidFill>
                          <a:effectLst/>
                        </a:rPr>
                        <a:t>MŠ /dětské skupiny</a:t>
                      </a:r>
                    </a:p>
                    <a:p>
                      <a:pPr>
                        <a:spcBef>
                          <a:spcPts val="100"/>
                        </a:spcBef>
                        <a:spcAft>
                          <a:spcPts val="0"/>
                        </a:spcAft>
                      </a:pPr>
                      <a:r>
                        <a:rPr lang="cs-CZ" sz="900" b="0" dirty="0">
                          <a:solidFill>
                            <a:schemeClr val="tx1"/>
                          </a:solidFill>
                          <a:effectLst/>
                        </a:rPr>
                        <a:t>ZŠ I. stupně</a:t>
                      </a:r>
                    </a:p>
                    <a:p>
                      <a:pPr>
                        <a:spcBef>
                          <a:spcPts val="100"/>
                        </a:spcBef>
                        <a:spcAft>
                          <a:spcPts val="0"/>
                        </a:spcAft>
                      </a:pPr>
                      <a:r>
                        <a:rPr lang="cs-CZ" sz="900" b="0" dirty="0">
                          <a:solidFill>
                            <a:schemeClr val="tx1"/>
                          </a:solidFill>
                          <a:effectLst/>
                        </a:rPr>
                        <a:t>ZŠ úplná</a:t>
                      </a:r>
                    </a:p>
                    <a:p>
                      <a:pPr>
                        <a:spcBef>
                          <a:spcPts val="100"/>
                        </a:spcBef>
                        <a:spcAft>
                          <a:spcPts val="0"/>
                        </a:spcAft>
                      </a:pPr>
                      <a:r>
                        <a:rPr lang="cs-CZ" sz="900" b="0" dirty="0">
                          <a:solidFill>
                            <a:schemeClr val="tx1"/>
                          </a:solidFill>
                          <a:effectLst/>
                        </a:rPr>
                        <a:t>pobočka pošty / poštovní přepážka</a:t>
                      </a:r>
                    </a:p>
                    <a:p>
                      <a:pPr>
                        <a:spcBef>
                          <a:spcPts val="100"/>
                        </a:spcBef>
                        <a:spcAft>
                          <a:spcPts val="0"/>
                        </a:spcAft>
                      </a:pPr>
                      <a:r>
                        <a:rPr lang="cs-CZ" sz="900" b="0" dirty="0">
                          <a:solidFill>
                            <a:schemeClr val="tx1"/>
                          </a:solidFill>
                          <a:effectLst/>
                        </a:rPr>
                        <a:t>ordinace lékaře (praktický, dětský, stomatolog, gynekolog)</a:t>
                      </a:r>
                    </a:p>
                    <a:p>
                      <a:pPr>
                        <a:spcBef>
                          <a:spcPts val="100"/>
                        </a:spcBef>
                        <a:spcAft>
                          <a:spcPts val="0"/>
                        </a:spcAft>
                      </a:pPr>
                      <a:r>
                        <a:rPr lang="cs-CZ" sz="900" b="0" dirty="0">
                          <a:solidFill>
                            <a:schemeClr val="tx1"/>
                          </a:solidFill>
                          <a:effectLst/>
                        </a:rPr>
                        <a:t>denní stacionář</a:t>
                      </a:r>
                    </a:p>
                    <a:p>
                      <a:pPr>
                        <a:spcBef>
                          <a:spcPts val="100"/>
                        </a:spcBef>
                        <a:spcAft>
                          <a:spcPts val="0"/>
                        </a:spcAft>
                      </a:pPr>
                      <a:r>
                        <a:rPr lang="cs-CZ" sz="900" b="0" dirty="0">
                          <a:solidFill>
                            <a:schemeClr val="tx1"/>
                          </a:solidFill>
                          <a:effectLst/>
                        </a:rPr>
                        <a:t>tělocvična</a:t>
                      </a:r>
                    </a:p>
                    <a:p>
                      <a:pPr>
                        <a:spcBef>
                          <a:spcPts val="100"/>
                        </a:spcBef>
                        <a:spcAft>
                          <a:spcPts val="0"/>
                        </a:spcAft>
                      </a:pPr>
                      <a:r>
                        <a:rPr lang="cs-CZ" sz="900" b="0" dirty="0">
                          <a:solidFill>
                            <a:schemeClr val="tx1"/>
                          </a:solidFill>
                          <a:effectLst/>
                        </a:rPr>
                        <a:t>hřiště (předškolní, dětská, dospělí)</a:t>
                      </a:r>
                    </a:p>
                    <a:p>
                      <a:pPr>
                        <a:spcBef>
                          <a:spcPts val="100"/>
                        </a:spcBef>
                        <a:spcAft>
                          <a:spcPts val="0"/>
                        </a:spcAft>
                      </a:pPr>
                      <a:r>
                        <a:rPr lang="cs-CZ" sz="900" b="0" dirty="0">
                          <a:solidFill>
                            <a:schemeClr val="tx1"/>
                          </a:solidFill>
                          <a:effectLst/>
                        </a:rPr>
                        <a:t>knihovna</a:t>
                      </a:r>
                    </a:p>
                    <a:p>
                      <a:pPr>
                        <a:spcBef>
                          <a:spcPts val="100"/>
                        </a:spcBef>
                        <a:spcAft>
                          <a:spcPts val="0"/>
                        </a:spcAft>
                      </a:pPr>
                      <a:r>
                        <a:rPr lang="cs-CZ" sz="900" b="0" dirty="0">
                          <a:solidFill>
                            <a:schemeClr val="tx1"/>
                          </a:solidFill>
                          <a:effectLst/>
                        </a:rPr>
                        <a:t>klubové zařízení se scénou </a:t>
                      </a:r>
                    </a:p>
                    <a:p>
                      <a:pPr>
                        <a:spcBef>
                          <a:spcPts val="100"/>
                        </a:spcBef>
                        <a:spcAft>
                          <a:spcPts val="0"/>
                        </a:spcAft>
                      </a:pPr>
                      <a:r>
                        <a:rPr lang="cs-CZ" sz="900" b="0" dirty="0">
                          <a:solidFill>
                            <a:schemeClr val="tx1"/>
                          </a:solidFill>
                          <a:effectLst/>
                        </a:rPr>
                        <a:t>hasičská zbrojnice </a:t>
                      </a:r>
                    </a:p>
                    <a:p>
                      <a:pPr>
                        <a:spcBef>
                          <a:spcPts val="100"/>
                        </a:spcBef>
                        <a:spcAft>
                          <a:spcPts val="600"/>
                        </a:spcAft>
                      </a:pPr>
                      <a:r>
                        <a:rPr lang="cs-CZ" sz="900" b="0" dirty="0">
                          <a:solidFill>
                            <a:schemeClr val="tx1"/>
                          </a:solidFill>
                          <a:effectLst/>
                        </a:rPr>
                        <a:t>improvizovaný úkryt CO</a:t>
                      </a:r>
                      <a:endParaRPr lang="cs-CZ" sz="900" b="0" dirty="0">
                        <a:solidFill>
                          <a:schemeClr val="tx1"/>
                        </a:solidFill>
                        <a:effectLst/>
                        <a:latin typeface="Calibri"/>
                        <a:ea typeface="Calibri"/>
                        <a:cs typeface="Times New Roman"/>
                      </a:endParaRPr>
                    </a:p>
                  </a:txBody>
                  <a:tcPr marL="25292" marR="25292" marT="25292" marB="25292">
                    <a:noFill/>
                  </a:tcPr>
                </a:tc>
              </a:tr>
              <a:tr h="1008112">
                <a:tc>
                  <a:txBody>
                    <a:bodyPr/>
                    <a:lstStyle/>
                    <a:p>
                      <a:pPr>
                        <a:spcBef>
                          <a:spcPts val="100"/>
                        </a:spcBef>
                        <a:spcAft>
                          <a:spcPts val="0"/>
                        </a:spcAft>
                      </a:pPr>
                      <a:r>
                        <a:rPr lang="cs-CZ" sz="1200" b="1" dirty="0">
                          <a:solidFill>
                            <a:schemeClr val="tx1"/>
                          </a:solidFill>
                          <a:effectLst/>
                        </a:rPr>
                        <a:t>vyšší občanské vybavení</a:t>
                      </a:r>
                      <a:endParaRPr lang="cs-CZ" sz="1200" b="1" dirty="0">
                        <a:solidFill>
                          <a:schemeClr val="tx1"/>
                        </a:solidFill>
                        <a:effectLst/>
                        <a:latin typeface="Calibri"/>
                        <a:ea typeface="Calibri"/>
                        <a:cs typeface="Times New Roman"/>
                      </a:endParaRPr>
                    </a:p>
                  </a:txBody>
                  <a:tcPr marL="25292" marR="25292" marT="25292" marB="25292">
                    <a:noFill/>
                  </a:tcPr>
                </a:tc>
                <a:tc>
                  <a:txBody>
                    <a:bodyPr/>
                    <a:lstStyle/>
                    <a:p>
                      <a:pPr>
                        <a:spcBef>
                          <a:spcPts val="100"/>
                        </a:spcBef>
                        <a:spcAft>
                          <a:spcPts val="0"/>
                        </a:spcAft>
                      </a:pPr>
                      <a:r>
                        <a:rPr lang="cs-CZ" sz="900" dirty="0">
                          <a:solidFill>
                            <a:schemeClr val="tx1"/>
                          </a:solidFill>
                          <a:effectLst/>
                        </a:rPr>
                        <a:t>střední škola</a:t>
                      </a:r>
                    </a:p>
                    <a:p>
                      <a:pPr>
                        <a:spcBef>
                          <a:spcPts val="100"/>
                        </a:spcBef>
                        <a:spcAft>
                          <a:spcPts val="0"/>
                        </a:spcAft>
                      </a:pPr>
                      <a:r>
                        <a:rPr lang="cs-CZ" sz="900" dirty="0">
                          <a:solidFill>
                            <a:schemeClr val="tx1"/>
                          </a:solidFill>
                          <a:effectLst/>
                        </a:rPr>
                        <a:t>ZUŠ</a:t>
                      </a:r>
                    </a:p>
                    <a:p>
                      <a:pPr>
                        <a:spcBef>
                          <a:spcPts val="100"/>
                        </a:spcBef>
                        <a:spcAft>
                          <a:spcPts val="0"/>
                        </a:spcAft>
                      </a:pPr>
                      <a:r>
                        <a:rPr lang="cs-CZ" sz="900" dirty="0">
                          <a:solidFill>
                            <a:schemeClr val="tx1"/>
                          </a:solidFill>
                          <a:effectLst/>
                        </a:rPr>
                        <a:t>poliklinika</a:t>
                      </a:r>
                    </a:p>
                    <a:p>
                      <a:pPr>
                        <a:spcBef>
                          <a:spcPts val="100"/>
                        </a:spcBef>
                        <a:spcAft>
                          <a:spcPts val="0"/>
                        </a:spcAft>
                      </a:pPr>
                      <a:r>
                        <a:rPr lang="cs-CZ" sz="900" dirty="0">
                          <a:solidFill>
                            <a:schemeClr val="tx1"/>
                          </a:solidFill>
                          <a:effectLst/>
                        </a:rPr>
                        <a:t>nemocnice</a:t>
                      </a:r>
                    </a:p>
                    <a:p>
                      <a:pPr>
                        <a:spcBef>
                          <a:spcPts val="100"/>
                        </a:spcBef>
                        <a:spcAft>
                          <a:spcPts val="0"/>
                        </a:spcAft>
                      </a:pPr>
                      <a:r>
                        <a:rPr lang="cs-CZ" sz="900" dirty="0">
                          <a:solidFill>
                            <a:schemeClr val="tx1"/>
                          </a:solidFill>
                          <a:effectLst/>
                        </a:rPr>
                        <a:t>zařízení sociální péče – senioři</a:t>
                      </a:r>
                    </a:p>
                    <a:p>
                      <a:pPr>
                        <a:spcBef>
                          <a:spcPts val="100"/>
                        </a:spcBef>
                        <a:spcAft>
                          <a:spcPts val="0"/>
                        </a:spcAft>
                      </a:pPr>
                      <a:r>
                        <a:rPr lang="cs-CZ" sz="900" dirty="0">
                          <a:solidFill>
                            <a:schemeClr val="tx1"/>
                          </a:solidFill>
                          <a:effectLst/>
                        </a:rPr>
                        <a:t>kulturní a společenské zařízení (divadlo, kulturní středisko, muzeum?)  </a:t>
                      </a:r>
                      <a:endParaRPr lang="cs-CZ" sz="900" dirty="0">
                        <a:solidFill>
                          <a:schemeClr val="tx1"/>
                        </a:solidFill>
                        <a:effectLst/>
                        <a:latin typeface="Calibri"/>
                        <a:ea typeface="Calibri"/>
                        <a:cs typeface="Times New Roman"/>
                      </a:endParaRPr>
                    </a:p>
                  </a:txBody>
                  <a:tcPr marL="25292" marR="25292" marT="25292" marB="25292">
                    <a:noFill/>
                  </a:tcPr>
                </a:tc>
              </a:tr>
              <a:tr h="360040">
                <a:tc>
                  <a:txBody>
                    <a:bodyPr/>
                    <a:lstStyle/>
                    <a:p>
                      <a:pPr>
                        <a:spcBef>
                          <a:spcPts val="100"/>
                        </a:spcBef>
                        <a:spcAft>
                          <a:spcPts val="0"/>
                        </a:spcAft>
                      </a:pPr>
                      <a:r>
                        <a:rPr lang="cs-CZ" sz="1200" b="1" dirty="0">
                          <a:solidFill>
                            <a:schemeClr val="tx1"/>
                          </a:solidFill>
                          <a:effectLst/>
                        </a:rPr>
                        <a:t>veřejná prostranství</a:t>
                      </a:r>
                      <a:endParaRPr lang="cs-CZ" sz="1200" b="1" dirty="0">
                        <a:solidFill>
                          <a:schemeClr val="tx1"/>
                        </a:solidFill>
                        <a:effectLst/>
                        <a:latin typeface="Calibri"/>
                        <a:ea typeface="Calibri"/>
                        <a:cs typeface="Times New Roman"/>
                      </a:endParaRPr>
                    </a:p>
                  </a:txBody>
                  <a:tcPr marL="25292" marR="25292" marT="25292" marB="25292">
                    <a:noFill/>
                  </a:tcPr>
                </a:tc>
                <a:tc>
                  <a:txBody>
                    <a:bodyPr/>
                    <a:lstStyle/>
                    <a:p>
                      <a:pPr>
                        <a:spcBef>
                          <a:spcPts val="100"/>
                        </a:spcBef>
                        <a:spcAft>
                          <a:spcPts val="0"/>
                        </a:spcAft>
                      </a:pPr>
                      <a:r>
                        <a:rPr lang="cs-CZ" sz="900" dirty="0">
                          <a:solidFill>
                            <a:schemeClr val="tx1"/>
                          </a:solidFill>
                          <a:effectLst/>
                        </a:rPr>
                        <a:t>drobná plocha parkové zeleně („</a:t>
                      </a:r>
                      <a:r>
                        <a:rPr lang="cs-CZ" sz="900" dirty="0" err="1">
                          <a:solidFill>
                            <a:schemeClr val="tx1"/>
                          </a:solidFill>
                          <a:effectLst/>
                        </a:rPr>
                        <a:t>pocket</a:t>
                      </a:r>
                      <a:r>
                        <a:rPr lang="cs-CZ" sz="900" dirty="0">
                          <a:solidFill>
                            <a:schemeClr val="tx1"/>
                          </a:solidFill>
                          <a:effectLst/>
                        </a:rPr>
                        <a:t> park“ ) </a:t>
                      </a:r>
                    </a:p>
                    <a:p>
                      <a:pPr>
                        <a:spcBef>
                          <a:spcPts val="100"/>
                        </a:spcBef>
                        <a:spcAft>
                          <a:spcPts val="0"/>
                        </a:spcAft>
                      </a:pPr>
                      <a:r>
                        <a:rPr lang="cs-CZ" sz="900" dirty="0">
                          <a:solidFill>
                            <a:schemeClr val="tx1"/>
                          </a:solidFill>
                          <a:effectLst/>
                        </a:rPr>
                        <a:t>větší plocha parkové zeleně</a:t>
                      </a:r>
                      <a:endParaRPr lang="cs-CZ" sz="900" dirty="0">
                        <a:solidFill>
                          <a:schemeClr val="tx1"/>
                        </a:solidFill>
                        <a:effectLst/>
                        <a:latin typeface="Calibri"/>
                        <a:ea typeface="Calibri"/>
                        <a:cs typeface="Times New Roman"/>
                      </a:endParaRPr>
                    </a:p>
                  </a:txBody>
                  <a:tcPr marL="25292" marR="25292" marT="25292" marB="25292">
                    <a:noFill/>
                  </a:tcPr>
                </a:tc>
              </a:tr>
              <a:tr h="792088">
                <a:tc>
                  <a:txBody>
                    <a:bodyPr/>
                    <a:lstStyle/>
                    <a:p>
                      <a:pPr>
                        <a:spcBef>
                          <a:spcPts val="100"/>
                        </a:spcBef>
                        <a:spcAft>
                          <a:spcPts val="0"/>
                        </a:spcAft>
                      </a:pPr>
                      <a:r>
                        <a:rPr lang="cs-CZ" sz="1200" b="1" dirty="0">
                          <a:solidFill>
                            <a:schemeClr val="tx1"/>
                          </a:solidFill>
                          <a:effectLst/>
                        </a:rPr>
                        <a:t>dopravní infrastruktura</a:t>
                      </a:r>
                      <a:endParaRPr lang="cs-CZ" sz="1200" b="1" dirty="0">
                        <a:solidFill>
                          <a:schemeClr val="tx1"/>
                        </a:solidFill>
                        <a:effectLst/>
                        <a:latin typeface="Calibri"/>
                        <a:ea typeface="Calibri"/>
                        <a:cs typeface="Times New Roman"/>
                      </a:endParaRPr>
                    </a:p>
                  </a:txBody>
                  <a:tcPr marL="25292" marR="25292" marT="25292" marB="25292">
                    <a:noFill/>
                  </a:tcPr>
                </a:tc>
                <a:tc>
                  <a:txBody>
                    <a:bodyPr/>
                    <a:lstStyle/>
                    <a:p>
                      <a:pPr>
                        <a:spcBef>
                          <a:spcPts val="100"/>
                        </a:spcBef>
                        <a:spcAft>
                          <a:spcPts val="0"/>
                        </a:spcAft>
                      </a:pPr>
                      <a:r>
                        <a:rPr lang="cs-CZ" sz="900" dirty="0">
                          <a:solidFill>
                            <a:schemeClr val="tx1"/>
                          </a:solidFill>
                          <a:effectLst/>
                        </a:rPr>
                        <a:t>zastávky veřejné hromadné dopravy osob (zastávky MHD, regionální BUS, vlak)</a:t>
                      </a:r>
                    </a:p>
                    <a:p>
                      <a:pPr>
                        <a:spcBef>
                          <a:spcPts val="100"/>
                        </a:spcBef>
                        <a:spcAft>
                          <a:spcPts val="0"/>
                        </a:spcAft>
                      </a:pPr>
                      <a:r>
                        <a:rPr lang="cs-CZ" sz="900" dirty="0">
                          <a:solidFill>
                            <a:schemeClr val="tx1"/>
                          </a:solidFill>
                          <a:effectLst/>
                        </a:rPr>
                        <a:t>odstavná stání </a:t>
                      </a:r>
                    </a:p>
                    <a:p>
                      <a:pPr>
                        <a:spcBef>
                          <a:spcPts val="100"/>
                        </a:spcBef>
                        <a:spcAft>
                          <a:spcPts val="0"/>
                        </a:spcAft>
                      </a:pPr>
                      <a:r>
                        <a:rPr lang="cs-CZ" sz="900" dirty="0">
                          <a:solidFill>
                            <a:schemeClr val="tx1"/>
                          </a:solidFill>
                          <a:effectLst/>
                        </a:rPr>
                        <a:t>parkovací stání </a:t>
                      </a:r>
                      <a:r>
                        <a:rPr lang="cs-CZ" sz="900" dirty="0" smtClean="0">
                          <a:solidFill>
                            <a:schemeClr val="tx1"/>
                          </a:solidFill>
                          <a:effectLst/>
                        </a:rPr>
                        <a:t>P+R </a:t>
                      </a:r>
                      <a:r>
                        <a:rPr lang="cs-CZ" sz="900" kern="1200" dirty="0" smtClean="0">
                          <a:solidFill>
                            <a:schemeClr val="tx1"/>
                          </a:solidFill>
                          <a:effectLst/>
                          <a:latin typeface="+mn-lt"/>
                          <a:ea typeface="+mn-ea"/>
                          <a:cs typeface="+mn-cs"/>
                        </a:rPr>
                        <a:t>včetně parkoviště pro jízdní kola</a:t>
                      </a:r>
                      <a:endParaRPr lang="cs-CZ" sz="900" kern="1200" dirty="0">
                        <a:solidFill>
                          <a:schemeClr val="tx1"/>
                        </a:solidFill>
                        <a:effectLst/>
                        <a:latin typeface="+mn-lt"/>
                        <a:ea typeface="+mn-ea"/>
                        <a:cs typeface="+mn-cs"/>
                      </a:endParaRPr>
                    </a:p>
                    <a:p>
                      <a:pPr>
                        <a:spcBef>
                          <a:spcPts val="100"/>
                        </a:spcBef>
                        <a:spcAft>
                          <a:spcPts val="0"/>
                        </a:spcAft>
                      </a:pPr>
                      <a:r>
                        <a:rPr lang="cs-CZ" sz="900" dirty="0">
                          <a:solidFill>
                            <a:schemeClr val="tx1"/>
                          </a:solidFill>
                          <a:effectLst/>
                        </a:rPr>
                        <a:t>parkovací stání P+G</a:t>
                      </a:r>
                    </a:p>
                    <a:p>
                      <a:pPr>
                        <a:spcBef>
                          <a:spcPts val="100"/>
                        </a:spcBef>
                        <a:spcAft>
                          <a:spcPts val="0"/>
                        </a:spcAft>
                      </a:pPr>
                      <a:r>
                        <a:rPr lang="cs-CZ" sz="900" dirty="0" smtClean="0">
                          <a:solidFill>
                            <a:schemeClr val="tx1"/>
                          </a:solidFill>
                          <a:effectLst/>
                        </a:rPr>
                        <a:t>odstavné </a:t>
                      </a:r>
                      <a:r>
                        <a:rPr lang="cs-CZ" sz="900" dirty="0">
                          <a:solidFill>
                            <a:schemeClr val="tx1"/>
                          </a:solidFill>
                          <a:effectLst/>
                        </a:rPr>
                        <a:t>zařízení pro jízdní kola B+R</a:t>
                      </a:r>
                      <a:endParaRPr lang="cs-CZ" sz="900" dirty="0">
                        <a:solidFill>
                          <a:schemeClr val="tx1"/>
                        </a:solidFill>
                        <a:effectLst/>
                        <a:latin typeface="Calibri"/>
                        <a:ea typeface="Calibri"/>
                        <a:cs typeface="Times New Roman"/>
                      </a:endParaRPr>
                    </a:p>
                  </a:txBody>
                  <a:tcPr marL="25292" marR="25292" marT="25292" marB="25292">
                    <a:noFill/>
                  </a:tcPr>
                </a:tc>
              </a:tr>
              <a:tr h="1100959">
                <a:tc>
                  <a:txBody>
                    <a:bodyPr/>
                    <a:lstStyle/>
                    <a:p>
                      <a:pPr>
                        <a:spcBef>
                          <a:spcPts val="100"/>
                        </a:spcBef>
                        <a:spcAft>
                          <a:spcPts val="0"/>
                        </a:spcAft>
                      </a:pPr>
                      <a:r>
                        <a:rPr lang="cs-CZ" sz="1200" b="1" dirty="0">
                          <a:solidFill>
                            <a:schemeClr val="tx1"/>
                          </a:solidFill>
                          <a:effectLst/>
                        </a:rPr>
                        <a:t>technická infrastruktura</a:t>
                      </a:r>
                      <a:endParaRPr lang="cs-CZ" sz="1200" b="1" dirty="0">
                        <a:solidFill>
                          <a:schemeClr val="tx1"/>
                        </a:solidFill>
                        <a:effectLst/>
                        <a:latin typeface="Calibri"/>
                        <a:ea typeface="Calibri"/>
                        <a:cs typeface="Times New Roman"/>
                      </a:endParaRPr>
                    </a:p>
                  </a:txBody>
                  <a:tcPr marL="25292" marR="25292" marT="25292" marB="25292">
                    <a:noFill/>
                  </a:tcPr>
                </a:tc>
                <a:tc>
                  <a:txBody>
                    <a:bodyPr/>
                    <a:lstStyle/>
                    <a:p>
                      <a:pPr>
                        <a:spcBef>
                          <a:spcPts val="100"/>
                        </a:spcBef>
                        <a:spcAft>
                          <a:spcPts val="0"/>
                        </a:spcAft>
                      </a:pPr>
                      <a:r>
                        <a:rPr lang="cs-CZ" sz="900" dirty="0">
                          <a:solidFill>
                            <a:schemeClr val="tx1"/>
                          </a:solidFill>
                          <a:effectLst/>
                        </a:rPr>
                        <a:t>sběrný dvůr</a:t>
                      </a:r>
                    </a:p>
                    <a:p>
                      <a:pPr>
                        <a:spcBef>
                          <a:spcPts val="100"/>
                        </a:spcBef>
                        <a:spcAft>
                          <a:spcPts val="0"/>
                        </a:spcAft>
                      </a:pPr>
                      <a:r>
                        <a:rPr lang="cs-CZ" sz="900" dirty="0">
                          <a:solidFill>
                            <a:schemeClr val="tx1"/>
                          </a:solidFill>
                          <a:effectLst/>
                        </a:rPr>
                        <a:t>sběrné hnízdo (nádoby na separovaný odpad)</a:t>
                      </a:r>
                    </a:p>
                    <a:p>
                      <a:pPr>
                        <a:spcBef>
                          <a:spcPts val="100"/>
                        </a:spcBef>
                        <a:spcAft>
                          <a:spcPts val="0"/>
                        </a:spcAft>
                      </a:pPr>
                      <a:r>
                        <a:rPr lang="cs-CZ" sz="900" dirty="0">
                          <a:solidFill>
                            <a:schemeClr val="tx1"/>
                          </a:solidFill>
                          <a:effectLst/>
                        </a:rPr>
                        <a:t>kompostárna (místo pro sběr kompostovatelného odpadu)</a:t>
                      </a:r>
                    </a:p>
                    <a:p>
                      <a:pPr>
                        <a:spcBef>
                          <a:spcPts val="100"/>
                        </a:spcBef>
                        <a:spcAft>
                          <a:spcPts val="0"/>
                        </a:spcAft>
                      </a:pPr>
                      <a:r>
                        <a:rPr lang="cs-CZ" sz="900" dirty="0">
                          <a:solidFill>
                            <a:schemeClr val="tx1"/>
                          </a:solidFill>
                          <a:effectLst/>
                        </a:rPr>
                        <a:t>napojení na veřejný vodovod </a:t>
                      </a:r>
                    </a:p>
                    <a:p>
                      <a:pPr>
                        <a:spcBef>
                          <a:spcPts val="100"/>
                        </a:spcBef>
                        <a:spcAft>
                          <a:spcPts val="0"/>
                        </a:spcAft>
                      </a:pPr>
                      <a:r>
                        <a:rPr lang="cs-CZ" sz="900" dirty="0">
                          <a:solidFill>
                            <a:schemeClr val="tx1"/>
                          </a:solidFill>
                          <a:effectLst/>
                        </a:rPr>
                        <a:t>napojení na veřejnou kanalizaci a ČOV </a:t>
                      </a:r>
                    </a:p>
                    <a:p>
                      <a:pPr>
                        <a:spcBef>
                          <a:spcPts val="100"/>
                        </a:spcBef>
                        <a:spcAft>
                          <a:spcPts val="0"/>
                        </a:spcAft>
                      </a:pPr>
                      <a:r>
                        <a:rPr lang="cs-CZ" sz="900" dirty="0">
                          <a:solidFill>
                            <a:schemeClr val="tx1"/>
                          </a:solidFill>
                          <a:effectLst/>
                        </a:rPr>
                        <a:t>napojení na systém zásobování plynem</a:t>
                      </a:r>
                    </a:p>
                    <a:p>
                      <a:pPr>
                        <a:spcBef>
                          <a:spcPts val="100"/>
                        </a:spcBef>
                        <a:spcAft>
                          <a:spcPts val="0"/>
                        </a:spcAft>
                      </a:pPr>
                      <a:r>
                        <a:rPr lang="cs-CZ" sz="900" dirty="0">
                          <a:solidFill>
                            <a:schemeClr val="tx1"/>
                          </a:solidFill>
                          <a:effectLst/>
                        </a:rPr>
                        <a:t>dostupnost mobilních sítí </a:t>
                      </a:r>
                      <a:endParaRPr lang="cs-CZ" sz="900" dirty="0">
                        <a:solidFill>
                          <a:schemeClr val="tx1"/>
                        </a:solidFill>
                        <a:effectLst/>
                        <a:latin typeface="Calibri"/>
                        <a:ea typeface="Calibri"/>
                        <a:cs typeface="Times New Roman"/>
                      </a:endParaRPr>
                    </a:p>
                  </a:txBody>
                  <a:tcPr marL="25292" marR="25292" marT="25292" marB="25292">
                    <a:noFill/>
                  </a:tcPr>
                </a:tc>
              </a:tr>
            </a:tbl>
          </a:graphicData>
        </a:graphic>
      </p:graphicFrame>
      <p:sp>
        <p:nvSpPr>
          <p:cNvPr id="2" name="Obdélník 1"/>
          <p:cNvSpPr/>
          <p:nvPr/>
        </p:nvSpPr>
        <p:spPr>
          <a:xfrm>
            <a:off x="179512" y="3717032"/>
            <a:ext cx="1685077" cy="948978"/>
          </a:xfrm>
          <a:prstGeom prst="rect">
            <a:avLst/>
          </a:prstGeom>
        </p:spPr>
        <p:txBody>
          <a:bodyPr wrap="none">
            <a:spAutoFit/>
          </a:bodyPr>
          <a:lstStyle/>
          <a:p>
            <a:pPr algn="r">
              <a:spcBef>
                <a:spcPts val="100"/>
              </a:spcBef>
              <a:spcAft>
                <a:spcPts val="0"/>
              </a:spcAft>
            </a:pPr>
            <a:r>
              <a:rPr lang="cs-CZ" b="1" dirty="0" smtClean="0"/>
              <a:t>Strukturace</a:t>
            </a:r>
          </a:p>
          <a:p>
            <a:pPr algn="r">
              <a:spcBef>
                <a:spcPts val="100"/>
              </a:spcBef>
              <a:spcAft>
                <a:spcPts val="0"/>
              </a:spcAft>
            </a:pPr>
            <a:r>
              <a:rPr lang="cs-CZ" b="1" dirty="0" smtClean="0"/>
              <a:t>veřejné </a:t>
            </a:r>
          </a:p>
          <a:p>
            <a:pPr algn="r">
              <a:spcBef>
                <a:spcPts val="100"/>
              </a:spcBef>
              <a:spcAft>
                <a:spcPts val="0"/>
              </a:spcAft>
            </a:pPr>
            <a:r>
              <a:rPr lang="cs-CZ" b="1" dirty="0" smtClean="0"/>
              <a:t>infrastruktury</a:t>
            </a:r>
            <a:endParaRPr lang="cs-CZ" b="1" dirty="0"/>
          </a:p>
        </p:txBody>
      </p:sp>
    </p:spTree>
    <p:extLst>
      <p:ext uri="{BB962C8B-B14F-4D97-AF65-F5344CB8AC3E}">
        <p14:creationId xmlns:p14="http://schemas.microsoft.com/office/powerpoint/2010/main" val="335966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13184" y="1124744"/>
            <a:ext cx="8291264" cy="504056"/>
          </a:xfrm>
        </p:spPr>
        <p:txBody>
          <a:bodyPr/>
          <a:lstStyle/>
          <a:p>
            <a:pPr algn="ctr"/>
            <a:r>
              <a:rPr lang="cs-CZ" dirty="0" smtClean="0"/>
              <a:t>Představení výsledku z projektu</a:t>
            </a:r>
            <a:endParaRPr lang="cs-CZ"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251520" y="3645024"/>
            <a:ext cx="1505540" cy="948978"/>
          </a:xfrm>
          <a:prstGeom prst="rect">
            <a:avLst/>
          </a:prstGeom>
        </p:spPr>
        <p:txBody>
          <a:bodyPr wrap="none">
            <a:spAutoFit/>
          </a:bodyPr>
          <a:lstStyle/>
          <a:p>
            <a:pPr algn="r">
              <a:spcBef>
                <a:spcPts val="100"/>
              </a:spcBef>
              <a:spcAft>
                <a:spcPts val="0"/>
              </a:spcAft>
            </a:pPr>
            <a:r>
              <a:rPr lang="cs-CZ" b="1" dirty="0" smtClean="0"/>
              <a:t>Sledované</a:t>
            </a:r>
          </a:p>
          <a:p>
            <a:pPr algn="r">
              <a:spcBef>
                <a:spcPts val="100"/>
              </a:spcBef>
              <a:spcAft>
                <a:spcPts val="0"/>
              </a:spcAft>
            </a:pPr>
            <a:r>
              <a:rPr lang="cs-CZ" b="1" dirty="0" smtClean="0"/>
              <a:t>typy</a:t>
            </a:r>
          </a:p>
          <a:p>
            <a:pPr algn="r">
              <a:spcBef>
                <a:spcPts val="100"/>
              </a:spcBef>
              <a:spcAft>
                <a:spcPts val="0"/>
              </a:spcAft>
            </a:pPr>
            <a:r>
              <a:rPr lang="cs-CZ" b="1" dirty="0" smtClean="0"/>
              <a:t>dostupnosti</a:t>
            </a:r>
            <a:endParaRPr lang="cs-CZ" b="1" dirty="0"/>
          </a:p>
        </p:txBody>
      </p:sp>
      <p:sp>
        <p:nvSpPr>
          <p:cNvPr id="7" name="Obdélník 6"/>
          <p:cNvSpPr/>
          <p:nvPr/>
        </p:nvSpPr>
        <p:spPr>
          <a:xfrm>
            <a:off x="1955769" y="1844824"/>
            <a:ext cx="7186247" cy="4478149"/>
          </a:xfrm>
          <a:prstGeom prst="rect">
            <a:avLst/>
          </a:prstGeom>
        </p:spPr>
        <p:txBody>
          <a:bodyPr wrap="square">
            <a:spAutoFit/>
          </a:bodyPr>
          <a:lstStyle/>
          <a:p>
            <a:pPr>
              <a:spcBef>
                <a:spcPts val="300"/>
              </a:spcBef>
              <a:spcAft>
                <a:spcPts val="300"/>
              </a:spcAft>
            </a:pPr>
            <a:r>
              <a:rPr lang="cs-CZ" sz="1400" b="1" dirty="0" smtClean="0">
                <a:latin typeface="Arial" panose="020B0604020202020204" pitchFamily="34" charset="0"/>
                <a:cs typeface="Arial" panose="020B0604020202020204" pitchFamily="34" charset="0"/>
              </a:rPr>
              <a:t>pěší</a:t>
            </a:r>
            <a:r>
              <a:rPr lang="cs-CZ" sz="1400" b="1" dirty="0" smtClean="0">
                <a:solidFill>
                  <a:srgbClr val="800000"/>
                </a:solidFill>
                <a:latin typeface="Arial" panose="020B0604020202020204" pitchFamily="34" charset="0"/>
                <a:cs typeface="Arial" panose="020B0604020202020204" pitchFamily="34" charset="0"/>
              </a:rPr>
              <a:t> </a:t>
            </a:r>
            <a:endParaRPr lang="cs-CZ" sz="1400" b="1" dirty="0">
              <a:solidFill>
                <a:srgbClr val="800000"/>
              </a:solidFill>
              <a:latin typeface="Arial" panose="020B0604020202020204" pitchFamily="34" charset="0"/>
              <a:cs typeface="Arial" panose="020B0604020202020204" pitchFamily="34" charset="0"/>
            </a:endParaRPr>
          </a:p>
          <a:p>
            <a:pPr>
              <a:spcBef>
                <a:spcPts val="300"/>
              </a:spcBef>
              <a:spcAft>
                <a:spcPts val="300"/>
              </a:spcAft>
            </a:pP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typ 1</a:t>
            </a:r>
            <a:r>
              <a:rPr lang="cs-CZ" sz="1000" dirty="0" smtClean="0">
                <a:latin typeface="Arial" panose="020B0604020202020204" pitchFamily="34" charset="0"/>
                <a:cs typeface="Arial" panose="020B0604020202020204" pitchFamily="34" charset="0"/>
              </a:rPr>
              <a:t>) – fyzická vzdálenost </a:t>
            </a:r>
            <a:r>
              <a:rPr lang="cs-CZ" sz="1000" dirty="0">
                <a:latin typeface="Arial" panose="020B0604020202020204" pitchFamily="34" charset="0"/>
                <a:cs typeface="Arial" panose="020B0604020202020204" pitchFamily="34" charset="0"/>
              </a:rPr>
              <a:t>z bydliště </a:t>
            </a:r>
            <a:r>
              <a:rPr lang="cs-CZ" sz="1000" dirty="0" smtClean="0">
                <a:latin typeface="Arial" panose="020B0604020202020204" pitchFamily="34" charset="0"/>
                <a:cs typeface="Arial" panose="020B0604020202020204" pitchFamily="34" charset="0"/>
              </a:rPr>
              <a:t>k</a:t>
            </a:r>
            <a:r>
              <a:rPr lang="cs-CZ" sz="1000" dirty="0">
                <a:latin typeface="Arial" panose="020B0604020202020204" pitchFamily="34" charset="0"/>
                <a:cs typeface="Arial" panose="020B0604020202020204" pitchFamily="34" charset="0"/>
              </a:rPr>
              <a:t> </a:t>
            </a:r>
            <a:r>
              <a:rPr lang="cs-CZ" sz="1000" dirty="0" smtClean="0">
                <a:latin typeface="Arial" panose="020B0604020202020204" pitchFamily="34" charset="0"/>
                <a:cs typeface="Arial" panose="020B0604020202020204" pitchFamily="34" charset="0"/>
              </a:rPr>
              <a:t>cíli docházky </a:t>
            </a:r>
          </a:p>
          <a:p>
            <a:pPr marL="285750" lvl="0" indent="-285750">
              <a:spcBef>
                <a:spcPts val="300"/>
              </a:spcBef>
              <a:spcAft>
                <a:spcPts val="300"/>
              </a:spcAft>
              <a:buFont typeface="Arial" panose="020B0604020202020204" pitchFamily="34" charset="0"/>
              <a:buChar char="•"/>
            </a:pPr>
            <a:r>
              <a:rPr lang="cs-CZ" sz="1000" dirty="0" smtClean="0">
                <a:latin typeface="Arial" panose="020B0604020202020204" pitchFamily="34" charset="0"/>
                <a:cs typeface="Arial" panose="020B0604020202020204" pitchFamily="34" charset="0"/>
              </a:rPr>
              <a:t>zařízení </a:t>
            </a:r>
            <a:r>
              <a:rPr lang="cs-CZ" sz="1000" dirty="0">
                <a:latin typeface="Arial" panose="020B0604020202020204" pitchFamily="34" charset="0"/>
                <a:cs typeface="Arial" panose="020B0604020202020204" pitchFamily="34" charset="0"/>
              </a:rPr>
              <a:t>základního občanského vybavení </a:t>
            </a:r>
            <a:endParaRPr lang="cs-CZ" sz="1000" dirty="0" smtClean="0">
              <a:latin typeface="Arial" panose="020B060402020202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cs-CZ" sz="1000" dirty="0" smtClean="0">
                <a:latin typeface="Arial" panose="020B0604020202020204" pitchFamily="34" charset="0"/>
                <a:cs typeface="Arial" panose="020B0604020202020204" pitchFamily="34" charset="0"/>
              </a:rPr>
              <a:t>veřejná zeleň </a:t>
            </a:r>
          </a:p>
          <a:p>
            <a:pPr>
              <a:spcBef>
                <a:spcPts val="300"/>
              </a:spcBef>
              <a:spcAft>
                <a:spcPts val="300"/>
              </a:spcAft>
            </a:pPr>
            <a:r>
              <a:rPr lang="cs-CZ" sz="1000" dirty="0" smtClean="0">
                <a:latin typeface="Arial" panose="020B0604020202020204" pitchFamily="34" charset="0"/>
                <a:cs typeface="Arial" panose="020B0604020202020204" pitchFamily="34" charset="0"/>
              </a:rPr>
              <a:t>(typ </a:t>
            </a:r>
            <a:r>
              <a:rPr lang="cs-CZ" sz="1000" dirty="0">
                <a:latin typeface="Arial" panose="020B0604020202020204" pitchFamily="34" charset="0"/>
                <a:cs typeface="Arial" panose="020B0604020202020204" pitchFamily="34" charset="0"/>
              </a:rPr>
              <a:t>1A</a:t>
            </a:r>
            <a:r>
              <a:rPr lang="cs-CZ" sz="1000" dirty="0" smtClean="0">
                <a:latin typeface="Arial" panose="020B0604020202020204" pitchFamily="34" charset="0"/>
                <a:cs typeface="Arial" panose="020B0604020202020204" pitchFamily="34" charset="0"/>
              </a:rPr>
              <a:t>) – </a:t>
            </a:r>
            <a:r>
              <a:rPr lang="cs-CZ" sz="1000" dirty="0">
                <a:latin typeface="Arial" panose="020B0604020202020204" pitchFamily="34" charset="0"/>
                <a:cs typeface="Arial" panose="020B0604020202020204" pitchFamily="34" charset="0"/>
              </a:rPr>
              <a:t>fyzická vzdálenost </a:t>
            </a:r>
            <a:r>
              <a:rPr lang="cs-CZ" sz="1000" dirty="0" smtClean="0">
                <a:latin typeface="Arial" panose="020B0604020202020204" pitchFamily="34" charset="0"/>
                <a:cs typeface="Arial" panose="020B0604020202020204" pitchFamily="34" charset="0"/>
              </a:rPr>
              <a:t>vůči stanici hromadné dopravy </a:t>
            </a:r>
          </a:p>
          <a:p>
            <a:pPr marL="285750" indent="-285750">
              <a:spcBef>
                <a:spcPts val="300"/>
              </a:spcBef>
              <a:spcAft>
                <a:spcPts val="300"/>
              </a:spcAft>
              <a:buFont typeface="Arial" panose="020B0604020202020204" pitchFamily="34" charset="0"/>
              <a:buChar char="•"/>
            </a:pPr>
            <a:r>
              <a:rPr lang="cs-CZ" sz="1000" dirty="0">
                <a:latin typeface="Arial" panose="020B0604020202020204" pitchFamily="34" charset="0"/>
                <a:cs typeface="Arial" panose="020B0604020202020204" pitchFamily="34" charset="0"/>
              </a:rPr>
              <a:t>fyzická vzdálenost z bydliště nebo od cíle dojížďky k zastávce hromadné dopravy </a:t>
            </a:r>
          </a:p>
          <a:p>
            <a:pPr marL="274638">
              <a:spcBef>
                <a:spcPts val="300"/>
              </a:spcBef>
              <a:spcAft>
                <a:spcPts val="300"/>
              </a:spcAft>
            </a:pPr>
            <a:r>
              <a:rPr lang="cs-CZ" sz="1000" i="1" dirty="0" smtClean="0">
                <a:latin typeface="Arial" panose="020B0604020202020204" pitchFamily="34" charset="0"/>
                <a:cs typeface="Arial" panose="020B0604020202020204" pitchFamily="34" charset="0"/>
              </a:rPr>
              <a:t>NEBO </a:t>
            </a:r>
            <a:endParaRPr lang="cs-CZ" sz="1000" i="1" dirty="0">
              <a:latin typeface="Arial" panose="020B060402020202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cs-CZ" sz="1000" dirty="0">
                <a:latin typeface="Arial" panose="020B0604020202020204" pitchFamily="34" charset="0"/>
                <a:cs typeface="Arial" panose="020B0604020202020204" pitchFamily="34" charset="0"/>
              </a:rPr>
              <a:t>pro přestup z jednoho dopravního módu na druhý  (například od P+R ke stanici hromadné dopravy) </a:t>
            </a:r>
          </a:p>
          <a:p>
            <a:pPr marL="274638">
              <a:spcBef>
                <a:spcPts val="300"/>
              </a:spcBef>
              <a:spcAft>
                <a:spcPts val="300"/>
              </a:spcAft>
            </a:pPr>
            <a:r>
              <a:rPr lang="cs-CZ" sz="1000" i="1" dirty="0">
                <a:latin typeface="Arial" panose="020B0604020202020204" pitchFamily="34" charset="0"/>
                <a:cs typeface="Arial" panose="020B0604020202020204" pitchFamily="34" charset="0"/>
              </a:rPr>
              <a:t>NEBO </a:t>
            </a:r>
          </a:p>
          <a:p>
            <a:pPr marL="285750" indent="-285750">
              <a:spcBef>
                <a:spcPts val="300"/>
              </a:spcBef>
              <a:spcAft>
                <a:spcPts val="300"/>
              </a:spcAft>
              <a:buFont typeface="Arial" panose="020B0604020202020204" pitchFamily="34" charset="0"/>
              <a:buChar char="•"/>
            </a:pPr>
            <a:r>
              <a:rPr lang="cs-CZ" sz="1000" dirty="0">
                <a:latin typeface="Arial" panose="020B0604020202020204" pitchFamily="34" charset="0"/>
                <a:cs typeface="Arial" panose="020B0604020202020204" pitchFamily="34" charset="0"/>
              </a:rPr>
              <a:t>od zastávky / terminálu hromadné dopravy k cíli dopravy (nákupní centrum, vstup na pracoviště)</a:t>
            </a:r>
          </a:p>
          <a:p>
            <a:pPr>
              <a:spcBef>
                <a:spcPts val="300"/>
              </a:spcBef>
              <a:spcAft>
                <a:spcPts val="300"/>
              </a:spcAft>
            </a:pPr>
            <a:endParaRPr lang="cs-CZ" sz="1400" b="1" dirty="0" smtClean="0">
              <a:latin typeface="Arial" panose="020B0604020202020204" pitchFamily="34" charset="0"/>
              <a:cs typeface="Arial" panose="020B0604020202020204" pitchFamily="34" charset="0"/>
            </a:endParaRPr>
          </a:p>
          <a:p>
            <a:pPr>
              <a:spcBef>
                <a:spcPts val="300"/>
              </a:spcBef>
              <a:spcAft>
                <a:spcPts val="300"/>
              </a:spcAft>
            </a:pPr>
            <a:r>
              <a:rPr lang="cs-CZ" sz="1400" b="1" dirty="0" smtClean="0">
                <a:latin typeface="Arial" panose="020B0604020202020204" pitchFamily="34" charset="0"/>
                <a:cs typeface="Arial" panose="020B0604020202020204" pitchFamily="34" charset="0"/>
              </a:rPr>
              <a:t>časová</a:t>
            </a:r>
            <a:r>
              <a:rPr lang="cs-CZ" sz="1400" b="1" dirty="0" smtClean="0">
                <a:solidFill>
                  <a:srgbClr val="800000"/>
                </a:solidFill>
                <a:latin typeface="Arial" panose="020B0604020202020204" pitchFamily="34" charset="0"/>
                <a:cs typeface="Arial" panose="020B0604020202020204" pitchFamily="34" charset="0"/>
              </a:rPr>
              <a:t> </a:t>
            </a:r>
            <a:endParaRPr lang="cs-CZ" sz="1400" b="1" dirty="0">
              <a:solidFill>
                <a:srgbClr val="800000"/>
              </a:solidFill>
              <a:latin typeface="Arial" panose="020B0604020202020204" pitchFamily="34" charset="0"/>
              <a:cs typeface="Arial" panose="020B0604020202020204" pitchFamily="34" charset="0"/>
            </a:endParaRPr>
          </a:p>
          <a:p>
            <a:pPr>
              <a:spcBef>
                <a:spcPts val="300"/>
              </a:spcBef>
              <a:spcAft>
                <a:spcPts val="300"/>
              </a:spcAft>
            </a:pP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typ 2</a:t>
            </a:r>
            <a:r>
              <a:rPr lang="cs-CZ" sz="1000" dirty="0" smtClean="0">
                <a:latin typeface="Arial" panose="020B0604020202020204" pitchFamily="34" charset="0"/>
                <a:cs typeface="Arial" panose="020B0604020202020204" pitchFamily="34" charset="0"/>
              </a:rPr>
              <a:t>) – vzdálenost </a:t>
            </a:r>
            <a:r>
              <a:rPr lang="cs-CZ" sz="1000" dirty="0">
                <a:latin typeface="Arial" panose="020B0604020202020204" pitchFamily="34" charset="0"/>
                <a:cs typeface="Arial" panose="020B0604020202020204" pitchFamily="34" charset="0"/>
              </a:rPr>
              <a:t>z bydliště </a:t>
            </a:r>
            <a:r>
              <a:rPr lang="cs-CZ" sz="1000" dirty="0" smtClean="0">
                <a:latin typeface="Arial" panose="020B0604020202020204" pitchFamily="34" charset="0"/>
                <a:cs typeface="Arial" panose="020B0604020202020204" pitchFamily="34" charset="0"/>
              </a:rPr>
              <a:t>k cíli dojížďky </a:t>
            </a:r>
          </a:p>
          <a:p>
            <a:pPr marL="285750" indent="-285750">
              <a:spcBef>
                <a:spcPts val="300"/>
              </a:spcBef>
              <a:spcAft>
                <a:spcPts val="300"/>
              </a:spcAft>
              <a:buFont typeface="Arial" panose="020B0604020202020204" pitchFamily="34" charset="0"/>
              <a:buChar char="•"/>
            </a:pPr>
            <a:r>
              <a:rPr lang="cs-CZ" sz="1000" dirty="0">
                <a:latin typeface="Arial" panose="020B0604020202020204" pitchFamily="34" charset="0"/>
                <a:cs typeface="Arial" panose="020B0604020202020204" pitchFamily="34" charset="0"/>
              </a:rPr>
              <a:t>vyjádřená pěší dostupností zastávky hromadné dopravy + časem stráveným v prostředku hromadné dopravy </a:t>
            </a:r>
          </a:p>
          <a:p>
            <a:pPr>
              <a:spcBef>
                <a:spcPts val="300"/>
              </a:spcBef>
              <a:spcAft>
                <a:spcPts val="300"/>
              </a:spcAft>
            </a:pPr>
            <a:endParaRPr lang="cs-CZ" sz="1400" b="1" dirty="0" smtClean="0">
              <a:latin typeface="Arial" panose="020B0604020202020204" pitchFamily="34" charset="0"/>
              <a:cs typeface="Arial" panose="020B0604020202020204" pitchFamily="34" charset="0"/>
            </a:endParaRPr>
          </a:p>
          <a:p>
            <a:pPr>
              <a:spcBef>
                <a:spcPts val="300"/>
              </a:spcBef>
              <a:spcAft>
                <a:spcPts val="300"/>
              </a:spcAft>
            </a:pPr>
            <a:r>
              <a:rPr lang="cs-CZ" sz="1400" b="1" dirty="0" smtClean="0">
                <a:latin typeface="Arial" panose="020B0604020202020204" pitchFamily="34" charset="0"/>
                <a:cs typeface="Arial" panose="020B0604020202020204" pitchFamily="34" charset="0"/>
              </a:rPr>
              <a:t>místní</a:t>
            </a:r>
            <a:endParaRPr lang="cs-CZ" sz="1400" b="1" dirty="0">
              <a:latin typeface="Arial" panose="020B0604020202020204" pitchFamily="34" charset="0"/>
              <a:cs typeface="Arial" panose="020B0604020202020204" pitchFamily="34" charset="0"/>
            </a:endParaRPr>
          </a:p>
          <a:p>
            <a:pPr>
              <a:spcBef>
                <a:spcPts val="300"/>
              </a:spcBef>
              <a:spcAft>
                <a:spcPts val="300"/>
              </a:spcAft>
            </a:pP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typ 3) </a:t>
            </a:r>
            <a:r>
              <a:rPr lang="cs-CZ" sz="1000" dirty="0" smtClean="0">
                <a:latin typeface="Arial" panose="020B0604020202020204" pitchFamily="34" charset="0"/>
                <a:cs typeface="Arial" panose="020B0604020202020204" pitchFamily="34" charset="0"/>
              </a:rPr>
              <a:t>– standard vybavení obce </a:t>
            </a:r>
          </a:p>
          <a:p>
            <a:pPr marL="285750" indent="-285750">
              <a:spcBef>
                <a:spcPts val="300"/>
              </a:spcBef>
              <a:spcAft>
                <a:spcPts val="300"/>
              </a:spcAft>
              <a:buFont typeface="Arial" panose="020B0604020202020204" pitchFamily="34" charset="0"/>
              <a:buChar char="•"/>
            </a:pPr>
            <a:r>
              <a:rPr lang="cs-CZ" sz="1000" dirty="0">
                <a:latin typeface="Arial" panose="020B0604020202020204" pitchFamily="34" charset="0"/>
                <a:cs typeface="Arial" panose="020B0604020202020204" pitchFamily="34" charset="0"/>
              </a:rPr>
              <a:t>podle </a:t>
            </a:r>
            <a:r>
              <a:rPr lang="cs-CZ" sz="1000" dirty="0" smtClean="0">
                <a:latin typeface="Arial" panose="020B0604020202020204" pitchFamily="34" charset="0"/>
                <a:cs typeface="Arial" panose="020B0604020202020204" pitchFamily="34" charset="0"/>
              </a:rPr>
              <a:t>zařazení obce do </a:t>
            </a:r>
            <a:r>
              <a:rPr lang="cs-CZ" sz="1000" dirty="0">
                <a:latin typeface="Arial" panose="020B0604020202020204" pitchFamily="34" charset="0"/>
                <a:cs typeface="Arial" panose="020B0604020202020204" pitchFamily="34" charset="0"/>
              </a:rPr>
              <a:t>určité hierarchické </a:t>
            </a:r>
            <a:r>
              <a:rPr lang="cs-CZ" sz="1000" dirty="0" smtClean="0">
                <a:latin typeface="Arial" panose="020B0604020202020204" pitchFamily="34" charset="0"/>
                <a:cs typeface="Arial" panose="020B0604020202020204" pitchFamily="34" charset="0"/>
              </a:rPr>
              <a:t>úrovně v rámci soustavy osídlení </a:t>
            </a:r>
            <a:endParaRPr lang="cs-CZ"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70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13184" y="1124744"/>
            <a:ext cx="8291264" cy="504056"/>
          </a:xfrm>
        </p:spPr>
        <p:txBody>
          <a:bodyPr/>
          <a:lstStyle/>
          <a:p>
            <a:pPr algn="ctr"/>
            <a:r>
              <a:rPr lang="cs-CZ" dirty="0" smtClean="0"/>
              <a:t>Představení výsledku z projektu</a:t>
            </a:r>
            <a:endParaRPr lang="cs-CZ"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7881" y="3645024"/>
            <a:ext cx="1505540" cy="1238801"/>
          </a:xfrm>
          <a:prstGeom prst="rect">
            <a:avLst/>
          </a:prstGeom>
        </p:spPr>
        <p:txBody>
          <a:bodyPr wrap="none">
            <a:spAutoFit/>
          </a:bodyPr>
          <a:lstStyle/>
          <a:p>
            <a:pPr algn="r">
              <a:spcBef>
                <a:spcPts val="100"/>
              </a:spcBef>
              <a:spcAft>
                <a:spcPts val="0"/>
              </a:spcAft>
            </a:pPr>
            <a:r>
              <a:rPr lang="cs-CZ" b="1" dirty="0" smtClean="0"/>
              <a:t>Rešerše </a:t>
            </a:r>
          </a:p>
          <a:p>
            <a:pPr algn="r">
              <a:spcBef>
                <a:spcPts val="100"/>
              </a:spcBef>
              <a:spcAft>
                <a:spcPts val="0"/>
              </a:spcAft>
            </a:pPr>
            <a:r>
              <a:rPr lang="cs-CZ" b="1" dirty="0" smtClean="0"/>
              <a:t>existujících</a:t>
            </a:r>
          </a:p>
          <a:p>
            <a:pPr algn="r">
              <a:spcBef>
                <a:spcPts val="100"/>
              </a:spcBef>
              <a:spcAft>
                <a:spcPts val="0"/>
              </a:spcAft>
            </a:pPr>
            <a:r>
              <a:rPr lang="cs-CZ" b="1" dirty="0" smtClean="0"/>
              <a:t>standardů</a:t>
            </a:r>
          </a:p>
          <a:p>
            <a:pPr algn="r">
              <a:spcBef>
                <a:spcPts val="100"/>
              </a:spcBef>
              <a:spcAft>
                <a:spcPts val="0"/>
              </a:spcAft>
            </a:pPr>
            <a:r>
              <a:rPr lang="cs-CZ" b="1" dirty="0" smtClean="0"/>
              <a:t>dostupnosti</a:t>
            </a:r>
            <a:endParaRPr lang="cs-CZ" b="1" dirty="0"/>
          </a:p>
        </p:txBody>
      </p:sp>
      <p:pic>
        <p:nvPicPr>
          <p:cNvPr id="6" name="Picture 2" descr="D:\data\j\VYZKUM\TA CR - dostupnosti\10_Analyzy\dostupnosti_tabulka_2016-05-01_prac-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64213" y="1743756"/>
            <a:ext cx="3780842" cy="4866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data\j\VYZKUM\TA CR - dostupnosti\10_Analyzy\dostupnosti_tabulka_2016-05-01_prac-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92080" y="1743756"/>
            <a:ext cx="3767838" cy="486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8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Uplatnění výsledku + pro koho je určen </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437356" y="4684494"/>
            <a:ext cx="8095084" cy="1477328"/>
          </a:xfrm>
          <a:prstGeom prst="rect">
            <a:avLst/>
          </a:prstGeom>
        </p:spPr>
        <p:txBody>
          <a:bodyPr wrap="square">
            <a:spAutoFit/>
          </a:bodyPr>
          <a:lstStyle/>
          <a:p>
            <a:pPr marL="285750" indent="-285750">
              <a:spcAft>
                <a:spcPts val="600"/>
              </a:spcAft>
              <a:buFont typeface="Wingdings" panose="05000000000000000000" pitchFamily="2" charset="2"/>
              <a:buChar char="§"/>
            </a:pPr>
            <a:r>
              <a:rPr lang="cs-CZ" sz="1400" dirty="0" smtClean="0">
                <a:latin typeface="Arial" panose="020B0604020202020204" pitchFamily="34" charset="0"/>
                <a:cs typeface="Arial" panose="020B0604020202020204" pitchFamily="34" charset="0"/>
              </a:rPr>
              <a:t>Ministerstvo pro místní rozvoj ČR (ústřední orgán státní správy na úseku územního plánování)</a:t>
            </a:r>
          </a:p>
          <a:p>
            <a:pPr marL="285750" indent="-285750">
              <a:spcAft>
                <a:spcPts val="600"/>
              </a:spcAft>
              <a:buFont typeface="Wingdings" panose="05000000000000000000" pitchFamily="2" charset="2"/>
              <a:buChar char="§"/>
            </a:pPr>
            <a:r>
              <a:rPr lang="cs-CZ" sz="1400" dirty="0">
                <a:latin typeface="Arial" panose="020B0604020202020204" pitchFamily="34" charset="0"/>
                <a:cs typeface="Arial" panose="020B0604020202020204" pitchFamily="34" charset="0"/>
              </a:rPr>
              <a:t>Ú</a:t>
            </a:r>
            <a:r>
              <a:rPr lang="cs-CZ" sz="1400" dirty="0" smtClean="0">
                <a:latin typeface="Arial" panose="020B0604020202020204" pitchFamily="34" charset="0"/>
                <a:cs typeface="Arial" panose="020B0604020202020204" pitchFamily="34" charset="0"/>
              </a:rPr>
              <a:t>řady územního plánování</a:t>
            </a:r>
          </a:p>
          <a:p>
            <a:pPr marL="285750" indent="-285750">
              <a:spcAft>
                <a:spcPts val="600"/>
              </a:spcAft>
              <a:buFont typeface="Wingdings" panose="05000000000000000000" pitchFamily="2" charset="2"/>
              <a:buChar char="§"/>
            </a:pPr>
            <a:r>
              <a:rPr lang="cs-CZ" sz="1400" dirty="0" smtClean="0">
                <a:latin typeface="Arial" panose="020B0604020202020204" pitchFamily="34" charset="0"/>
                <a:cs typeface="Arial" panose="020B0604020202020204" pitchFamily="34" charset="0"/>
              </a:rPr>
              <a:t>Pořizovatelé územně plánovacích podkladů a územně plánovacích dokumentací</a:t>
            </a:r>
          </a:p>
          <a:p>
            <a:pPr marL="285750" indent="-285750">
              <a:spcAft>
                <a:spcPts val="600"/>
              </a:spcAft>
              <a:buFont typeface="Wingdings" panose="05000000000000000000" pitchFamily="2" charset="2"/>
              <a:buChar char="§"/>
            </a:pPr>
            <a:r>
              <a:rPr lang="cs-CZ" sz="1400" dirty="0" smtClean="0">
                <a:latin typeface="Arial" panose="020B0604020202020204" pitchFamily="34" charset="0"/>
                <a:cs typeface="Arial" panose="020B0604020202020204" pitchFamily="34" charset="0"/>
              </a:rPr>
              <a:t>Zpracovatelé územně </a:t>
            </a:r>
            <a:r>
              <a:rPr lang="cs-CZ" sz="1400" dirty="0">
                <a:latin typeface="Arial" panose="020B0604020202020204" pitchFamily="34" charset="0"/>
                <a:cs typeface="Arial" panose="020B0604020202020204" pitchFamily="34" charset="0"/>
              </a:rPr>
              <a:t>plánovacích podkladů a územně plánovacích </a:t>
            </a:r>
            <a:r>
              <a:rPr lang="cs-CZ" sz="1400" dirty="0" smtClean="0">
                <a:latin typeface="Arial" panose="020B0604020202020204" pitchFamily="34" charset="0"/>
                <a:cs typeface="Arial" panose="020B0604020202020204" pitchFamily="34" charset="0"/>
              </a:rPr>
              <a:t>dokumentací </a:t>
            </a:r>
          </a:p>
          <a:p>
            <a:pPr marL="285750" indent="-285750">
              <a:spcAft>
                <a:spcPts val="600"/>
              </a:spcAft>
              <a:buFont typeface="Wingdings" panose="05000000000000000000" pitchFamily="2" charset="2"/>
              <a:buChar char="§"/>
            </a:pPr>
            <a:endParaRPr lang="cs-CZ" sz="1400" dirty="0">
              <a:latin typeface="Arial" panose="020B0604020202020204" pitchFamily="34" charset="0"/>
              <a:cs typeface="Arial" panose="020B0604020202020204" pitchFamily="34" charset="0"/>
            </a:endParaRPr>
          </a:p>
        </p:txBody>
      </p:sp>
      <p:sp>
        <p:nvSpPr>
          <p:cNvPr id="6" name="Obdélník 5"/>
          <p:cNvSpPr/>
          <p:nvPr/>
        </p:nvSpPr>
        <p:spPr>
          <a:xfrm>
            <a:off x="373062" y="4315162"/>
            <a:ext cx="8591550" cy="369332"/>
          </a:xfrm>
          <a:prstGeom prst="rect">
            <a:avLst/>
          </a:prstGeom>
        </p:spPr>
        <p:txBody>
          <a:bodyPr>
            <a:spAutoFit/>
          </a:bodyPr>
          <a:lstStyle/>
          <a:p>
            <a:pPr fontAlgn="auto">
              <a:spcBef>
                <a:spcPts val="0"/>
              </a:spcBef>
              <a:spcAft>
                <a:spcPts val="0"/>
              </a:spcAft>
              <a:defRPr/>
            </a:pPr>
            <a:r>
              <a:rPr lang="cs-CZ" b="1" dirty="0" smtClean="0">
                <a:latin typeface="Arial" panose="020B0604020202020204" pitchFamily="34" charset="0"/>
                <a:cs typeface="Arial" panose="020B0604020202020204" pitchFamily="34" charset="0"/>
              </a:rPr>
              <a:t>Uživatelé metodiky</a:t>
            </a:r>
          </a:p>
        </p:txBody>
      </p:sp>
      <p:sp>
        <p:nvSpPr>
          <p:cNvPr id="7" name="Obdélník 6"/>
          <p:cNvSpPr/>
          <p:nvPr/>
        </p:nvSpPr>
        <p:spPr>
          <a:xfrm>
            <a:off x="437356" y="3012183"/>
            <a:ext cx="8527256" cy="1107996"/>
          </a:xfrm>
          <a:prstGeom prst="rect">
            <a:avLst/>
          </a:prstGeom>
        </p:spPr>
        <p:txBody>
          <a:bodyPr wrap="square">
            <a:spAutoFit/>
          </a:bodyPr>
          <a:lstStyle/>
          <a:p>
            <a:pPr marL="285750" indent="-285750">
              <a:spcAft>
                <a:spcPts val="600"/>
              </a:spcAft>
              <a:buFont typeface="Wingdings" panose="05000000000000000000" pitchFamily="2" charset="2"/>
              <a:buChar char="§"/>
            </a:pPr>
            <a:r>
              <a:rPr lang="cs-CZ" sz="1400" dirty="0" smtClean="0">
                <a:latin typeface="Arial" panose="020B0604020202020204" pitchFamily="34" charset="0"/>
                <a:cs typeface="Arial" panose="020B0604020202020204" pitchFamily="34" charset="0"/>
              </a:rPr>
              <a:t>Zkvalitnění činnosti úřadů územního plánování a zpracovatelů územně plánovacích podkladů </a:t>
            </a:r>
            <a:br>
              <a:rPr lang="cs-CZ" sz="1400" dirty="0" smtClean="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a územně plánovacích dokumentací</a:t>
            </a:r>
            <a:endParaRPr lang="cs-CZ" sz="1400"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cs-CZ" sz="1400" b="1" dirty="0" smtClean="0">
                <a:latin typeface="Arial" panose="020B0604020202020204" pitchFamily="34" charset="0"/>
                <a:cs typeface="Arial" panose="020B0604020202020204" pitchFamily="34" charset="0"/>
              </a:rPr>
              <a:t>Zajištění odpovídající dostupnosti veřejné infrastruktury pro obyvatele ČR</a:t>
            </a:r>
          </a:p>
          <a:p>
            <a:pPr marL="285750" indent="-285750">
              <a:spcAft>
                <a:spcPts val="600"/>
              </a:spcAft>
              <a:buFont typeface="Wingdings" panose="05000000000000000000" pitchFamily="2" charset="2"/>
              <a:buChar char="§"/>
            </a:pPr>
            <a:endParaRPr lang="cs-CZ" sz="1400" dirty="0">
              <a:latin typeface="Arial" panose="020B0604020202020204" pitchFamily="34" charset="0"/>
              <a:cs typeface="Arial" panose="020B0604020202020204" pitchFamily="34" charset="0"/>
            </a:endParaRPr>
          </a:p>
        </p:txBody>
      </p:sp>
      <p:sp>
        <p:nvSpPr>
          <p:cNvPr id="8" name="Obdélník 7"/>
          <p:cNvSpPr/>
          <p:nvPr/>
        </p:nvSpPr>
        <p:spPr>
          <a:xfrm>
            <a:off x="373062" y="2620193"/>
            <a:ext cx="8591550" cy="369332"/>
          </a:xfrm>
          <a:prstGeom prst="rect">
            <a:avLst/>
          </a:prstGeom>
        </p:spPr>
        <p:txBody>
          <a:bodyPr>
            <a:spAutoFit/>
          </a:bodyPr>
          <a:lstStyle/>
          <a:p>
            <a:pPr fontAlgn="auto">
              <a:spcBef>
                <a:spcPts val="0"/>
              </a:spcBef>
              <a:spcAft>
                <a:spcPts val="0"/>
              </a:spcAft>
              <a:defRPr/>
            </a:pPr>
            <a:r>
              <a:rPr lang="cs-CZ" b="1" dirty="0" smtClean="0">
                <a:latin typeface="Arial" panose="020B0604020202020204" pitchFamily="34" charset="0"/>
                <a:cs typeface="Arial" panose="020B0604020202020204" pitchFamily="34" charset="0"/>
              </a:rPr>
              <a:t>Přínosy metodiky</a:t>
            </a:r>
          </a:p>
        </p:txBody>
      </p:sp>
    </p:spTree>
    <p:extLst>
      <p:ext uri="{BB962C8B-B14F-4D97-AF65-F5344CB8AC3E}">
        <p14:creationId xmlns:p14="http://schemas.microsoft.com/office/powerpoint/2010/main" val="552374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196752"/>
            <a:ext cx="8219256" cy="648072"/>
          </a:xfrm>
        </p:spPr>
        <p:txBody>
          <a:bodyPr/>
          <a:lstStyle/>
          <a:p>
            <a:pPr algn="ctr">
              <a:lnSpc>
                <a:spcPct val="80000"/>
              </a:lnSpc>
            </a:pPr>
            <a:r>
              <a:rPr lang="cs-CZ" dirty="0"/>
              <a:t>Aktuální situace projektu</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ulka 4"/>
          <p:cNvGraphicFramePr>
            <a:graphicFrameLocks noGrp="1"/>
          </p:cNvGraphicFramePr>
          <p:nvPr>
            <p:extLst>
              <p:ext uri="{D42A27DB-BD31-4B8C-83A1-F6EECF244321}">
                <p14:modId xmlns:p14="http://schemas.microsoft.com/office/powerpoint/2010/main" val="1879499784"/>
              </p:ext>
            </p:extLst>
          </p:nvPr>
        </p:nvGraphicFramePr>
        <p:xfrm>
          <a:off x="18731" y="1844825"/>
          <a:ext cx="9125269" cy="5013176"/>
        </p:xfrm>
        <a:graphic>
          <a:graphicData uri="http://schemas.openxmlformats.org/drawingml/2006/table">
            <a:tbl>
              <a:tblPr>
                <a:tableStyleId>{5C22544A-7EE6-4342-B048-85BDC9FD1C3A}</a:tableStyleId>
              </a:tblPr>
              <a:tblGrid>
                <a:gridCol w="318106"/>
                <a:gridCol w="2381686"/>
                <a:gridCol w="5760640"/>
                <a:gridCol w="664837"/>
              </a:tblGrid>
              <a:tr h="319157">
                <a:tc>
                  <a:txBody>
                    <a:bodyPr/>
                    <a:lstStyle/>
                    <a:p>
                      <a:pPr>
                        <a:spcAft>
                          <a:spcPts val="0"/>
                        </a:spcAft>
                      </a:pPr>
                      <a:r>
                        <a:rPr lang="cs-CZ" sz="800" i="1" dirty="0">
                          <a:effectLst/>
                          <a:latin typeface="Arial Narrow" panose="020B0606020202030204" pitchFamily="34" charset="0"/>
                        </a:rPr>
                        <a:t>č.</a:t>
                      </a:r>
                      <a:endParaRPr lang="cs-CZ" sz="800" i="1" dirty="0">
                        <a:solidFill>
                          <a:srgbClr val="000000"/>
                        </a:solidFill>
                        <a:effectLst/>
                        <a:latin typeface="Arial Narrow" panose="020B0606020202030204" pitchFamily="34" charset="0"/>
                        <a:ea typeface="Calibri"/>
                        <a:cs typeface="Calibri"/>
                      </a:endParaRPr>
                    </a:p>
                  </a:txBody>
                  <a:tcPr marL="27179" marR="27179" marT="27179" marB="27179" anchor="b"/>
                </a:tc>
                <a:tc>
                  <a:txBody>
                    <a:bodyPr/>
                    <a:lstStyle/>
                    <a:p>
                      <a:pPr>
                        <a:spcAft>
                          <a:spcPts val="0"/>
                        </a:spcAft>
                      </a:pPr>
                      <a:r>
                        <a:rPr lang="cs-CZ" sz="800" i="1" dirty="0">
                          <a:effectLst/>
                          <a:latin typeface="Arial Narrow" panose="020B0606020202030204" pitchFamily="34" charset="0"/>
                        </a:rPr>
                        <a:t>činnost </a:t>
                      </a:r>
                      <a:endParaRPr lang="cs-CZ" sz="800" i="1" dirty="0">
                        <a:solidFill>
                          <a:srgbClr val="000000"/>
                        </a:solidFill>
                        <a:effectLst/>
                        <a:latin typeface="Arial Narrow" panose="020B0606020202030204" pitchFamily="34" charset="0"/>
                        <a:ea typeface="Calibri"/>
                        <a:cs typeface="Calibri"/>
                      </a:endParaRPr>
                    </a:p>
                  </a:txBody>
                  <a:tcPr marL="27179" marR="27179" marT="27179" marB="27179" anchor="b"/>
                </a:tc>
                <a:tc>
                  <a:txBody>
                    <a:bodyPr/>
                    <a:lstStyle/>
                    <a:p>
                      <a:pPr>
                        <a:spcAft>
                          <a:spcPts val="0"/>
                        </a:spcAft>
                      </a:pPr>
                      <a:r>
                        <a:rPr lang="cs-CZ" sz="800" i="1" dirty="0">
                          <a:effectLst/>
                          <a:latin typeface="Arial Narrow" panose="020B0606020202030204" pitchFamily="34" charset="0"/>
                        </a:rPr>
                        <a:t>popis činnosti </a:t>
                      </a:r>
                      <a:endParaRPr lang="cs-CZ" sz="800" i="1" dirty="0">
                        <a:solidFill>
                          <a:srgbClr val="000000"/>
                        </a:solidFill>
                        <a:effectLst/>
                        <a:latin typeface="Arial Narrow" panose="020B0606020202030204" pitchFamily="34" charset="0"/>
                        <a:ea typeface="Calibri"/>
                        <a:cs typeface="Calibri"/>
                      </a:endParaRPr>
                    </a:p>
                  </a:txBody>
                  <a:tcPr marL="27179" marR="27179" marT="27179" marB="27179" anchor="b"/>
                </a:tc>
                <a:tc>
                  <a:txBody>
                    <a:bodyPr/>
                    <a:lstStyle/>
                    <a:p>
                      <a:pPr>
                        <a:spcAft>
                          <a:spcPts val="0"/>
                        </a:spcAft>
                      </a:pPr>
                      <a:r>
                        <a:rPr lang="cs-CZ" sz="800" i="1" dirty="0">
                          <a:effectLst/>
                          <a:latin typeface="Arial Narrow" panose="020B0606020202030204" pitchFamily="34" charset="0"/>
                        </a:rPr>
                        <a:t>období činnosti (měsíce) </a:t>
                      </a:r>
                      <a:endParaRPr lang="cs-CZ" sz="800" i="1" dirty="0">
                        <a:solidFill>
                          <a:srgbClr val="000000"/>
                        </a:solidFill>
                        <a:effectLst/>
                        <a:latin typeface="Arial Narrow" panose="020B0606020202030204" pitchFamily="34" charset="0"/>
                        <a:ea typeface="Calibri"/>
                        <a:cs typeface="Calibri"/>
                      </a:endParaRPr>
                    </a:p>
                  </a:txBody>
                  <a:tcPr marL="27179" marR="27179" marT="27179" marB="27179" anchor="b"/>
                </a:tc>
              </a:tr>
              <a:tr h="903636">
                <a:tc>
                  <a:txBody>
                    <a:bodyPr/>
                    <a:lstStyle/>
                    <a:p>
                      <a:pPr>
                        <a:spcAft>
                          <a:spcPts val="0"/>
                        </a:spcAft>
                      </a:pPr>
                      <a:r>
                        <a:rPr lang="cs-CZ" sz="1400" dirty="0" smtClean="0">
                          <a:solidFill>
                            <a:srgbClr val="DB7D00"/>
                          </a:solidFill>
                          <a:effectLst/>
                          <a:latin typeface="Arial" panose="020B0604020202020204" pitchFamily="34" charset="0"/>
                          <a:cs typeface="Arial" panose="020B0604020202020204" pitchFamily="34" charset="0"/>
                        </a:rPr>
                        <a:t>1 </a:t>
                      </a:r>
                      <a:endParaRPr lang="cs-CZ" sz="1400" dirty="0">
                        <a:solidFill>
                          <a:srgbClr val="DB7D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1400" b="1" dirty="0">
                          <a:solidFill>
                            <a:srgbClr val="DB7D00"/>
                          </a:solidFill>
                          <a:effectLst/>
                          <a:latin typeface="Arial" panose="020B0604020202020204" pitchFamily="34" charset="0"/>
                          <a:cs typeface="Arial" panose="020B0604020202020204" pitchFamily="34" charset="0"/>
                        </a:rPr>
                        <a:t>Analýzy </a:t>
                      </a:r>
                      <a:endParaRPr lang="cs-CZ" sz="1400" b="1" dirty="0">
                        <a:solidFill>
                          <a:srgbClr val="DB7D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solidFill>
                            <a:srgbClr val="DB7D00"/>
                          </a:solidFill>
                          <a:effectLst/>
                          <a:latin typeface="Arial" panose="020B0604020202020204" pitchFamily="34" charset="0"/>
                          <a:cs typeface="Arial" panose="020B0604020202020204" pitchFamily="34" charset="0"/>
                        </a:rPr>
                        <a:t>Základem řešení projektu bude podrobná analýza a rešerše požadavků na dostupnost jednotlivých druhů, typů a hierarchických úrovní veřejné infrastruktury stanovených v relevantních platných, ale i dřívějších, právních předpisech, normách, normativech a dalších dokumentech a publikacích. Analýza se bude zabývat stavem řešení dané problematiky v ČR a dále na Slovensku a v dalších zemích (předpoklad: Spolková republika Německo a Rakousko, Anglie, Skotsko, jeden ze severských států). </a:t>
                      </a:r>
                      <a:endParaRPr lang="cs-CZ" sz="950" dirty="0">
                        <a:solidFill>
                          <a:srgbClr val="DB7D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solidFill>
                            <a:srgbClr val="DB7D00"/>
                          </a:solidFill>
                          <a:effectLst/>
                          <a:latin typeface="Arial" panose="020B0604020202020204" pitchFamily="34" charset="0"/>
                          <a:cs typeface="Arial" panose="020B0604020202020204" pitchFamily="34" charset="0"/>
                        </a:rPr>
                        <a:t>0 - 4 </a:t>
                      </a:r>
                      <a:endParaRPr lang="cs-CZ" sz="950" dirty="0">
                        <a:solidFill>
                          <a:srgbClr val="DB7D00"/>
                        </a:solidFill>
                        <a:effectLst/>
                        <a:latin typeface="Arial" panose="020B0604020202020204" pitchFamily="34" charset="0"/>
                        <a:ea typeface="Calibri"/>
                        <a:cs typeface="Arial" panose="020B0604020202020204" pitchFamily="34" charset="0"/>
                      </a:endParaRPr>
                    </a:p>
                  </a:txBody>
                  <a:tcPr marL="27179" marR="27179" marT="27179" marB="27179"/>
                </a:tc>
              </a:tr>
              <a:tr h="753286">
                <a:tc>
                  <a:txBody>
                    <a:bodyPr/>
                    <a:lstStyle/>
                    <a:p>
                      <a:pPr>
                        <a:spcAft>
                          <a:spcPts val="0"/>
                        </a:spcAft>
                      </a:pPr>
                      <a:r>
                        <a:rPr lang="cs-CZ" sz="1400" dirty="0">
                          <a:solidFill>
                            <a:schemeClr val="accent4">
                              <a:lumMod val="75000"/>
                            </a:schemeClr>
                          </a:solidFill>
                          <a:effectLst/>
                          <a:latin typeface="Arial" panose="020B0604020202020204" pitchFamily="34" charset="0"/>
                          <a:cs typeface="Arial" panose="020B0604020202020204" pitchFamily="34" charset="0"/>
                        </a:rPr>
                        <a:t>2 </a:t>
                      </a:r>
                      <a:endParaRPr lang="cs-CZ" sz="1400"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1400" b="1" dirty="0">
                          <a:solidFill>
                            <a:schemeClr val="accent4">
                              <a:lumMod val="75000"/>
                            </a:schemeClr>
                          </a:solidFill>
                          <a:effectLst/>
                          <a:latin typeface="Arial" panose="020B0604020202020204" pitchFamily="34" charset="0"/>
                          <a:cs typeface="Arial" panose="020B0604020202020204" pitchFamily="34" charset="0"/>
                        </a:rPr>
                        <a:t>Strukturace infrastruktur </a:t>
                      </a:r>
                      <a:endParaRPr lang="cs-CZ" sz="1400" b="1"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solidFill>
                            <a:schemeClr val="accent4">
                              <a:lumMod val="75000"/>
                            </a:schemeClr>
                          </a:solidFill>
                          <a:effectLst/>
                          <a:latin typeface="Arial" panose="020B0604020202020204" pitchFamily="34" charset="0"/>
                          <a:cs typeface="Arial" panose="020B0604020202020204" pitchFamily="34" charset="0"/>
                        </a:rPr>
                        <a:t>Kromě základní strukturace na dopravní infrastrukturu, technickou infrastrukturu, občanské vybavení a veřejná prostranství dle dikce stavebního zákona bude pro potřeby projektu a následnou tvorbu metodiky provedena podrobnější strukturace jednotlivých základních druhů infrastruktury a to zejména s ohledem na jejich hierarchickou úroveň a s ohledem na jednotlivé typologické druhy resp. systémy a subsystémy.</a:t>
                      </a:r>
                      <a:endParaRPr lang="cs-CZ" sz="950"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solidFill>
                            <a:schemeClr val="accent4">
                              <a:lumMod val="75000"/>
                            </a:schemeClr>
                          </a:solidFill>
                          <a:effectLst/>
                          <a:latin typeface="Arial" panose="020B0604020202020204" pitchFamily="34" charset="0"/>
                          <a:cs typeface="Arial" panose="020B0604020202020204" pitchFamily="34" charset="0"/>
                        </a:rPr>
                        <a:t>3 - 5 </a:t>
                      </a:r>
                      <a:endParaRPr lang="cs-CZ" sz="950"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27179" marR="27179" marT="27179" marB="27179"/>
                </a:tc>
              </a:tr>
              <a:tr h="1452782">
                <a:tc>
                  <a:txBody>
                    <a:bodyPr/>
                    <a:lstStyle/>
                    <a:p>
                      <a:pPr>
                        <a:spcAft>
                          <a:spcPts val="0"/>
                        </a:spcAft>
                      </a:pPr>
                      <a:r>
                        <a:rPr lang="cs-CZ" sz="1400">
                          <a:effectLst/>
                          <a:latin typeface="Arial" panose="020B0604020202020204" pitchFamily="34" charset="0"/>
                          <a:cs typeface="Arial" panose="020B0604020202020204" pitchFamily="34" charset="0"/>
                        </a:rPr>
                        <a:t>3 </a:t>
                      </a:r>
                      <a:endParaRPr lang="cs-CZ" sz="140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1400" b="1" dirty="0">
                          <a:effectLst/>
                          <a:latin typeface="Arial" panose="020B0604020202020204" pitchFamily="34" charset="0"/>
                          <a:cs typeface="Arial" panose="020B0604020202020204" pitchFamily="34" charset="0"/>
                        </a:rPr>
                        <a:t>Koncepce standardů </a:t>
                      </a:r>
                      <a:endParaRPr lang="cs-CZ" sz="1400" b="1"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effectLst/>
                          <a:latin typeface="Arial" panose="020B0604020202020204" pitchFamily="34" charset="0"/>
                          <a:cs typeface="Arial" panose="020B0604020202020204" pitchFamily="34" charset="0"/>
                        </a:rPr>
                        <a:t>Pro jednotlivé druhy, typy a hierarchické úrovně veřejné infrastruktury budou na základě provedených analýz existujících standardů v českém prostředí a v zahraničí a při zohlednění specifik prostředí českých měst a obcí, předpokládaných trendů rozvoje území, předpokládaných trendů rozvoje jednotlivých infrastruktur a při zohlednění předpokládaných demografických trendů stanoveny konkrétní číselné hodnoty standardů jejich dostupnosti.</a:t>
                      </a:r>
                    </a:p>
                    <a:p>
                      <a:pPr>
                        <a:spcAft>
                          <a:spcPts val="0"/>
                        </a:spcAft>
                      </a:pPr>
                      <a:r>
                        <a:rPr lang="cs-CZ" sz="950" dirty="0">
                          <a:effectLst/>
                          <a:latin typeface="Arial" panose="020B0604020202020204" pitchFamily="34" charset="0"/>
                          <a:cs typeface="Arial" panose="020B0604020202020204" pitchFamily="34" charset="0"/>
                        </a:rPr>
                        <a:t>Pro různé kategorie sídel budou v některých případech určeny standardy odlišně. Pro vyšší úroveň veřejných infrastruktur bude uvažována spolupráce jednotlivých sídel mezi sebou a možnosti sdíleného využívání veřejné infrastruktury. V případě metropolitních rozvojových oblastí bude kladen důraz na spolupráci jádrových měst a okolních oblastí. </a:t>
                      </a:r>
                      <a:endParaRPr lang="cs-CZ" sz="950"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effectLst/>
                          <a:latin typeface="Arial" panose="020B0604020202020204" pitchFamily="34" charset="0"/>
                          <a:cs typeface="Arial" panose="020B0604020202020204" pitchFamily="34" charset="0"/>
                        </a:rPr>
                        <a:t>4 - 8 </a:t>
                      </a:r>
                      <a:endParaRPr lang="cs-CZ" sz="950"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r>
              <a:tr h="693160">
                <a:tc>
                  <a:txBody>
                    <a:bodyPr/>
                    <a:lstStyle/>
                    <a:p>
                      <a:pPr>
                        <a:spcAft>
                          <a:spcPts val="0"/>
                        </a:spcAft>
                      </a:pPr>
                      <a:r>
                        <a:rPr lang="cs-CZ" sz="1400">
                          <a:effectLst/>
                          <a:latin typeface="Arial" panose="020B0604020202020204" pitchFamily="34" charset="0"/>
                          <a:cs typeface="Arial" panose="020B0604020202020204" pitchFamily="34" charset="0"/>
                        </a:rPr>
                        <a:t>4 </a:t>
                      </a:r>
                      <a:endParaRPr lang="cs-CZ" sz="140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1400" b="1" dirty="0">
                          <a:effectLst/>
                          <a:latin typeface="Arial" panose="020B0604020202020204" pitchFamily="34" charset="0"/>
                          <a:cs typeface="Arial" panose="020B0604020202020204" pitchFamily="34" charset="0"/>
                        </a:rPr>
                        <a:t>Efektivita obsluhy </a:t>
                      </a:r>
                      <a:r>
                        <a:rPr lang="cs-CZ" sz="1400" b="1" dirty="0" smtClean="0">
                          <a:effectLst/>
                          <a:latin typeface="Arial" panose="020B0604020202020204" pitchFamily="34" charset="0"/>
                          <a:cs typeface="Arial" panose="020B0604020202020204" pitchFamily="34" charset="0"/>
                        </a:rPr>
                        <a:t/>
                      </a:r>
                      <a:br>
                        <a:rPr lang="cs-CZ" sz="1400" b="1" dirty="0" smtClean="0">
                          <a:effectLst/>
                          <a:latin typeface="Arial" panose="020B0604020202020204" pitchFamily="34" charset="0"/>
                          <a:cs typeface="Arial" panose="020B0604020202020204" pitchFamily="34" charset="0"/>
                        </a:rPr>
                      </a:br>
                      <a:r>
                        <a:rPr lang="cs-CZ" sz="1400" b="1" dirty="0" smtClean="0">
                          <a:effectLst/>
                          <a:latin typeface="Arial" panose="020B0604020202020204" pitchFamily="34" charset="0"/>
                          <a:cs typeface="Arial" panose="020B0604020202020204" pitchFamily="34" charset="0"/>
                        </a:rPr>
                        <a:t>a </a:t>
                      </a:r>
                      <a:r>
                        <a:rPr lang="cs-CZ" sz="1400" b="1" dirty="0">
                          <a:effectLst/>
                          <a:latin typeface="Arial" panose="020B0604020202020204" pitchFamily="34" charset="0"/>
                          <a:cs typeface="Arial" panose="020B0604020202020204" pitchFamily="34" charset="0"/>
                        </a:rPr>
                        <a:t>udržitelnosti infrastruktur </a:t>
                      </a:r>
                      <a:endParaRPr lang="cs-CZ" sz="1400" b="1"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effectLst/>
                          <a:latin typeface="Arial" panose="020B0604020202020204" pitchFamily="34" charset="0"/>
                          <a:cs typeface="Arial" panose="020B0604020202020204" pitchFamily="34" charset="0"/>
                        </a:rPr>
                        <a:t>Pro vybrané druhy veřejné infrastruktury budou stanoveny orientační podmínky pro dosažení standardů (předpoklady naplnění standardů), zejména prahové intenzity využití území, prahové hustoty zalidnění či prahové velikosti sídel, při současné ještě efektivní dostupnosti a obslužnosti daných veřejných infrastruktur. </a:t>
                      </a:r>
                      <a:endParaRPr lang="cs-CZ" sz="950"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effectLst/>
                          <a:latin typeface="Arial" panose="020B0604020202020204" pitchFamily="34" charset="0"/>
                          <a:cs typeface="Arial" panose="020B0604020202020204" pitchFamily="34" charset="0"/>
                        </a:rPr>
                        <a:t>5 - 8 </a:t>
                      </a:r>
                      <a:endParaRPr lang="cs-CZ" sz="950"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r>
              <a:tr h="891155">
                <a:tc>
                  <a:txBody>
                    <a:bodyPr/>
                    <a:lstStyle/>
                    <a:p>
                      <a:pPr>
                        <a:spcAft>
                          <a:spcPts val="0"/>
                        </a:spcAft>
                      </a:pPr>
                      <a:r>
                        <a:rPr lang="cs-CZ" sz="1400">
                          <a:effectLst/>
                          <a:latin typeface="Arial" panose="020B0604020202020204" pitchFamily="34" charset="0"/>
                          <a:cs typeface="Arial" panose="020B0604020202020204" pitchFamily="34" charset="0"/>
                        </a:rPr>
                        <a:t>5 </a:t>
                      </a:r>
                      <a:endParaRPr lang="cs-CZ" sz="140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1400" b="1" dirty="0">
                          <a:effectLst/>
                          <a:latin typeface="Arial" panose="020B0604020202020204" pitchFamily="34" charset="0"/>
                          <a:cs typeface="Arial" panose="020B0604020202020204" pitchFamily="34" charset="0"/>
                        </a:rPr>
                        <a:t>Metodika </a:t>
                      </a:r>
                      <a:endParaRPr lang="cs-CZ" sz="1400" b="1"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effectLst/>
                          <a:latin typeface="Arial" panose="020B0604020202020204" pitchFamily="34" charset="0"/>
                          <a:cs typeface="Arial" panose="020B0604020202020204" pitchFamily="34" charset="0"/>
                        </a:rPr>
                        <a:t>Výstupem projektu bude Metodika pro návrh veřejné infrastruktury v sídlech obsahující kvantitativně vyjádřené standardy dostupnosti jednotlivých druhů, typů a hierarchických úrovní veřejné infrastruktury, včetně podrobných zásad aplikace standardů v procesech územního plánování, s ohledem na řešení rozvoje konkrétního území, při zohlednění velikostní kategorie obce či sídla, jeho polohy ve struktuře osídlení a případných dalších urbanistických charakteristik.  </a:t>
                      </a:r>
                      <a:endParaRPr lang="cs-CZ" sz="950"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c>
                  <a:txBody>
                    <a:bodyPr/>
                    <a:lstStyle/>
                    <a:p>
                      <a:pPr>
                        <a:spcAft>
                          <a:spcPts val="0"/>
                        </a:spcAft>
                      </a:pPr>
                      <a:r>
                        <a:rPr lang="cs-CZ" sz="950" dirty="0">
                          <a:effectLst/>
                          <a:latin typeface="Arial" panose="020B0604020202020204" pitchFamily="34" charset="0"/>
                          <a:cs typeface="Arial" panose="020B0604020202020204" pitchFamily="34" charset="0"/>
                        </a:rPr>
                        <a:t>8 - 11 </a:t>
                      </a:r>
                      <a:endParaRPr lang="cs-CZ" sz="950" dirty="0">
                        <a:solidFill>
                          <a:srgbClr val="000000"/>
                        </a:solidFill>
                        <a:effectLst/>
                        <a:latin typeface="Arial" panose="020B0604020202020204" pitchFamily="34" charset="0"/>
                        <a:ea typeface="Calibri"/>
                        <a:cs typeface="Arial" panose="020B0604020202020204" pitchFamily="34" charset="0"/>
                      </a:endParaRPr>
                    </a:p>
                  </a:txBody>
                  <a:tcPr marL="27179" marR="27179" marT="27179" marB="27179"/>
                </a:tc>
              </a:tr>
            </a:tbl>
          </a:graphicData>
        </a:graphic>
      </p:graphicFrame>
    </p:spTree>
    <p:extLst>
      <p:ext uri="{BB962C8B-B14F-4D97-AF65-F5344CB8AC3E}">
        <p14:creationId xmlns:p14="http://schemas.microsoft.com/office/powerpoint/2010/main" val="38803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Kontakt na řešitele</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827584" y="3284984"/>
            <a:ext cx="10154444" cy="1862048"/>
          </a:xfrm>
          <a:prstGeom prst="rect">
            <a:avLst/>
          </a:prstGeom>
        </p:spPr>
        <p:txBody>
          <a:bodyPr wrap="square">
            <a:spAutoFit/>
          </a:bodyPr>
          <a:lstStyle/>
          <a:p>
            <a:pPr>
              <a:spcAft>
                <a:spcPts val="1800"/>
              </a:spcAft>
            </a:pPr>
            <a:r>
              <a:rPr lang="cs-CZ" b="1" dirty="0" smtClean="0">
                <a:latin typeface="Arial" panose="020B0604020202020204" pitchFamily="34" charset="0"/>
                <a:cs typeface="Arial" panose="020B0604020202020204" pitchFamily="34" charset="0"/>
              </a:rPr>
              <a:t>Prof. Ing. arch. Karel Maier, CSc.   	</a:t>
            </a:r>
            <a:r>
              <a:rPr lang="cs-CZ" u="sng" dirty="0" smtClean="0">
                <a:solidFill>
                  <a:srgbClr val="0070C0"/>
                </a:solidFill>
                <a:latin typeface="Arial" panose="020B0604020202020204" pitchFamily="34" charset="0"/>
                <a:cs typeface="Arial" panose="020B0604020202020204" pitchFamily="34" charset="0"/>
              </a:rPr>
              <a:t>maier@fa.cvut.cz</a:t>
            </a:r>
          </a:p>
          <a:p>
            <a:pPr>
              <a:spcAft>
                <a:spcPts val="1800"/>
              </a:spcAft>
            </a:pPr>
            <a:r>
              <a:rPr lang="cs-CZ" b="1" dirty="0" smtClean="0">
                <a:latin typeface="Arial" panose="020B0604020202020204" pitchFamily="34" charset="0"/>
                <a:cs typeface="Arial" panose="020B0604020202020204" pitchFamily="34" charset="0"/>
              </a:rPr>
              <a:t>Ing. arch. Veronika Šindlerová, Ph.D.</a:t>
            </a:r>
            <a:r>
              <a:rPr lang="cs-CZ" b="1" dirty="0">
                <a:latin typeface="Arial" panose="020B0604020202020204" pitchFamily="34" charset="0"/>
                <a:cs typeface="Arial" panose="020B0604020202020204" pitchFamily="34" charset="0"/>
              </a:rPr>
              <a:t> </a:t>
            </a:r>
            <a:r>
              <a:rPr lang="cs-CZ" b="1"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a:t>
            </a:r>
            <a:r>
              <a:rPr lang="cs-CZ" u="sng" dirty="0" smtClean="0">
                <a:solidFill>
                  <a:srgbClr val="0070C0"/>
                </a:solidFill>
                <a:latin typeface="Arial" panose="020B0604020202020204" pitchFamily="34" charset="0"/>
                <a:cs typeface="Arial" panose="020B0604020202020204" pitchFamily="34" charset="0"/>
              </a:rPr>
              <a:t>veronika.sindlerova@live.com</a:t>
            </a:r>
            <a:endParaRPr lang="cs-CZ" u="sng" dirty="0">
              <a:solidFill>
                <a:srgbClr val="0070C0"/>
              </a:solidFill>
              <a:latin typeface="Arial" panose="020B0604020202020204" pitchFamily="34" charset="0"/>
              <a:cs typeface="Arial" panose="020B0604020202020204" pitchFamily="34" charset="0"/>
            </a:endParaRPr>
          </a:p>
          <a:p>
            <a:pPr>
              <a:spcAft>
                <a:spcPts val="1800"/>
              </a:spcAft>
            </a:pPr>
            <a:r>
              <a:rPr lang="cs-CZ" b="1" dirty="0" smtClean="0">
                <a:latin typeface="Arial" panose="020B0604020202020204" pitchFamily="34" charset="0"/>
                <a:cs typeface="Arial" panose="020B0604020202020204" pitchFamily="34" charset="0"/>
              </a:rPr>
              <a:t>Doc. Ing. arch. Jakub Vorel, Ph.D.    </a:t>
            </a:r>
            <a:r>
              <a:rPr lang="cs-CZ" dirty="0" smtClean="0">
                <a:latin typeface="Arial" panose="020B0604020202020204" pitchFamily="34" charset="0"/>
                <a:cs typeface="Arial" panose="020B0604020202020204" pitchFamily="34" charset="0"/>
              </a:rPr>
              <a:t>	</a:t>
            </a:r>
            <a:r>
              <a:rPr lang="cs-CZ" u="sng" dirty="0" smtClean="0">
                <a:solidFill>
                  <a:srgbClr val="0070C0"/>
                </a:solidFill>
                <a:latin typeface="Arial" panose="020B0604020202020204" pitchFamily="34" charset="0"/>
                <a:cs typeface="Arial" panose="020B0604020202020204" pitchFamily="34" charset="0"/>
              </a:rPr>
              <a:t>jakub.vorel@gis.cvut.cz</a:t>
            </a:r>
            <a:endParaRPr lang="cs-CZ" u="sng" dirty="0">
              <a:solidFill>
                <a:srgbClr val="0070C0"/>
              </a:solidFill>
              <a:latin typeface="Arial" panose="020B0604020202020204" pitchFamily="34" charset="0"/>
              <a:cs typeface="Arial" panose="020B0604020202020204" pitchFamily="34" charset="0"/>
            </a:endParaRPr>
          </a:p>
          <a:p>
            <a:pPr>
              <a:spcAft>
                <a:spcPts val="1800"/>
              </a:spcAft>
            </a:pPr>
            <a:endParaRPr lang="cs-CZ"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77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TotalTime>
  <Words>677</Words>
  <Application>Microsoft Office PowerPoint</Application>
  <PresentationFormat>Předvádění na obrazovce (4:3)</PresentationFormat>
  <Paragraphs>130</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MMR_klas</vt:lpstr>
      <vt:lpstr>TAČR Beta TB050MMR001</vt:lpstr>
      <vt:lpstr>Krátká informace o projektu</vt:lpstr>
      <vt:lpstr>Krátká informace o projektu</vt:lpstr>
      <vt:lpstr>Představení výsledku z projektu</vt:lpstr>
      <vt:lpstr>Představení výsledku z projektu</vt:lpstr>
      <vt:lpstr>Představení výsledku z projektu</vt:lpstr>
      <vt:lpstr>Uplatnění výsledku + pro koho je určen </vt:lpstr>
      <vt:lpstr>Aktuální situace projektu</vt:lpstr>
      <vt:lpstr>Kontakt na řešitele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Vaner Lukáš</dc:creator>
  <cp:lastModifiedBy>maier</cp:lastModifiedBy>
  <cp:revision>14</cp:revision>
  <dcterms:created xsi:type="dcterms:W3CDTF">2014-02-26T13:05:03Z</dcterms:created>
  <dcterms:modified xsi:type="dcterms:W3CDTF">2016-05-04T19:18:29Z</dcterms:modified>
</cp:coreProperties>
</file>