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3" r:id="rId2"/>
    <p:sldId id="321" r:id="rId3"/>
    <p:sldId id="305" r:id="rId4"/>
    <p:sldId id="320" r:id="rId5"/>
    <p:sldId id="271" r:id="rId6"/>
    <p:sldId id="316" r:id="rId7"/>
    <p:sldId id="309" r:id="rId8"/>
    <p:sldId id="322" r:id="rId9"/>
    <p:sldId id="318" r:id="rId10"/>
    <p:sldId id="310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a" initials="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37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6821" autoAdjust="0"/>
  </p:normalViewPr>
  <p:slideViewPr>
    <p:cSldViewPr>
      <p:cViewPr>
        <p:scale>
          <a:sx n="70" d="100"/>
          <a:sy n="70" d="100"/>
        </p:scale>
        <p:origin x="-1458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CE86A-B754-40D2-AD54-347824F896AE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1E3A5-D349-455B-8A18-D9DF8186DF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267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12FE3-DC78-4ED0-8E60-15BDEC73F7D1}" type="datetimeFigureOut">
              <a:rPr lang="cs-CZ" smtClean="0"/>
              <a:pPr/>
              <a:t>23.4.2015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4F018-F138-4E8B-87F4-8274E124F78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82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4F018-F138-4E8B-87F4-8274E124F788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858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cs-CZ" sz="2900" dirty="0" smtClean="0"/>
              <a:t>ČBÚ; ČÚZK; MD; MPSV; MPO; MMR; MV; MZV; MŽP; SÚJB</a:t>
            </a:r>
          </a:p>
          <a:p>
            <a:pPr lvl="1"/>
            <a:r>
              <a:rPr lang="cs-CZ" sz="2900" dirty="0" smtClean="0"/>
              <a:t>další poskytovatelé v oblasti realizace programů výzkumu a vývoje</a:t>
            </a:r>
          </a:p>
          <a:p>
            <a:pPr lvl="1"/>
            <a:r>
              <a:rPr lang="cs-CZ" sz="2900" dirty="0" smtClean="0"/>
              <a:t>ČBÚ; ČÚZK; MD; MPSV; MPO; MMR; MV; MZV; MŽP; SÚJB</a:t>
            </a:r>
          </a:p>
          <a:p>
            <a:pPr lvl="1"/>
            <a:r>
              <a:rPr lang="cs-CZ" sz="2900" dirty="0" smtClean="0"/>
              <a:t>další poskytovatelé v oblasti realizace programů výzkumu a vývoje</a:t>
            </a:r>
          </a:p>
          <a:p>
            <a:pPr lvl="1"/>
            <a:r>
              <a:rPr lang="cs-CZ" sz="2900" dirty="0" smtClean="0"/>
              <a:t>ČBÚ; ČÚZK; MD; MPSV; MPO; MMR; MV; MZV; MŽP; SÚJB</a:t>
            </a:r>
          </a:p>
          <a:p>
            <a:pPr lvl="1"/>
            <a:r>
              <a:rPr lang="cs-CZ" sz="2900" dirty="0" smtClean="0"/>
              <a:t>další poskytovatelé v oblasti realizace programů výzkumu a vývoje</a:t>
            </a:r>
          </a:p>
          <a:p>
            <a:r>
              <a:rPr lang="cs-CZ" dirty="0" smtClean="0"/>
              <a:t>ČBÚ, ČÚZK, MPSV, MMR, MV, MZV, MŽP, SÚJB; MPO</a:t>
            </a:r>
          </a:p>
          <a:p>
            <a:r>
              <a:rPr lang="cs-CZ" dirty="0" smtClean="0"/>
              <a:t>Další poskytovatelé v oblasti realizace programů </a:t>
            </a:r>
            <a:r>
              <a:rPr lang="cs-CZ" dirty="0" err="1" smtClean="0"/>
              <a:t>VaV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74F018-F138-4E8B-87F4-8274E124F78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428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85800" y="1844824"/>
            <a:ext cx="7772400" cy="1470025"/>
          </a:xfrm>
        </p:spPr>
        <p:txBody>
          <a:bodyPr>
            <a:normAutofit/>
          </a:bodyPr>
          <a:lstStyle>
            <a:lvl1pPr algn="ctr">
              <a:defRPr sz="3200" b="1" i="0" baseline="0">
                <a:solidFill>
                  <a:srgbClr val="F03741"/>
                </a:solidFill>
                <a:latin typeface="Cambria" panose="02040503050406030204" pitchFamily="18" charset="0"/>
              </a:defRPr>
            </a:lvl1pPr>
          </a:lstStyle>
          <a:p>
            <a:r>
              <a:rPr lang="cs-CZ" dirty="0" smtClean="0"/>
              <a:t>Nadpis prezentace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78904"/>
          </a:xfrm>
        </p:spPr>
        <p:txBody>
          <a:bodyPr>
            <a:normAutofit/>
          </a:bodyPr>
          <a:lstStyle>
            <a:lvl1pPr marL="0" indent="0" algn="ctr">
              <a:buNone/>
              <a:defRPr sz="2400" b="1" i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Jméno přednášejícího</a:t>
            </a:r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371600" y="4390256"/>
            <a:ext cx="6400800" cy="4789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Jeho pozice</a:t>
            </a:r>
          </a:p>
        </p:txBody>
      </p:sp>
      <p:sp>
        <p:nvSpPr>
          <p:cNvPr id="8" name="Podnadpis 2"/>
          <p:cNvSpPr txBox="1">
            <a:spLocks/>
          </p:cNvSpPr>
          <p:nvPr userDrawn="1"/>
        </p:nvSpPr>
        <p:spPr>
          <a:xfrm>
            <a:off x="647564" y="5229200"/>
            <a:ext cx="784887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i="0" baseline="0" dirty="0" smtClean="0">
                <a:solidFill>
                  <a:srgbClr val="F03741"/>
                </a:solidFill>
              </a:rPr>
              <a:t>Místo/akce</a:t>
            </a:r>
          </a:p>
        </p:txBody>
      </p:sp>
      <p:sp>
        <p:nvSpPr>
          <p:cNvPr id="9" name="Podnadpis 2"/>
          <p:cNvSpPr txBox="1">
            <a:spLocks/>
          </p:cNvSpPr>
          <p:nvPr userDrawn="1"/>
        </p:nvSpPr>
        <p:spPr>
          <a:xfrm>
            <a:off x="647564" y="5557780"/>
            <a:ext cx="784887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0" i="0" baseline="0" dirty="0" smtClean="0">
                <a:solidFill>
                  <a:srgbClr val="F03741"/>
                </a:solidFill>
              </a:rPr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1233773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>
                <a:solidFill>
                  <a:srgbClr val="F0374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063E-6802-4696-9C74-7CFB5774F1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450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99592" y="1600200"/>
            <a:ext cx="3596208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90592" y="1600200"/>
            <a:ext cx="3596208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063E-6802-4696-9C74-7CFB5774F1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902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063E-6802-4696-9C74-7CFB5774F1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104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063E-6802-4696-9C74-7CFB5774F1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00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r="86000" b="8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35516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27584" y="1600200"/>
            <a:ext cx="785921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AB9063E-6802-4696-9C74-7CFB5774F15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002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800" b="1" i="0" kern="1200" baseline="0">
          <a:solidFill>
            <a:srgbClr val="F0374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://www.facebook.com/tacr.cz" TargetMode="External"/><Relationship Id="rId7" Type="http://schemas.openxmlformats.org/officeDocument/2006/relationships/hyperlink" Target="http://plus.google.com/u/0/b/105572200316564197586/105572200316564197586/posts" TargetMode="External"/><Relationship Id="rId2" Type="http://schemas.openxmlformats.org/officeDocument/2006/relationships/hyperlink" Target="http://www.tacr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channel/UC1arGrQjwIKbQGDrpIB-n0A" TargetMode="External"/><Relationship Id="rId5" Type="http://schemas.openxmlformats.org/officeDocument/2006/relationships/hyperlink" Target="http://twitter.com/TACR_cz" TargetMode="External"/><Relationship Id="rId4" Type="http://schemas.openxmlformats.org/officeDocument/2006/relationships/hyperlink" Target="http://www.linkedin.com/company/technologick-agentura-esk-republik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4952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063E-6802-4696-9C74-7CFB5774F15F}" type="slidenum">
              <a:rPr lang="cs-CZ" smtClean="0"/>
              <a:pPr/>
              <a:t>1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"/>
            <a:ext cx="9144000" cy="685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6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44431" y="1340768"/>
            <a:ext cx="9144000" cy="1080120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Děkuji za pozornost!</a:t>
            </a:r>
            <a:endParaRPr lang="cs-CZ" sz="32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5970" y="4653136"/>
            <a:ext cx="9144000" cy="21328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1400" b="1" dirty="0" smtClean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cs-CZ" sz="1400" b="1" dirty="0" smtClean="0">
                <a:latin typeface="Cambria" pitchFamily="18" charset="0"/>
              </a:rPr>
              <a:t>Web: </a:t>
            </a:r>
            <a:r>
              <a:rPr lang="cs-CZ" sz="1400" b="1" dirty="0" smtClean="0">
                <a:solidFill>
                  <a:srgbClr val="CC0000"/>
                </a:solidFill>
                <a:latin typeface="Cambria" panose="02040503050406030204" pitchFamily="18" charset="0"/>
                <a:hlinkClick r:id="rId2"/>
              </a:rPr>
              <a:t>www.tacr.cz</a:t>
            </a:r>
            <a:endParaRPr lang="cs-CZ" sz="1400" b="1" dirty="0">
              <a:solidFill>
                <a:srgbClr val="CC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sv-SE" sz="1400" b="1" dirty="0" smtClean="0">
                <a:latin typeface="Cambria" pitchFamily="18" charset="0"/>
              </a:rPr>
              <a:t>Facebook</a:t>
            </a:r>
            <a:r>
              <a:rPr lang="sv-SE" sz="1400" b="1" dirty="0">
                <a:latin typeface="Cambria" pitchFamily="18" charset="0"/>
              </a:rPr>
              <a:t>: </a:t>
            </a:r>
            <a:r>
              <a:rPr lang="sv-SE" sz="1400" b="1" dirty="0">
                <a:latin typeface="Cambria" pitchFamily="18" charset="0"/>
                <a:hlinkClick r:id="rId3"/>
              </a:rPr>
              <a:t>http://</a:t>
            </a:r>
            <a:r>
              <a:rPr lang="sv-SE" sz="1400" b="1" dirty="0" smtClean="0">
                <a:latin typeface="Cambria" pitchFamily="18" charset="0"/>
                <a:hlinkClick r:id="rId3"/>
              </a:rPr>
              <a:t>www.facebook.com/tacr.cz</a:t>
            </a:r>
            <a:endParaRPr lang="cs-CZ" sz="1400" b="1" dirty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sv-SE" sz="1400" b="1" dirty="0" smtClean="0">
                <a:latin typeface="Cambria" pitchFamily="18" charset="0"/>
              </a:rPr>
              <a:t>LinkedIN</a:t>
            </a:r>
            <a:r>
              <a:rPr lang="sv-SE" sz="1400" b="1" dirty="0">
                <a:latin typeface="Cambria" pitchFamily="18" charset="0"/>
              </a:rPr>
              <a:t>: </a:t>
            </a:r>
            <a:r>
              <a:rPr lang="sv-SE" sz="1400" b="1" dirty="0">
                <a:latin typeface="Cambria" pitchFamily="18" charset="0"/>
                <a:hlinkClick r:id="rId4"/>
              </a:rPr>
              <a:t>http://www.linkedin.com/company/technologick-agentura-esk-republiky</a:t>
            </a:r>
            <a:r>
              <a:rPr lang="sv-SE" sz="1400" b="1" dirty="0">
                <a:latin typeface="Cambria" pitchFamily="18" charset="0"/>
              </a:rPr>
              <a:t/>
            </a:r>
            <a:br>
              <a:rPr lang="sv-SE" sz="1400" b="1" dirty="0">
                <a:latin typeface="Cambria" pitchFamily="18" charset="0"/>
              </a:rPr>
            </a:br>
            <a:r>
              <a:rPr lang="sv-SE" sz="1400" b="1" dirty="0" smtClean="0">
                <a:latin typeface="Cambria" pitchFamily="18" charset="0"/>
              </a:rPr>
              <a:t>Twitter TA</a:t>
            </a:r>
            <a:r>
              <a:rPr lang="cs-CZ" sz="1400" b="1" dirty="0" smtClean="0">
                <a:latin typeface="Cambria" pitchFamily="18" charset="0"/>
              </a:rPr>
              <a:t> </a:t>
            </a:r>
            <a:r>
              <a:rPr lang="sv-SE" sz="1400" b="1" dirty="0" smtClean="0">
                <a:latin typeface="Cambria" pitchFamily="18" charset="0"/>
              </a:rPr>
              <a:t>ČR</a:t>
            </a:r>
            <a:r>
              <a:rPr lang="sv-SE" sz="1400" b="1" dirty="0">
                <a:latin typeface="Cambria" pitchFamily="18" charset="0"/>
              </a:rPr>
              <a:t>: </a:t>
            </a:r>
            <a:r>
              <a:rPr lang="sv-SE" sz="1400" b="1" dirty="0">
                <a:latin typeface="Cambria" pitchFamily="18" charset="0"/>
                <a:hlinkClick r:id="rId5"/>
              </a:rPr>
              <a:t>http://twitter.com/</a:t>
            </a:r>
            <a:r>
              <a:rPr lang="sv-SE" sz="1400" b="1" dirty="0" smtClean="0">
                <a:latin typeface="Cambria" pitchFamily="18" charset="0"/>
                <a:hlinkClick r:id="rId5"/>
              </a:rPr>
              <a:t>TACR_cz</a:t>
            </a:r>
            <a:endParaRPr lang="sv-SE" sz="1400" b="1" dirty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sv-SE" sz="1400" b="1" dirty="0" err="1" smtClean="0">
                <a:latin typeface="Cambria" pitchFamily="18" charset="0"/>
              </a:rPr>
              <a:t>YouTube</a:t>
            </a:r>
            <a:r>
              <a:rPr lang="sv-SE" sz="1400" b="1" dirty="0">
                <a:latin typeface="Cambria" pitchFamily="18" charset="0"/>
              </a:rPr>
              <a:t>: </a:t>
            </a:r>
            <a:r>
              <a:rPr lang="sv-SE" sz="1400" b="1" dirty="0">
                <a:latin typeface="Cambria" pitchFamily="18" charset="0"/>
                <a:hlinkClick r:id="rId6"/>
              </a:rPr>
              <a:t>https://</a:t>
            </a:r>
            <a:r>
              <a:rPr lang="sv-SE" sz="1400" b="1" dirty="0" smtClean="0">
                <a:latin typeface="Cambria" pitchFamily="18" charset="0"/>
                <a:hlinkClick r:id="rId6"/>
              </a:rPr>
              <a:t>www.youtube.com/channel/UC1arGrQjwIKbQGDrpIB-n0A</a:t>
            </a:r>
            <a:endParaRPr lang="sv-SE" sz="1400" b="1" dirty="0">
              <a:latin typeface="Cambria" pitchFamily="18" charset="0"/>
            </a:endParaRPr>
          </a:p>
          <a:p>
            <a:pPr marL="0" indent="0" algn="ctr">
              <a:buNone/>
            </a:pPr>
            <a:r>
              <a:rPr lang="sv-SE" sz="1400" b="1" dirty="0">
                <a:latin typeface="Cambria" pitchFamily="18" charset="0"/>
              </a:rPr>
              <a:t>Google+: </a:t>
            </a:r>
            <a:r>
              <a:rPr lang="sv-SE" sz="1400" b="1" dirty="0">
                <a:latin typeface="Cambria" pitchFamily="18" charset="0"/>
                <a:hlinkClick r:id="rId7"/>
              </a:rPr>
              <a:t>http://plus.google.com/u/0/b/105572200316564197586/105572200316564197586/posts</a:t>
            </a:r>
            <a:endParaRPr lang="sv-SE" sz="1400" b="1" dirty="0">
              <a:latin typeface="Cambria" pitchFamily="18" charset="0"/>
            </a:endParaRPr>
          </a:p>
          <a:p>
            <a:pPr marL="0" indent="0" algn="ctr">
              <a:buNone/>
            </a:pPr>
            <a:endParaRPr lang="cs-CZ" sz="1100" b="1" dirty="0" smtClean="0">
              <a:solidFill>
                <a:srgbClr val="CC000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cs-CZ" sz="1100" b="1" dirty="0">
              <a:solidFill>
                <a:srgbClr val="CC0000"/>
              </a:solidFill>
              <a:latin typeface="Cambria" panose="020405030504060302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420888"/>
            <a:ext cx="379957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6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20688"/>
            <a:ext cx="9144000" cy="252028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cs-CZ" sz="2400" b="1" dirty="0" smtClean="0">
                <a:solidFill>
                  <a:srgbClr val="CC0000"/>
                </a:solidFill>
                <a:latin typeface="Cambria" panose="020405030504060302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2400" b="1" dirty="0" smtClean="0">
                <a:solidFill>
                  <a:srgbClr val="CC0000"/>
                </a:solidFill>
                <a:latin typeface="Cambria" panose="02040503050406030204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2400" b="1" dirty="0">
                <a:solidFill>
                  <a:srgbClr val="CC0000"/>
                </a:solidFill>
                <a:latin typeface="Cambria" panose="020405030504060302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sz="2400" b="1" dirty="0">
                <a:solidFill>
                  <a:srgbClr val="CC0000"/>
                </a:solidFill>
                <a:latin typeface="Cambria" panose="02040503050406030204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Výzkumné projekty </a:t>
            </a:r>
            <a:br>
              <a:rPr lang="cs-CZ" sz="3600" b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cs-CZ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v regionálním rozvoji</a:t>
            </a:r>
            <a:endParaRPr lang="cs-CZ" sz="3600" b="1" dirty="0">
              <a:solidFill>
                <a:srgbClr val="FF0000"/>
              </a:solidFill>
              <a:latin typeface="Cambria" panose="020405030504060302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0" y="3429000"/>
            <a:ext cx="9144000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800" b="1" dirty="0" smtClean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cs-CZ" sz="2400" dirty="0" smtClean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Ing. Miroslav Janeček, CSc.</a:t>
            </a:r>
          </a:p>
          <a:p>
            <a:r>
              <a:rPr lang="cs-CZ" sz="2400" dirty="0" smtClean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člen předsednictva TA ČR</a:t>
            </a:r>
            <a:endParaRPr lang="cs-CZ" sz="2400" dirty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0" y="5589240"/>
            <a:ext cx="91440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cs-CZ" sz="1800" b="1" dirty="0" smtClean="0">
                <a:solidFill>
                  <a:srgbClr val="CC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Pardubice</a:t>
            </a:r>
            <a:endParaRPr lang="cs-CZ" sz="1800" b="1" dirty="0" smtClean="0">
              <a:solidFill>
                <a:srgbClr val="CC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sz="1800" dirty="0" smtClean="0">
                <a:solidFill>
                  <a:srgbClr val="CC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28</a:t>
            </a:r>
            <a:r>
              <a:rPr lang="cs-CZ" sz="1800" dirty="0" smtClean="0">
                <a:solidFill>
                  <a:srgbClr val="CC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cs-CZ" sz="1800" dirty="0" smtClean="0">
                <a:solidFill>
                  <a:srgbClr val="CC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dubna 2015</a:t>
            </a:r>
            <a:endParaRPr lang="cs-CZ" sz="1800" dirty="0">
              <a:solidFill>
                <a:srgbClr val="CC00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20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TA ČR </a:t>
            </a:r>
            <a:r>
              <a:rPr lang="cs-CZ" smtClean="0"/>
              <a:t>- MMR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Okruhy spolupráce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340768"/>
            <a:ext cx="8136904" cy="51125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cs-CZ" sz="2400" b="1" dirty="0" smtClean="0"/>
              <a:t>Naplňování cílů resortních politik prostřednictvím programů TA </a:t>
            </a:r>
            <a:r>
              <a:rPr lang="cs-CZ" sz="2400" b="1" dirty="0"/>
              <a:t>ČR</a:t>
            </a:r>
            <a:endParaRPr lang="cs-CZ" sz="2400" b="1" dirty="0" smtClean="0"/>
          </a:p>
          <a:p>
            <a:pPr lvl="1"/>
            <a:r>
              <a:rPr lang="cs-CZ" sz="2000" dirty="0"/>
              <a:t>s</a:t>
            </a:r>
            <a:r>
              <a:rPr lang="cs-CZ" sz="2000" dirty="0" smtClean="0"/>
              <a:t>polupráce na přípravě veřejných soutěží</a:t>
            </a:r>
          </a:p>
          <a:p>
            <a:pPr lvl="1"/>
            <a:r>
              <a:rPr lang="cs-CZ" sz="2000" dirty="0" err="1" smtClean="0"/>
              <a:t>prioritizace</a:t>
            </a:r>
            <a:r>
              <a:rPr lang="cs-CZ" sz="2000" dirty="0" smtClean="0"/>
              <a:t> cílů</a:t>
            </a:r>
          </a:p>
          <a:p>
            <a:pPr lvl="1"/>
            <a:r>
              <a:rPr lang="cs-CZ" sz="2000" dirty="0" smtClean="0"/>
              <a:t>určení specifických cílů z NPOV</a:t>
            </a:r>
          </a:p>
          <a:p>
            <a:pPr lvl="1"/>
            <a:endParaRPr lang="cs-CZ" sz="2000" dirty="0" smtClean="0"/>
          </a:p>
          <a:p>
            <a:pPr marL="514350" indent="-514350">
              <a:buFont typeface="+mj-lt"/>
              <a:buAutoNum type="romanUcPeriod"/>
            </a:pPr>
            <a:r>
              <a:rPr lang="cs-CZ" sz="2400" b="1" dirty="0"/>
              <a:t>Využívání výsledků pro potřeby resortu</a:t>
            </a:r>
          </a:p>
          <a:p>
            <a:pPr marL="914400" lvl="1" indent="-514350"/>
            <a:r>
              <a:rPr lang="cs-CZ" sz="2000" dirty="0"/>
              <a:t>využití výsledků realizovaných </a:t>
            </a:r>
            <a:r>
              <a:rPr lang="cs-CZ" sz="2000" dirty="0" smtClean="0"/>
              <a:t>projektů</a:t>
            </a:r>
          </a:p>
          <a:p>
            <a:pPr marL="914400" lvl="1" indent="-514350"/>
            <a:endParaRPr lang="cs-CZ" sz="2000" dirty="0"/>
          </a:p>
          <a:p>
            <a:pPr marL="571500" indent="-514350">
              <a:buFont typeface="+mj-lt"/>
              <a:buAutoNum type="romanUcPeriod"/>
            </a:pPr>
            <a:r>
              <a:rPr lang="cs-CZ" sz="2300" b="1" dirty="0" smtClean="0"/>
              <a:t>Spolupráce na projektech realizovaných TAČR (OPLZZ)</a:t>
            </a:r>
          </a:p>
          <a:p>
            <a:pPr lvl="1"/>
            <a:r>
              <a:rPr lang="cs-CZ" sz="2000" dirty="0" smtClean="0"/>
              <a:t>projekt Rozvoj (přehled strategických dokumentů, model fungování odborné podpory státní správy, PR aplikovaného výzkumu atd.)</a:t>
            </a:r>
          </a:p>
          <a:p>
            <a:pPr marL="971550" lvl="1" indent="-514350">
              <a:buFont typeface="+mj-lt"/>
              <a:buAutoNum type="romanUcPeriod"/>
            </a:pPr>
            <a:endParaRPr lang="cs-CZ" sz="1900" dirty="0" smtClean="0"/>
          </a:p>
          <a:p>
            <a:pPr marL="971550" lvl="1" indent="-514350">
              <a:buFont typeface="+mj-lt"/>
              <a:buAutoNum type="romanUcPeriod"/>
            </a:pPr>
            <a:endParaRPr lang="cs-CZ" sz="1900" dirty="0"/>
          </a:p>
          <a:p>
            <a:pPr marL="571500" indent="-571500">
              <a:buFont typeface="+mj-lt"/>
              <a:buAutoNum type="romanU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252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TA ČR - MMR</a:t>
            </a:r>
            <a:br>
              <a:rPr lang="cs-CZ" dirty="0" smtClean="0"/>
            </a:br>
            <a:r>
              <a:rPr lang="cs-CZ" dirty="0" smtClean="0"/>
              <a:t>Okruhy spolupráce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1125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cs-CZ" sz="2400" b="1" dirty="0" smtClean="0"/>
              <a:t>programy TA ČR – přímá spolupráce</a:t>
            </a: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BETA</a:t>
            </a:r>
            <a:r>
              <a:rPr lang="cs-CZ" sz="2000" dirty="0" smtClean="0"/>
              <a:t>: nejen zadávání výzkumných potřeb (začátek), ale i výběr (aktivní účast v komisi), realizace (dohled nad řešením) a přebírání výsledků (závěrečné oponentní řízení)</a:t>
            </a:r>
          </a:p>
          <a:p>
            <a:pPr lvl="1"/>
            <a:r>
              <a:rPr lang="cs-CZ" sz="2000" b="1" dirty="0" smtClean="0">
                <a:solidFill>
                  <a:srgbClr val="FF0000"/>
                </a:solidFill>
              </a:rPr>
              <a:t>OMEGA</a:t>
            </a:r>
            <a:r>
              <a:rPr lang="cs-CZ" sz="2000" dirty="0" smtClean="0"/>
              <a:t>: zpřesňování  potřeb rezortu i české společnosti</a:t>
            </a:r>
          </a:p>
          <a:p>
            <a:pPr lvl="1"/>
            <a:endParaRPr lang="cs-CZ" sz="2000" dirty="0" smtClean="0"/>
          </a:p>
          <a:p>
            <a:pPr marL="514350" indent="-514350">
              <a:buFont typeface="+mj-lt"/>
              <a:buAutoNum type="romanUcPeriod"/>
            </a:pPr>
            <a:r>
              <a:rPr lang="cs-CZ" sz="2400" b="1" dirty="0" smtClean="0"/>
              <a:t>Veřejné zakázky ve </a:t>
            </a:r>
            <a:r>
              <a:rPr lang="cs-CZ" sz="2400" b="1" dirty="0" err="1" smtClean="0"/>
              <a:t>VaV</a:t>
            </a:r>
            <a:r>
              <a:rPr lang="cs-CZ" sz="2400" b="1" dirty="0" smtClean="0"/>
              <a:t> – zúročení dosavadních zkušeností </a:t>
            </a:r>
            <a:endParaRPr lang="cs-CZ" sz="2400" b="1" dirty="0"/>
          </a:p>
          <a:p>
            <a:pPr marL="914400" lvl="1" indent="-514350"/>
            <a:r>
              <a:rPr lang="cs-CZ" sz="2000" dirty="0" smtClean="0"/>
              <a:t>nová evropská Směrnice o VZ (bude transponována do nového zákona o VZ) – např. inovační partnerství</a:t>
            </a:r>
          </a:p>
          <a:p>
            <a:pPr marL="914400" lvl="1" indent="-514350"/>
            <a:r>
              <a:rPr lang="cs-CZ" sz="2000" dirty="0" smtClean="0"/>
              <a:t>uvedení PCP(/SBIR) v dokumentech EK (Rámec společenství, Sdělení EK k PCP apod.)</a:t>
            </a:r>
          </a:p>
        </p:txBody>
      </p:sp>
    </p:spTree>
    <p:extLst>
      <p:ext uri="{BB962C8B-B14F-4D97-AF65-F5344CB8AC3E}">
        <p14:creationId xmlns:p14="http://schemas.microsoft.com/office/powerpoint/2010/main" val="412135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Program BETA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340768"/>
            <a:ext cx="7869560" cy="5517232"/>
          </a:xfrm>
        </p:spPr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endParaRPr lang="cs-CZ" sz="2400" dirty="0" smtClean="0">
              <a:ea typeface="ＭＳ Ｐゴシック" pitchFamily="34" charset="-128"/>
            </a:endParaRPr>
          </a:p>
          <a:p>
            <a:pPr>
              <a:buFont typeface="Arial" pitchFamily="34" charset="0"/>
              <a:buChar char="•"/>
            </a:pPr>
            <a:r>
              <a:rPr lang="cs-CZ" sz="2900" dirty="0" smtClean="0">
                <a:ea typeface="ＭＳ Ｐゴシック" pitchFamily="34" charset="-128"/>
              </a:rPr>
              <a:t>Program </a:t>
            </a:r>
            <a:r>
              <a:rPr lang="cs-CZ" sz="2900" dirty="0">
                <a:ea typeface="ＭＳ Ｐゴシック" pitchFamily="34" charset="-128"/>
              </a:rPr>
              <a:t>veřejných zakázek </a:t>
            </a:r>
            <a:r>
              <a:rPr lang="cs-CZ" sz="2900" dirty="0" smtClean="0">
                <a:ea typeface="ＭＳ Ｐゴシック" pitchFamily="34" charset="-128"/>
              </a:rPr>
              <a:t>pro </a:t>
            </a:r>
            <a:r>
              <a:rPr lang="cs-CZ" sz="2900" dirty="0">
                <a:ea typeface="ＭＳ Ｐゴシック" pitchFamily="34" charset="-128"/>
              </a:rPr>
              <a:t>potřeby státní </a:t>
            </a:r>
            <a:r>
              <a:rPr lang="cs-CZ" sz="2900" dirty="0" smtClean="0">
                <a:ea typeface="ＭＳ Ｐゴシック" pitchFamily="34" charset="-128"/>
              </a:rPr>
              <a:t>správy</a:t>
            </a:r>
          </a:p>
          <a:p>
            <a:pPr>
              <a:buFont typeface="Arial" pitchFamily="34" charset="0"/>
              <a:buChar char="•"/>
            </a:pPr>
            <a:endParaRPr lang="cs-CZ" sz="2900" dirty="0" smtClean="0">
              <a:ea typeface="ＭＳ Ｐゴシック" pitchFamily="34" charset="-128"/>
            </a:endParaRPr>
          </a:p>
          <a:p>
            <a:pPr>
              <a:buFont typeface="Arial" pitchFamily="34" charset="0"/>
              <a:buChar char="•"/>
            </a:pPr>
            <a:r>
              <a:rPr lang="cs-CZ" sz="2900" dirty="0" smtClean="0">
                <a:ea typeface="ＭＳ Ｐゴシック" pitchFamily="34" charset="-128"/>
              </a:rPr>
              <a:t>Trvání </a:t>
            </a:r>
            <a:r>
              <a:rPr lang="cs-CZ" sz="2900" dirty="0">
                <a:ea typeface="ＭＳ Ｐゴシック" pitchFamily="34" charset="-128"/>
              </a:rPr>
              <a:t>programu: 2012 – 2016</a:t>
            </a:r>
          </a:p>
          <a:p>
            <a:pPr>
              <a:defRPr/>
            </a:pPr>
            <a:endParaRPr lang="cs-CZ" sz="2900" dirty="0" smtClean="0">
              <a:ea typeface="ＭＳ Ｐゴシック" pitchFamily="34" charset="-128"/>
            </a:endParaRPr>
          </a:p>
          <a:p>
            <a:pPr>
              <a:defRPr/>
            </a:pPr>
            <a:r>
              <a:rPr lang="cs-CZ" sz="2900" dirty="0" smtClean="0">
                <a:ea typeface="ＭＳ Ｐゴシック" pitchFamily="34" charset="-128"/>
              </a:rPr>
              <a:t>Rozpočet </a:t>
            </a:r>
            <a:r>
              <a:rPr lang="cs-CZ" sz="2900" dirty="0">
                <a:ea typeface="ＭＳ Ｐゴシック" pitchFamily="34" charset="-128"/>
              </a:rPr>
              <a:t>programu: 640 mil. Kč</a:t>
            </a:r>
          </a:p>
          <a:p>
            <a:pPr>
              <a:defRPr/>
            </a:pPr>
            <a:endParaRPr lang="cs-CZ" sz="2900" dirty="0" smtClean="0">
              <a:ea typeface="ＭＳ Ｐゴシック" pitchFamily="34" charset="-128"/>
            </a:endParaRPr>
          </a:p>
          <a:p>
            <a:pPr>
              <a:defRPr/>
            </a:pPr>
            <a:r>
              <a:rPr lang="cs-CZ" sz="2900" dirty="0" smtClean="0">
                <a:ea typeface="ＭＳ Ｐゴシック" pitchFamily="34" charset="-128"/>
              </a:rPr>
              <a:t>Délka </a:t>
            </a:r>
            <a:r>
              <a:rPr lang="cs-CZ" sz="2900" dirty="0">
                <a:ea typeface="ＭＳ Ｐゴシック" pitchFamily="34" charset="-128"/>
              </a:rPr>
              <a:t>projektů: 1 – 3 roky</a:t>
            </a:r>
          </a:p>
          <a:p>
            <a:pPr>
              <a:defRPr/>
            </a:pPr>
            <a:endParaRPr lang="cs-CZ" sz="2900" dirty="0" smtClean="0">
              <a:ea typeface="ＭＳ Ｐゴシック" pitchFamily="34" charset="-128"/>
            </a:endParaRPr>
          </a:p>
          <a:p>
            <a:pPr>
              <a:defRPr/>
            </a:pPr>
            <a:r>
              <a:rPr lang="cs-CZ" sz="2900" dirty="0" smtClean="0">
                <a:ea typeface="ＭＳ Ｐゴシック" pitchFamily="34" charset="-128"/>
              </a:rPr>
              <a:t>Zadávání </a:t>
            </a:r>
            <a:r>
              <a:rPr lang="cs-CZ" sz="2900" dirty="0">
                <a:ea typeface="ＭＳ Ｐゴシック" pitchFamily="34" charset="-128"/>
              </a:rPr>
              <a:t>zakázek: průběžně, každoročně</a:t>
            </a:r>
          </a:p>
          <a:p>
            <a:pPr>
              <a:buFont typeface="Arial" pitchFamily="34" charset="0"/>
              <a:buChar char="•"/>
            </a:pPr>
            <a:endParaRPr lang="cs-CZ" sz="2900" dirty="0" smtClean="0">
              <a:ea typeface="ＭＳ Ｐゴシック" pitchFamily="34" charset="-128"/>
            </a:endParaRPr>
          </a:p>
          <a:p>
            <a:pPr>
              <a:buFont typeface="Arial" pitchFamily="34" charset="0"/>
              <a:buChar char="•"/>
            </a:pPr>
            <a:r>
              <a:rPr lang="cs-CZ" sz="2900" dirty="0" smtClean="0">
                <a:ea typeface="ＭＳ Ｐゴシック" pitchFamily="34" charset="-128"/>
              </a:rPr>
              <a:t>Financování: </a:t>
            </a:r>
            <a:r>
              <a:rPr lang="cs-CZ" sz="2900" dirty="0">
                <a:ea typeface="ＭＳ Ｐゴシック" pitchFamily="34" charset="-128"/>
              </a:rPr>
              <a:t>100% </a:t>
            </a:r>
            <a:r>
              <a:rPr lang="cs-CZ" sz="2900" dirty="0" smtClean="0">
                <a:ea typeface="ＭＳ Ｐゴシック" pitchFamily="34" charset="-128"/>
              </a:rPr>
              <a:t>podpora</a:t>
            </a:r>
          </a:p>
          <a:p>
            <a:endParaRPr lang="cs-CZ" sz="2900" dirty="0" smtClean="0"/>
          </a:p>
          <a:p>
            <a:r>
              <a:rPr lang="cs-CZ" sz="2900" dirty="0" smtClean="0"/>
              <a:t>Výzkumné </a:t>
            </a:r>
            <a:r>
              <a:rPr lang="cs-CZ" sz="2900" dirty="0"/>
              <a:t>potřeby musí přispívat k naplnění alespoň jednoho specifického cíle programu, resp. specifického cíle, který si stanovil příslušný orgán státní správy</a:t>
            </a:r>
            <a:endParaRPr lang="cs-CZ" sz="29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 algn="ctr">
              <a:buNone/>
              <a:defRPr/>
            </a:pPr>
            <a:r>
              <a:rPr lang="cs-CZ" dirty="0" smtClean="0">
                <a:solidFill>
                  <a:srgbClr val="002060"/>
                </a:solidFill>
                <a:ea typeface="ＭＳ Ｐゴシック" pitchFamily="34" charset="-128"/>
              </a:rPr>
              <a:t>             </a:t>
            </a:r>
            <a:endParaRPr lang="cs-CZ" dirty="0">
              <a:solidFill>
                <a:srgbClr val="002060"/>
              </a:solidFill>
            </a:endParaRPr>
          </a:p>
          <a:p>
            <a:pPr marL="857250" lvl="1" indent="-457200">
              <a:buFont typeface="Arial" pitchFamily="34" charset="0"/>
              <a:buChar char="•"/>
            </a:pPr>
            <a:endParaRPr lang="cs-CZ" dirty="0" smtClean="0">
              <a:solidFill>
                <a:srgbClr val="002060"/>
              </a:solidFill>
            </a:endParaRPr>
          </a:p>
          <a:p>
            <a:pPr marL="857250" lvl="1" indent="-457200">
              <a:buFont typeface="Arial" pitchFamily="34" charset="0"/>
              <a:buChar char="•"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4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dirty="0" smtClean="0"/>
              <a:t>Co je nového v programu BETA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24744"/>
            <a:ext cx="7869560" cy="54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cs-CZ" dirty="0" smtClean="0">
                <a:solidFill>
                  <a:srgbClr val="002060"/>
                </a:solidFill>
                <a:ea typeface="ＭＳ Ｐゴシック" pitchFamily="34" charset="-128"/>
              </a:rPr>
              <a:t>            </a:t>
            </a:r>
            <a:endParaRPr lang="cs-CZ" dirty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r>
              <a:rPr lang="cs-CZ" sz="2400" dirty="0"/>
              <a:t>P</a:t>
            </a:r>
            <a:r>
              <a:rPr lang="cs-CZ" sz="2400" dirty="0" smtClean="0"/>
              <a:t>osíleny kapacity, zintenzivnění komunikace</a:t>
            </a:r>
          </a:p>
          <a:p>
            <a:pPr marL="457200" indent="-457200">
              <a:buAutoNum type="arabicPeriod"/>
            </a:pPr>
            <a:r>
              <a:rPr lang="cs-CZ" sz="2400" dirty="0"/>
              <a:t>R</a:t>
            </a:r>
            <a:r>
              <a:rPr lang="cs-CZ" sz="2400" dirty="0" smtClean="0"/>
              <a:t>evize schválených VP,  úprava výsledků před vyhlášením VZ</a:t>
            </a:r>
          </a:p>
          <a:p>
            <a:pPr marL="457200" indent="-457200">
              <a:buAutoNum type="arabicPeriod"/>
            </a:pPr>
            <a:r>
              <a:rPr lang="cs-CZ" sz="2400" dirty="0"/>
              <a:t>Z</a:t>
            </a:r>
            <a:r>
              <a:rPr lang="cs-CZ" sz="2400" dirty="0" smtClean="0"/>
              <a:t>jednodušení podkladu pro zadávací řízení,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provedeny úpravy v software pro komunikaci a přehled řešení (IS BETA)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úprava směrnice k VZMR pro VP do 2mil.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/>
              <a:t>zprovozněn tzv. průvodce pro podání nabídky – jak správně podat nabídku, logická vazba mezi řešitelem, činnostmi a výsledkem (cena výsledku) a jeho termínem odevzdání (vazba na návrh IP), 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dirty="0" smtClean="0"/>
              <a:t>opětovný </a:t>
            </a:r>
            <a:r>
              <a:rPr lang="cs-CZ" sz="2400" dirty="0"/>
              <a:t>pokus o </a:t>
            </a:r>
            <a:r>
              <a:rPr lang="cs-CZ" sz="2400" dirty="0" smtClean="0"/>
              <a:t>úpravu </a:t>
            </a:r>
            <a:r>
              <a:rPr lang="cs-CZ" sz="2400" dirty="0"/>
              <a:t>parametrů Programu BETA</a:t>
            </a:r>
          </a:p>
          <a:p>
            <a:pPr marL="457200" indent="-457200">
              <a:buAutoNum type="arabicPeriod"/>
            </a:pPr>
            <a:endParaRPr lang="cs-CZ" sz="2400" dirty="0" smtClean="0"/>
          </a:p>
          <a:p>
            <a:pPr marL="0" indent="0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marL="857250" lvl="1" indent="-457200">
              <a:buFont typeface="Arial" pitchFamily="34" charset="0"/>
              <a:buChar char="•"/>
            </a:pP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04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OMEGA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704856" cy="5141168"/>
          </a:xfrm>
        </p:spPr>
        <p:txBody>
          <a:bodyPr>
            <a:normAutofit/>
          </a:bodyPr>
          <a:lstStyle/>
          <a:p>
            <a:r>
              <a:rPr lang="cs-CZ" sz="2000" dirty="0"/>
              <a:t>Z</a:t>
            </a:r>
            <a:r>
              <a:rPr lang="cs-CZ" sz="2000" dirty="0" smtClean="0"/>
              <a:t>aměřen </a:t>
            </a:r>
            <a:r>
              <a:rPr lang="cs-CZ" sz="2000" dirty="0"/>
              <a:t>na podporu projektů aplikovaného výzkumu a experimentálního vývoje, jejichž výsledky mají vysoký potenciál pro uplatnění v řadě oblastí celospolečenského života obyvatel </a:t>
            </a:r>
            <a:r>
              <a:rPr lang="cs-CZ" sz="2000" dirty="0" smtClean="0"/>
              <a:t>ČR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/>
              <a:t>H</a:t>
            </a:r>
            <a:r>
              <a:rPr lang="cs-CZ" sz="2000" dirty="0" smtClean="0"/>
              <a:t>lavním </a:t>
            </a:r>
            <a:r>
              <a:rPr lang="cs-CZ" sz="2000" dirty="0"/>
              <a:t>cílem programu je posílení výzkumných aktivit v oblasti aplikovaných společenských věd a uplatnění výsledků těchto aktivit pro zvýšení konkurenceschopnosti České </a:t>
            </a:r>
            <a:r>
              <a:rPr lang="cs-CZ" sz="2000" dirty="0" smtClean="0"/>
              <a:t>republiky</a:t>
            </a:r>
            <a:endParaRPr lang="cs-CZ" sz="2000" dirty="0"/>
          </a:p>
          <a:p>
            <a:endParaRPr lang="cs-CZ" sz="2000" dirty="0" smtClean="0"/>
          </a:p>
          <a:p>
            <a:r>
              <a:rPr lang="cs-CZ" sz="2000" dirty="0" smtClean="0"/>
              <a:t>zvýšení </a:t>
            </a:r>
            <a:r>
              <a:rPr lang="cs-CZ" sz="2000" dirty="0"/>
              <a:t>kvality života jejich obyvatel a vyvážený </a:t>
            </a:r>
            <a:r>
              <a:rPr lang="cs-CZ" sz="2000" dirty="0" smtClean="0"/>
              <a:t>socioekonomický </a:t>
            </a:r>
            <a:r>
              <a:rPr lang="cs-CZ" sz="2000" dirty="0"/>
              <a:t>rozvoj společnosti </a:t>
            </a: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3 veřejné soutěže</a:t>
            </a:r>
            <a:endParaRPr lang="cs-CZ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 smtClean="0"/>
              <a:t>První veřejná soutěž  vyhlášena	20. 7. 2011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 smtClean="0"/>
              <a:t>Druhá veřejná soutěž vyhlášena	16.1.2013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 smtClean="0"/>
              <a:t>Třetí veřejná soutěž vyhlášena	14.5.2015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73213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Interim hodnocení </a:t>
            </a:r>
            <a:r>
              <a:rPr lang="cs-CZ" dirty="0" err="1" smtClean="0"/>
              <a:t>pgm</a:t>
            </a:r>
            <a:r>
              <a:rPr lang="cs-CZ" dirty="0" smtClean="0"/>
              <a:t> OMEGA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sz="2400" b="1" dirty="0" smtClean="0">
                <a:latin typeface="Calibri" panose="020F0502020204030204" pitchFamily="34" charset="0"/>
              </a:rPr>
              <a:t>Jeden ze závěrů kulatých stolů: připravit nový program se širším záběrem</a:t>
            </a:r>
          </a:p>
          <a:p>
            <a:pPr lvl="0"/>
            <a:endParaRPr lang="cs-CZ" sz="2400" dirty="0"/>
          </a:p>
          <a:p>
            <a:pPr marL="0" lvl="0" indent="0">
              <a:buNone/>
            </a:pPr>
            <a:r>
              <a:rPr lang="cs-CZ" sz="2400" b="1" dirty="0" smtClean="0">
                <a:latin typeface="Calibri" panose="020F0502020204030204" pitchFamily="34" charset="0"/>
              </a:rPr>
              <a:t>Některá témata:</a:t>
            </a: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Regionální konvergence: </a:t>
            </a:r>
            <a:r>
              <a:rPr lang="cs-CZ" sz="2400" dirty="0">
                <a:latin typeface="Calibri" panose="020F0502020204030204" pitchFamily="34" charset="0"/>
              </a:rPr>
              <a:t>Omezování výrazných regionálních disparit a dichotomie měst a venkova pro vyvážený </a:t>
            </a:r>
            <a:r>
              <a:rPr lang="cs-CZ" sz="2400" dirty="0" err="1">
                <a:latin typeface="Calibri" panose="020F0502020204030204" pitchFamily="34" charset="0"/>
              </a:rPr>
              <a:t>socio</a:t>
            </a:r>
            <a:r>
              <a:rPr lang="cs-CZ" sz="2400" dirty="0">
                <a:latin typeface="Calibri" panose="020F0502020204030204" pitchFamily="34" charset="0"/>
              </a:rPr>
              <a:t>-ekonomický </a:t>
            </a:r>
            <a:r>
              <a:rPr lang="cs-CZ" sz="2400" dirty="0" smtClean="0">
                <a:latin typeface="Calibri" panose="020F0502020204030204" pitchFamily="34" charset="0"/>
              </a:rPr>
              <a:t>rozvoj</a:t>
            </a: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Urbanismus: </a:t>
            </a:r>
            <a:r>
              <a:rPr lang="cs-CZ" sz="2400" dirty="0">
                <a:latin typeface="Calibri" panose="020F0502020204030204" pitchFamily="34" charset="0"/>
              </a:rPr>
              <a:t>Zvýšení kvality života v obcích ČR </a:t>
            </a:r>
            <a:endParaRPr lang="cs-CZ" sz="2400" dirty="0" smtClean="0">
              <a:latin typeface="Calibri" panose="020F0502020204030204" pitchFamily="34" charset="0"/>
            </a:endParaRP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Problematika měst</a:t>
            </a:r>
          </a:p>
          <a:p>
            <a:pPr lvl="0"/>
            <a:r>
              <a:rPr lang="cs-CZ" sz="2400" dirty="0" smtClean="0">
                <a:latin typeface="Calibri" panose="020F0502020204030204" pitchFamily="34" charset="0"/>
              </a:rPr>
              <a:t>Mobilita </a:t>
            </a:r>
          </a:p>
          <a:p>
            <a:pPr marL="0" lvl="0" indent="0">
              <a:buNone/>
            </a:pPr>
            <a:r>
              <a:rPr lang="cs-CZ" sz="2400" dirty="0" smtClean="0">
                <a:latin typeface="Calibri" panose="020F0502020204030204" pitchFamily="34" charset="0"/>
              </a:rPr>
              <a:t>Je třeba rozšířit okruh cílových uživatelů </a:t>
            </a:r>
            <a:r>
              <a:rPr lang="cs-CZ" sz="2400" dirty="0" err="1" smtClean="0">
                <a:latin typeface="Calibri" panose="020F0502020204030204" pitchFamily="34" charset="0"/>
              </a:rPr>
              <a:t>VaV</a:t>
            </a:r>
            <a:r>
              <a:rPr lang="cs-CZ" sz="2400" dirty="0" smtClean="0">
                <a:latin typeface="Calibri" panose="020F0502020204030204" pitchFamily="34" charset="0"/>
              </a:rPr>
              <a:t> ve SHV</a:t>
            </a:r>
            <a:endParaRPr lang="cs-CZ" sz="2400" dirty="0">
              <a:latin typeface="Calibri" panose="020F050202020403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063E-6802-4696-9C74-7CFB5774F15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93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TA ČR - MMR</a:t>
            </a:r>
            <a:br>
              <a:rPr lang="cs-CZ" dirty="0" smtClean="0"/>
            </a:br>
            <a:r>
              <a:rPr lang="cs-CZ" dirty="0" smtClean="0"/>
              <a:t>Aktuální 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196752"/>
            <a:ext cx="7859216" cy="5472608"/>
          </a:xfrm>
        </p:spPr>
        <p:txBody>
          <a:bodyPr>
            <a:normAutofit lnSpcReduction="10000"/>
          </a:bodyPr>
          <a:lstStyle/>
          <a:p>
            <a:r>
              <a:rPr lang="cs-CZ" sz="2400" b="1" dirty="0" smtClean="0"/>
              <a:t>Věcný návrh nového zákona </a:t>
            </a:r>
            <a:r>
              <a:rPr lang="cs-CZ" sz="2400" b="1" dirty="0" err="1" smtClean="0"/>
              <a:t>VaVaI</a:t>
            </a:r>
            <a:endParaRPr lang="cs-CZ" sz="2400" b="1" dirty="0" smtClean="0"/>
          </a:p>
          <a:p>
            <a:pPr lvl="1"/>
            <a:r>
              <a:rPr lang="cs-CZ" sz="2000" dirty="0" smtClean="0"/>
              <a:t>zřízení ministerstva (MVVI) a podřízení GAČR a TAČR MVVI</a:t>
            </a:r>
          </a:p>
          <a:p>
            <a:pPr lvl="1"/>
            <a:r>
              <a:rPr lang="cs-CZ" sz="2000" dirty="0" smtClean="0"/>
              <a:t>převzetí některých kompetencí MŠMT, RVVI a dalších orgánů</a:t>
            </a:r>
          </a:p>
          <a:p>
            <a:pPr lvl="1"/>
            <a:r>
              <a:rPr lang="cs-CZ" sz="2000" dirty="0" smtClean="0"/>
              <a:t>způsob přípravy zákona</a:t>
            </a:r>
          </a:p>
          <a:p>
            <a:r>
              <a:rPr lang="cs-CZ" sz="2400" b="1" dirty="0"/>
              <a:t>H</a:t>
            </a:r>
            <a:r>
              <a:rPr lang="cs-CZ" sz="2400" b="1" dirty="0" smtClean="0"/>
              <a:t>odnocení výzkumu – </a:t>
            </a:r>
            <a:r>
              <a:rPr lang="cs-CZ" sz="2400" b="1" dirty="0" err="1" smtClean="0"/>
              <a:t>IPn</a:t>
            </a:r>
            <a:r>
              <a:rPr lang="cs-CZ" sz="2400" b="1" dirty="0" smtClean="0"/>
              <a:t> „Metodika“</a:t>
            </a:r>
          </a:p>
          <a:p>
            <a:pPr lvl="1"/>
            <a:r>
              <a:rPr lang="cs-CZ" sz="2000" dirty="0" smtClean="0"/>
              <a:t>významné zaměření na některé druhy výstupů (</a:t>
            </a:r>
            <a:r>
              <a:rPr lang="cs-CZ" sz="2000" dirty="0" err="1" smtClean="0"/>
              <a:t>bibliometrie</a:t>
            </a:r>
            <a:r>
              <a:rPr lang="cs-CZ" sz="2000" dirty="0" smtClean="0"/>
              <a:t>)</a:t>
            </a:r>
          </a:p>
          <a:p>
            <a:pPr lvl="1"/>
            <a:r>
              <a:rPr lang="cs-CZ" sz="2000" dirty="0" smtClean="0"/>
              <a:t>omezená reflexe specifik některých druhů VO (zejm. resortních)</a:t>
            </a:r>
          </a:p>
          <a:p>
            <a:pPr lvl="1"/>
            <a:r>
              <a:rPr lang="cs-CZ" sz="2000" dirty="0" smtClean="0"/>
              <a:t>nejasný způsob implementace</a:t>
            </a:r>
          </a:p>
          <a:p>
            <a:r>
              <a:rPr lang="cs-CZ" sz="2400" b="1" dirty="0" smtClean="0"/>
              <a:t>Rozpočet </a:t>
            </a:r>
            <a:r>
              <a:rPr lang="cs-CZ" sz="2400" b="1" dirty="0" err="1" smtClean="0"/>
              <a:t>VaV</a:t>
            </a:r>
            <a:r>
              <a:rPr lang="cs-CZ" sz="2400" b="1" dirty="0" smtClean="0"/>
              <a:t> na rok 2016 (+ výhled)</a:t>
            </a:r>
          </a:p>
          <a:p>
            <a:pPr lvl="1"/>
            <a:r>
              <a:rPr lang="cs-CZ" sz="2000" dirty="0" smtClean="0"/>
              <a:t>mimo TAČR všechny kapitoly navýšení</a:t>
            </a:r>
          </a:p>
          <a:p>
            <a:pPr lvl="1"/>
            <a:r>
              <a:rPr lang="cs-CZ" sz="2000" dirty="0" smtClean="0"/>
              <a:t>způsob přípravy rozpočtu</a:t>
            </a:r>
          </a:p>
          <a:p>
            <a:r>
              <a:rPr lang="cs-CZ" sz="2400" b="1" dirty="0"/>
              <a:t>P</a:t>
            </a:r>
            <a:r>
              <a:rPr lang="cs-CZ" sz="2400" b="1" dirty="0" smtClean="0"/>
              <a:t>rogramy TAČR</a:t>
            </a:r>
          </a:p>
          <a:p>
            <a:pPr lvl="1"/>
            <a:r>
              <a:rPr lang="cs-CZ" sz="2000" dirty="0" smtClean="0"/>
              <a:t>prakticky pokrytí pouze již realizovaných projektů</a:t>
            </a:r>
          </a:p>
          <a:p>
            <a:pPr lvl="1"/>
            <a:r>
              <a:rPr lang="cs-CZ" sz="2000" dirty="0" smtClean="0"/>
              <a:t>plánovaná 2. výzva EPSILON nemá krytí v rozpočtu!</a:t>
            </a:r>
          </a:p>
          <a:p>
            <a:pPr lvl="1"/>
            <a:r>
              <a:rPr lang="cs-CZ" sz="2000" dirty="0" smtClean="0"/>
              <a:t>program BETA nemá náhradu – dojde k min. 2-letému výpadku</a:t>
            </a:r>
          </a:p>
          <a:p>
            <a:pPr lvl="1"/>
            <a:endParaRPr lang="cs-CZ" sz="19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19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091778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 TA ČR_šablona_01">
  <a:themeElements>
    <a:clrScheme name="Tačr šedé">
      <a:dk1>
        <a:sysClr val="windowText" lastClr="000000"/>
      </a:dk1>
      <a:lt1>
        <a:sysClr val="window" lastClr="FFFFFF"/>
      </a:lt1>
      <a:dk2>
        <a:srgbClr val="7F7F7F"/>
      </a:dk2>
      <a:lt2>
        <a:srgbClr val="F2F2F2"/>
      </a:lt2>
      <a:accent1>
        <a:srgbClr val="000000"/>
      </a:accent1>
      <a:accent2>
        <a:srgbClr val="3F3F3F"/>
      </a:accent2>
      <a:accent3>
        <a:srgbClr val="7F7F7F"/>
      </a:accent3>
      <a:accent4>
        <a:srgbClr val="BFBFBF"/>
      </a:accent4>
      <a:accent5>
        <a:srgbClr val="FFFFFF"/>
      </a:accent5>
      <a:accent6>
        <a:srgbClr val="F03741"/>
      </a:accent6>
      <a:hlink>
        <a:srgbClr val="7F7F7F"/>
      </a:hlink>
      <a:folHlink>
        <a:srgbClr val="7F7F7F"/>
      </a:folHlink>
    </a:clrScheme>
    <a:fontScheme name="TAČR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TA ČR_šablona_01</Template>
  <TotalTime>845</TotalTime>
  <Words>552</Words>
  <Application>Microsoft Office PowerPoint</Application>
  <PresentationFormat>Předvádění na obrazovce (4:3)</PresentationFormat>
  <Paragraphs>109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Prezentace TA ČR_šablona_01</vt:lpstr>
      <vt:lpstr>Prezentace aplikace PowerPoint</vt:lpstr>
      <vt:lpstr>  Výzkumné projekty  v regionálním rozvoji</vt:lpstr>
      <vt:lpstr>TA ČR - MMR Okruhy spolupráce I.</vt:lpstr>
      <vt:lpstr>TA ČR - MMR Okruhy spolupráce II.</vt:lpstr>
      <vt:lpstr>Program BETA</vt:lpstr>
      <vt:lpstr>Co je nového v programu BETA </vt:lpstr>
      <vt:lpstr>Program OMEGA</vt:lpstr>
      <vt:lpstr>Interim hodnocení pgm OMEGA</vt:lpstr>
      <vt:lpstr>TA ČR - MMR Aktuální dění</vt:lpstr>
      <vt:lpstr>Děkuji za pozornost!</vt:lpstr>
    </vt:vector>
  </TitlesOfParts>
  <Company>TA ČR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Miluše Rollerová</dc:creator>
  <cp:lastModifiedBy>Miroslav</cp:lastModifiedBy>
  <cp:revision>82</cp:revision>
  <cp:lastPrinted>2015-02-05T09:21:47Z</cp:lastPrinted>
  <dcterms:created xsi:type="dcterms:W3CDTF">2015-02-18T14:07:16Z</dcterms:created>
  <dcterms:modified xsi:type="dcterms:W3CDTF">2015-04-23T07:07:35Z</dcterms:modified>
</cp:coreProperties>
</file>