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61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468" r:id="rId16"/>
    <p:sldId id="270" r:id="rId17"/>
    <p:sldId id="511" r:id="rId18"/>
    <p:sldId id="513" r:id="rId19"/>
    <p:sldId id="339" r:id="rId20"/>
    <p:sldId id="512" r:id="rId21"/>
    <p:sldId id="515" r:id="rId22"/>
    <p:sldId id="514" r:id="rId23"/>
    <p:sldId id="516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0" roundtripDataSignature="AMtx7miBFwBIruBTb9dkLfsZP9sssPE1v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77F7D1-E595-FB6C-1AD1-D7D32B2F4F40}" name="Huječek Roman" initials="HR" userId="S::roman.hujecek@mmr.cz::e8dc6e14-bdd5-4c0c-96b4-a8b90d46ff31" providerId="AD"/>
  <p188:author id="{6B0C7AD5-717C-9375-DDA5-548E185EC25C}" name="Danovská Krista" initials="KD" userId="S::krista.danovska@mmr.cz::4e4f32ad-0b9a-4541-aba5-a2ce538ab1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D5"/>
    <a:srgbClr val="E7887A"/>
    <a:srgbClr val="3A525C"/>
    <a:srgbClr val="005A75"/>
    <a:srgbClr val="B1ACA4"/>
    <a:srgbClr val="003458"/>
    <a:srgbClr val="FFFFFF"/>
    <a:srgbClr val="FA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A1CA22-CBA4-11E3-6F94-55D937A9CF0B}" v="1" dt="2025-09-29T09:35:45.060"/>
    <p1510:client id="{F1B70E84-CFF6-F658-9D6D-F2889923C400}" v="407" dt="2025-09-29T09:34:04.612"/>
  </p1510:revLst>
</p1510:revInfo>
</file>

<file path=ppt/tableStyles.xml><?xml version="1.0" encoding="utf-8"?>
<a:tblStyleLst xmlns:a="http://schemas.openxmlformats.org/drawingml/2006/main" def="{56AAAA84-C7BF-495B-AA2B-9CCD1904EBCE}">
  <a:tblStyle styleId="{56AAAA84-C7BF-495B-AA2B-9CCD1904EB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B0DA8AB-3381-4E41-8C6D-92B696BEC4A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50" Type="http://customschemas.google.com/relationships/presentationmetadata" Target="metadata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56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926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4632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27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79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791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451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681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77a744732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277a7447323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277a7447323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jpeg"/><Relationship Id="rId7" Type="http://schemas.openxmlformats.org/officeDocument/2006/relationships/hyperlink" Target="https://www.e-sbirka.cz/sb/2025/418/2026-01-01?f=175%2F2025&amp;zalozka=tex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sbirka.cz/sb/2025/438/2026-01-01?f=175%2F2025&amp;zalozka=text" TargetMode="External"/><Relationship Id="rId5" Type="http://schemas.openxmlformats.org/officeDocument/2006/relationships/hyperlink" Target="https://www.e-sbirka.cz/sb/2025/338/2026-07-01?f=175%2F2025&amp;zalozka=text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mmr.gov.cz/cs/microsites/bydleni-pro-zivot/menime-pravidla-hry/zakon-o-podpore-bydleni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sabina.ludvikova@mmr.c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nna.hajkova@mmr.cz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4300" y="0"/>
            <a:ext cx="4457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200" y="6105108"/>
            <a:ext cx="1354667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788" y="692843"/>
            <a:ext cx="2409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600" y="0"/>
            <a:ext cx="7010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62934" y="1942354"/>
            <a:ext cx="454331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Zákon o podpoře  bydlení </a:t>
            </a:r>
            <a:endParaRPr sz="3600" b="1" i="0" u="none" strike="noStrike" cap="none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"/>
          <p:cNvCxnSpPr/>
          <p:nvPr/>
        </p:nvCxnSpPr>
        <p:spPr>
          <a:xfrm>
            <a:off x="653788" y="5098143"/>
            <a:ext cx="3646069" cy="0"/>
          </a:xfrm>
          <a:prstGeom prst="straightConnector1">
            <a:avLst/>
          </a:prstGeom>
          <a:noFill/>
          <a:ln w="9525" cap="flat" cmpd="sng">
            <a:solidFill>
              <a:srgbClr val="EFE4D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1" descr="Obsah obrázku text, Písmo, Grafika, symbol&#10;&#10;Popis byl vytvořen automatick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8253" y="6075228"/>
            <a:ext cx="1229901" cy="31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2"/>
          <p:cNvSpPr/>
          <p:nvPr/>
        </p:nvSpPr>
        <p:spPr>
          <a:xfrm>
            <a:off x="0" y="5866033"/>
            <a:ext cx="12192000" cy="991967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266478" y="85729"/>
            <a:ext cx="82017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Poskytování bydlení s ručením a poskytování podnájemního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7" name="Google Shape;287;p12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8" name="Google Shape;288;p12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"/>
          <p:cNvSpPr txBox="1"/>
          <p:nvPr/>
        </p:nvSpPr>
        <p:spPr>
          <a:xfrm>
            <a:off x="1246755" y="6337502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2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6647" y="1209548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 txBox="1"/>
          <p:nvPr/>
        </p:nvSpPr>
        <p:spPr>
          <a:xfrm>
            <a:off x="1011798" y="1174760"/>
            <a:ext cx="8600016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5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Poskytovatel :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2402" y="3969329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2"/>
          <p:cNvSpPr txBox="1"/>
          <p:nvPr/>
        </p:nvSpPr>
        <p:spPr>
          <a:xfrm>
            <a:off x="965873" y="3903891"/>
            <a:ext cx="8554253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5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Nájemné – nejvýše v místě obvyklé nájemné (vychází z cenových map MF).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9773" y="4865037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2"/>
          <p:cNvSpPr txBox="1"/>
          <p:nvPr/>
        </p:nvSpPr>
        <p:spPr>
          <a:xfrm>
            <a:off x="965874" y="4828120"/>
            <a:ext cx="8554253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Většina klientů bude čerpat současně asistenci v bydlení.</a:t>
            </a:r>
            <a:endParaRPr lang="cs-CZ"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1189173" y="1528756"/>
            <a:ext cx="860001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35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Garantuje</a:t>
            </a:r>
            <a:r>
              <a:rPr lang="cs-CZ" sz="135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po omezenou dobu vlastníkovi bytu úhradu nájemného, nákladů na služby a škod a popřípadě náhradu, na kterou má vlastník bytu nárok, neodevzdá-li nájemce byt vlastníkovi bytu v den skončení nájmu. Případné výpadky, nedoplatky a škody kryje ze státního příspěvku. 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35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Ručení do výše nejméně </a:t>
            </a:r>
            <a:r>
              <a:rPr lang="cs-CZ" sz="135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2 nájmů dle cenových map </a:t>
            </a:r>
            <a:r>
              <a:rPr lang="cs-CZ" sz="135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(obce max. 4)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35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Poskytuje další servis</a:t>
            </a:r>
            <a:r>
              <a:rPr lang="cs-CZ" sz="135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, jak směrem k vlastníkovi bytu, tak k zabydlené domácnosti – zákon stanoví minimální požadavky, volba ohledně zbytku je na poskytovateli.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2402" y="3512660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2"/>
          <p:cNvSpPr txBox="1"/>
          <p:nvPr/>
        </p:nvSpPr>
        <p:spPr>
          <a:xfrm>
            <a:off x="965873" y="3464738"/>
            <a:ext cx="8554253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Poskytovatel </a:t>
            </a:r>
            <a:r>
              <a:rPr lang="cs-CZ" sz="15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čerpá na tyto služby příspěvky.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9773" y="4425999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2"/>
          <p:cNvSpPr txBox="1"/>
          <p:nvPr/>
        </p:nvSpPr>
        <p:spPr>
          <a:xfrm>
            <a:off x="976147" y="4375360"/>
            <a:ext cx="8554253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Předpoklad trvání – 2 roky, možnost prodloužení o 1 rok; poté konec státních příspěvků.</a:t>
            </a:r>
            <a:endParaRPr lang="cs-CZ"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4"/>
          <p:cNvSpPr/>
          <p:nvPr/>
        </p:nvSpPr>
        <p:spPr>
          <a:xfrm>
            <a:off x="0" y="5866033"/>
            <a:ext cx="12192000" cy="991967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356403" y="399979"/>
            <a:ext cx="820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Asistence v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14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14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4"/>
          <p:cNvSpPr txBox="1"/>
          <p:nvPr/>
        </p:nvSpPr>
        <p:spPr>
          <a:xfrm>
            <a:off x="1256262" y="63407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4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392" y="1241792"/>
            <a:ext cx="442771" cy="31905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4"/>
          <p:cNvSpPr txBox="1"/>
          <p:nvPr/>
        </p:nvSpPr>
        <p:spPr>
          <a:xfrm>
            <a:off x="946650" y="1011260"/>
            <a:ext cx="8600100" cy="7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sz="135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Je jedním z podpůrných opatření podle zákona o podpoře v bydlení – s její pomocí si lidé dokáží získané bydlení udržet.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400" y="2996140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4"/>
          <p:cNvSpPr txBox="1"/>
          <p:nvPr/>
        </p:nvSpPr>
        <p:spPr>
          <a:xfrm>
            <a:off x="903028" y="2925527"/>
            <a:ext cx="85542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sz="15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Asistencí je odborná dlouhodobá a individualizovaná činnost za účelem udržení vyhovujícího bydlení zahrnující podporu a pomoc </a:t>
            </a:r>
            <a:r>
              <a:rPr lang="cs-CZ" sz="1500" b="1">
                <a:solidFill>
                  <a:srgbClr val="005A75"/>
                </a:solidFill>
              </a:rPr>
              <a:t>nájemcům v těchto oblastech:</a:t>
            </a:r>
            <a:endParaRPr sz="1500" b="1">
              <a:solidFill>
                <a:srgbClr val="005A75"/>
              </a:solidFill>
            </a:endParaRPr>
          </a:p>
        </p:txBody>
      </p:sp>
      <p:pic>
        <p:nvPicPr>
          <p:cNvPr id="342" name="Google Shape;342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400" y="2015085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4"/>
          <p:cNvSpPr txBox="1"/>
          <p:nvPr/>
        </p:nvSpPr>
        <p:spPr>
          <a:xfrm>
            <a:off x="911252" y="1601608"/>
            <a:ext cx="8554200" cy="113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sz="1500" b="1">
                <a:solidFill>
                  <a:srgbClr val="005A75"/>
                </a:solidFill>
              </a:rPr>
              <a:t>A</a:t>
            </a:r>
            <a:r>
              <a:rPr lang="cs-CZ" sz="1500" b="1" i="0" u="none" strike="noStrike" cap="none">
                <a:solidFill>
                  <a:srgbClr val="005A75"/>
                </a:solidFill>
              </a:rPr>
              <a:t>sistenc</a:t>
            </a:r>
            <a:r>
              <a:rPr lang="cs-CZ" sz="1500" b="1">
                <a:solidFill>
                  <a:srgbClr val="005A75"/>
                </a:solidFill>
              </a:rPr>
              <a:t>e</a:t>
            </a:r>
            <a:r>
              <a:rPr lang="cs-CZ" sz="1500" b="1" i="0" u="none" strike="noStrike" cap="none">
                <a:solidFill>
                  <a:srgbClr val="005A75"/>
                </a:solidFill>
              </a:rPr>
              <a:t> v bydlení a sociální služb</a:t>
            </a:r>
            <a:r>
              <a:rPr lang="cs-CZ" sz="1500" b="1">
                <a:solidFill>
                  <a:srgbClr val="005A75"/>
                </a:solidFill>
              </a:rPr>
              <a:t>a se liší</a:t>
            </a:r>
            <a:r>
              <a:rPr lang="cs-CZ" sz="1500" b="1" i="0" u="none" strike="noStrike" cap="none">
                <a:solidFill>
                  <a:srgbClr val="005A75"/>
                </a:solidFill>
              </a:rPr>
              <a:t> rozsahem činností </a:t>
            </a: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(vyšší míra kontroly, specializace na řešení bytové nouze, přesah mimo rozsah činností v zákoně o sociálních službách) – proto upravena v </a:t>
            </a:r>
            <a:r>
              <a:rPr lang="cs-CZ" sz="1500">
                <a:solidFill>
                  <a:srgbClr val="005A75"/>
                </a:solidFill>
              </a:rPr>
              <a:t>zákoně o podpoře bydlení</a:t>
            </a: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4"/>
          <p:cNvSpPr txBox="1"/>
          <p:nvPr/>
        </p:nvSpPr>
        <p:spPr>
          <a:xfrm>
            <a:off x="897035" y="3590146"/>
            <a:ext cx="87879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350"/>
              <a:buChar char="●"/>
            </a:pPr>
            <a:r>
              <a:rPr lang="cs-CZ" sz="1350">
                <a:solidFill>
                  <a:srgbClr val="005A75"/>
                </a:solidFill>
              </a:rPr>
              <a:t>Z</a:t>
            </a:r>
            <a:r>
              <a:rPr lang="cs-CZ" sz="135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ajištění finančních prostředků a nakládá</a:t>
            </a:r>
            <a:r>
              <a:rPr lang="cs-CZ" sz="1350">
                <a:solidFill>
                  <a:srgbClr val="005A75"/>
                </a:solidFill>
              </a:rPr>
              <a:t>ní s nimi, </a:t>
            </a:r>
            <a:r>
              <a:rPr lang="cs-CZ" sz="135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řešení zadlužení</a:t>
            </a:r>
            <a:r>
              <a:rPr lang="cs-CZ" sz="1350">
                <a:solidFill>
                  <a:srgbClr val="005A75"/>
                </a:solidFill>
              </a:rPr>
              <a:t> ohrožujícího bydlení, navázání na další služby, pomoc s připojením energií, udržováním sousedských vztahů a řešení sporů,  </a:t>
            </a:r>
            <a:r>
              <a:rPr lang="cs-CZ" sz="135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hospodárn</a:t>
            </a:r>
            <a:r>
              <a:rPr lang="cs-CZ" sz="1350">
                <a:solidFill>
                  <a:srgbClr val="005A75"/>
                </a:solidFill>
              </a:rPr>
              <a:t>ým</a:t>
            </a:r>
            <a:r>
              <a:rPr lang="cs-CZ" sz="135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užívání</a:t>
            </a:r>
            <a:r>
              <a:rPr lang="cs-CZ" sz="1350">
                <a:solidFill>
                  <a:srgbClr val="005A75"/>
                </a:solidFill>
              </a:rPr>
              <a:t>m</a:t>
            </a:r>
            <a:r>
              <a:rPr lang="cs-CZ" sz="135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bytu, které nevede k jeho nadměrnému opotřebení, a udržováním bytu ve vyhovujícím stavu. </a:t>
            </a:r>
            <a:endParaRPr sz="1350" b="0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5A75"/>
              </a:solidFill>
            </a:endParaRPr>
          </a:p>
        </p:txBody>
      </p:sp>
      <p:pic>
        <p:nvPicPr>
          <p:cNvPr id="345" name="Google Shape;34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392" y="4620167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4"/>
          <p:cNvSpPr txBox="1"/>
          <p:nvPr/>
        </p:nvSpPr>
        <p:spPr>
          <a:xfrm>
            <a:off x="969603" y="4668857"/>
            <a:ext cx="8554200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Asistenci je možné čerpat max. 2 roky (přezkoumání potřebnosti vždy po roce).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345;p14">
            <a:extLst>
              <a:ext uri="{FF2B5EF4-FFF2-40B4-BE49-F238E27FC236}">
                <a16:creationId xmlns:a16="http://schemas.microsoft.com/office/drawing/2014/main" id="{851D6F15-A3F7-7A64-039B-CC69FB4B362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392" y="5280720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46;p14">
            <a:extLst>
              <a:ext uri="{FF2B5EF4-FFF2-40B4-BE49-F238E27FC236}">
                <a16:creationId xmlns:a16="http://schemas.microsoft.com/office/drawing/2014/main" id="{72CD1E08-1EA3-4FF2-E010-5D2F5A05A025}"/>
              </a:ext>
            </a:extLst>
          </p:cNvPr>
          <p:cNvSpPr txBox="1"/>
          <p:nvPr/>
        </p:nvSpPr>
        <p:spPr>
          <a:xfrm>
            <a:off x="969600" y="5197464"/>
            <a:ext cx="8554200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sz="1500">
                <a:solidFill>
                  <a:srgbClr val="005A75"/>
                </a:solidFill>
              </a:rPr>
              <a:t>Nespolupráce s asistencí může být výpovědním důvodem</a:t>
            </a:r>
            <a:r>
              <a:rPr lang="cs-CZ" sz="1350">
                <a:solidFill>
                  <a:srgbClr val="005A75"/>
                </a:solidFill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7"/>
          <p:cNvSpPr txBox="1"/>
          <p:nvPr/>
        </p:nvSpPr>
        <p:spPr>
          <a:xfrm>
            <a:off x="726709" y="209070"/>
            <a:ext cx="8201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cs-CZ" sz="2800" b="1" dirty="0">
                <a:solidFill>
                  <a:srgbClr val="005A75"/>
                </a:solidFill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Financování podpůrných opatření</a:t>
            </a:r>
            <a:endParaRPr sz="2800" b="1" dirty="0">
              <a:solidFill>
                <a:srgbClr val="005A75"/>
              </a:solidFill>
              <a:extLst>
                <a:ext uri="http://customooxmlschemas.google.com/">
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</a:ext>
              </a:extLst>
            </a:endParaRPr>
          </a:p>
        </p:txBody>
      </p:sp>
      <p:cxnSp>
        <p:nvCxnSpPr>
          <p:cNvPr id="381" name="Google Shape;381;p17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2" name="Google Shape;382;p17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Strana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7"/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12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17" descr="Obsah obrázku text, Písmo, Grafika, symbol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7"/>
          <p:cNvSpPr txBox="1"/>
          <p:nvPr/>
        </p:nvSpPr>
        <p:spPr>
          <a:xfrm>
            <a:off x="726709" y="848813"/>
            <a:ext cx="996161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Výkonové financování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vyplácí krajský úřad ve správním řízení po doložení uzavřených smluv</a:t>
            </a:r>
          </a:p>
        </p:txBody>
      </p:sp>
      <p:sp>
        <p:nvSpPr>
          <p:cNvPr id="391" name="Google Shape;391;p17"/>
          <p:cNvSpPr txBox="1"/>
          <p:nvPr/>
        </p:nvSpPr>
        <p:spPr>
          <a:xfrm>
            <a:off x="858818" y="4982889"/>
            <a:ext cx="91387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  <a:buFont typeface="Arial"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ožnost bonifikace + 20 % nebo + 40 % </a:t>
            </a: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 základní sazbě v zákonem stanovených případech.</a:t>
            </a: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Google Shape;404;p18">
            <a:extLst>
              <a:ext uri="{FF2B5EF4-FFF2-40B4-BE49-F238E27FC236}">
                <a16:creationId xmlns:a16="http://schemas.microsoft.com/office/drawing/2014/main" id="{9F34B9B4-C67D-1AB8-D890-1FA66EDF6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613412"/>
              </p:ext>
            </p:extLst>
          </p:nvPr>
        </p:nvGraphicFramePr>
        <p:xfrm>
          <a:off x="992622" y="1971480"/>
          <a:ext cx="9695698" cy="2872855"/>
        </p:xfrm>
        <a:graphic>
          <a:graphicData uri="http://schemas.openxmlformats.org/drawingml/2006/table">
            <a:tbl>
              <a:tblPr>
                <a:noFill/>
                <a:tableStyleId>{56AAAA84-C7BF-495B-AA2B-9CCD1904EBCE}</a:tableStyleId>
              </a:tblPr>
              <a:tblGrid>
                <a:gridCol w="5228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4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>
                          <a:solidFill>
                            <a:srgbClr val="EFE4D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Typ příspěvku</a:t>
                      </a:r>
                      <a:endParaRPr sz="1400" b="0" i="0" u="none" strike="noStrike" cap="none">
                        <a:solidFill>
                          <a:srgbClr val="EFE4D5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125" marR="48125" marT="24075" marB="240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rgbClr val="EFE4D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Navrhovaná výše dle nařízení vlády 438/2025 Sb.</a:t>
                      </a:r>
                      <a:endParaRPr sz="1400" b="0" i="0" u="none" strike="noStrike" cap="none" dirty="0">
                        <a:solidFill>
                          <a:srgbClr val="EFE4D5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125" marR="48125" marT="24075" marB="240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Asistence v bydlení</a:t>
                      </a:r>
                      <a:r>
                        <a:rPr lang="cs-CZ" sz="1400" b="0" i="0" u="none" strike="noStrike" cap="none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>
                        <a:solidFill>
                          <a:srgbClr val="003145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</a:rPr>
                        <a:t>89</a:t>
                      </a:r>
                      <a:r>
                        <a:rPr lang="cs-CZ" sz="1400" b="0" i="0" u="none" strike="noStrike" cap="none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000 Kč na 1 případ /rok</a:t>
                      </a:r>
                      <a:endParaRPr sz="1400" u="none" strike="noStrike" cap="none">
                        <a:solidFill>
                          <a:srgbClr val="003145"/>
                        </a:solidFill>
                        <a:latin typeface="+mn-lt"/>
                      </a:endParaRPr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Příspěvek na správu</a:t>
                      </a:r>
                      <a:r>
                        <a:rPr lang="cs-CZ" sz="1400" b="0" i="0" u="none" strike="noStrike" cap="none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solidFill>
                          <a:srgbClr val="003145"/>
                        </a:solidFill>
                        <a:latin typeface="+mn-lt"/>
                      </a:endParaRPr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1-50 bytů: 17 tis./byt/rok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400" u="none" strike="noStrike" cap="none" dirty="0">
                          <a:solidFill>
                            <a:srgbClr val="003145"/>
                          </a:solidFill>
                          <a:latin typeface="+mn-lt"/>
                        </a:rPr>
                        <a:t>51 a více bytů: 13 tis./byt/rok</a:t>
                      </a:r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Navýšení příspěvku na správu při první výplatě</a:t>
                      </a:r>
                      <a:endParaRPr sz="1400" u="none" strike="noStrike" cap="none">
                        <a:solidFill>
                          <a:srgbClr val="003145"/>
                        </a:solidFill>
                        <a:latin typeface="+mn-lt"/>
                      </a:endParaRPr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pro Prahu a Brno: </a:t>
                      </a: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</a:rPr>
                        <a:t>20</a:t>
                      </a: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tis./byt jednorázově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cs typeface="Calibri"/>
                          <a:sym typeface="Calibri"/>
                        </a:rPr>
                        <a:t>pro zbytek ČR: </a:t>
                      </a: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cs typeface="Calibri"/>
                        </a:rPr>
                        <a:t>13</a:t>
                      </a: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cs typeface="Calibri"/>
                          <a:sym typeface="Calibri"/>
                        </a:rPr>
                        <a:t> tis./byt jednorázově</a:t>
                      </a:r>
                      <a:endParaRPr sz="1400" u="none" strike="noStrike" cap="none" dirty="0">
                        <a:solidFill>
                          <a:srgbClr val="003145"/>
                        </a:solidFill>
                        <a:latin typeface="+mn-lt"/>
                      </a:endParaRPr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Příspěvek na poskytování podnájemního bydlení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>
                          <a:solidFill>
                            <a:srgbClr val="003145"/>
                          </a:solidFill>
                          <a:latin typeface="+mn-lt"/>
                          <a:cs typeface="Calibri"/>
                          <a:sym typeface="Calibri"/>
                        </a:rPr>
                        <a:t>NEBO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>
                          <a:solidFill>
                            <a:srgbClr val="003145"/>
                          </a:solidFill>
                          <a:latin typeface="+mn-lt"/>
                          <a:cs typeface="Calibri"/>
                          <a:sym typeface="Calibri"/>
                        </a:rPr>
                        <a:t>Příspěvek na poskytování bydlení s ručením</a:t>
                      </a:r>
                      <a:endParaRPr sz="1400" u="none" strike="noStrike" cap="none">
                        <a:solidFill>
                          <a:srgbClr val="003145"/>
                        </a:solidFill>
                        <a:latin typeface="+mn-lt"/>
                      </a:endParaRPr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pro Prahu a Brno: </a:t>
                      </a:r>
                      <a:r>
                        <a:rPr lang="cs-CZ" sz="1400" b="0" i="0" u="none" strike="noStrike" cap="none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</a:rPr>
                        <a:t>42</a:t>
                      </a:r>
                      <a:r>
                        <a:rPr lang="cs-CZ" sz="1400" b="0" i="0" u="none" strike="noStrike" cap="none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tis./byt/ ročně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>
                          <a:solidFill>
                            <a:srgbClr val="003145"/>
                          </a:solidFill>
                          <a:latin typeface="+mn-lt"/>
                          <a:cs typeface="Calibri"/>
                          <a:sym typeface="Calibri"/>
                        </a:rPr>
                        <a:t>pro zbytek ČR: 36 tis./byt/ročně</a:t>
                      </a:r>
                      <a:endParaRPr lang="cs-CZ" sz="1400" u="none" strike="noStrike" cap="none">
                        <a:solidFill>
                          <a:srgbClr val="003145"/>
                        </a:solidFill>
                        <a:latin typeface="+mn-lt"/>
                      </a:endParaRPr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Příspěvek na poskytování obecního podporovaného bydlení</a:t>
                      </a:r>
                      <a:endParaRPr sz="1400" u="none" strike="noStrike" cap="none">
                        <a:solidFill>
                          <a:srgbClr val="003145"/>
                        </a:solidFill>
                        <a:latin typeface="+mn-lt"/>
                      </a:endParaRPr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pro Prahu a Brno: </a:t>
                      </a: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</a:rPr>
                        <a:t>54 </a:t>
                      </a: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tis./byt/ ročně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cs typeface="Calibri"/>
                          <a:sym typeface="Calibri"/>
                        </a:rPr>
                        <a:t>pro zbytek ČR: </a:t>
                      </a: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cs typeface="Calibri"/>
                        </a:rPr>
                        <a:t>48 </a:t>
                      </a:r>
                      <a:r>
                        <a:rPr lang="cs-CZ" sz="1400" b="0" i="0" u="none" strike="noStrike" cap="none" dirty="0">
                          <a:solidFill>
                            <a:srgbClr val="003145"/>
                          </a:solidFill>
                          <a:latin typeface="+mn-lt"/>
                          <a:cs typeface="Calibri"/>
                          <a:sym typeface="Calibri"/>
                        </a:rPr>
                        <a:t>tis./byt/ročně</a:t>
                      </a:r>
                      <a:endParaRPr lang="cs-CZ" sz="1400" u="none" strike="noStrike" cap="none" dirty="0">
                        <a:solidFill>
                          <a:srgbClr val="003145"/>
                        </a:solidFill>
                        <a:latin typeface="+mn-lt"/>
                      </a:endParaRPr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46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"/>
          <p:cNvSpPr txBox="1">
            <a:spLocks noGrp="1"/>
          </p:cNvSpPr>
          <p:nvPr>
            <p:ph type="sldNum" idx="12"/>
          </p:nvPr>
        </p:nvSpPr>
        <p:spPr>
          <a:xfrm>
            <a:off x="1176323" y="6352225"/>
            <a:ext cx="3870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13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EFE4D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p15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3" name="Google Shape;353;p15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Strana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EFE4D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5"/>
          <p:cNvSpPr txBox="1"/>
          <p:nvPr/>
        </p:nvSpPr>
        <p:spPr>
          <a:xfrm>
            <a:off x="356400" y="127573"/>
            <a:ext cx="5334537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Role krajského úřadu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EFE4D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5"/>
          <p:cNvSpPr txBox="1"/>
          <p:nvPr/>
        </p:nvSpPr>
        <p:spPr>
          <a:xfrm>
            <a:off x="356400" y="1241839"/>
            <a:ext cx="8953855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800"/>
              <a:buFont typeface="Arial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Nadřízený správní orgán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vůči KMB (ale odvolání možné jen výjimečně).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EFE4D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5725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800"/>
              <a:buFont typeface="Arial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Pověřování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krajský úřad uděluje či odebírá pověření k poskytování: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EFE4D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28675" marR="0" lvl="1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FE4D5"/>
              </a:buClr>
              <a:buSzPts val="1800"/>
              <a:buFont typeface="Arial"/>
              <a:buChar char="•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asistence v bydlení,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EFE4D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28675" marR="0" lvl="1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FE4D5"/>
              </a:buClr>
              <a:buSzPts val="1800"/>
              <a:buFont typeface="Arial"/>
              <a:buChar char="•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bydlení s ručením a podnájemního bydlení (soukromé byty),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EFE4D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28675" marR="0" lvl="1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FE4D5"/>
              </a:buClr>
              <a:buSzPts val="1800"/>
              <a:buFont typeface="Arial"/>
              <a:buChar char="•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podporovaného obecního bydlení.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srgbClr val="EFE4D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5725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800"/>
              <a:buFont typeface="Arial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Výplata státních příspěvků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 podpůrná opatření a příjem vyúčtování.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EFE4D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5725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800"/>
              <a:buFont typeface="Arial"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Doplňkově - kontrola 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 vztahu k poskytování podpůrných opatření (vykonává hlavně KMB).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EFE4D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EFE4D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329;p14">
            <a:extLst>
              <a:ext uri="{FF2B5EF4-FFF2-40B4-BE49-F238E27FC236}">
                <a16:creationId xmlns:a16="http://schemas.microsoft.com/office/drawing/2014/main" id="{B4ABB351-C003-A715-484D-ACBDB2A673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35;p14">
            <a:extLst>
              <a:ext uri="{FF2B5EF4-FFF2-40B4-BE49-F238E27FC236}">
                <a16:creationId xmlns:a16="http://schemas.microsoft.com/office/drawing/2014/main" id="{DF09D9C2-17CF-3D85-FA1C-0CA3E5024C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37;p14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474BC565-25EF-3BA5-6191-D7E7CC086D6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34;p14">
            <a:extLst>
              <a:ext uri="{FF2B5EF4-FFF2-40B4-BE49-F238E27FC236}">
                <a16:creationId xmlns:a16="http://schemas.microsoft.com/office/drawing/2014/main" id="{B589D6FE-38EE-0269-DA61-489E47FDE88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sldNum" idx="12"/>
          </p:nvPr>
        </p:nvSpPr>
        <p:spPr>
          <a:xfrm>
            <a:off x="1281003" y="6341457"/>
            <a:ext cx="345567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14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9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9"/>
          <p:cNvSpPr txBox="1"/>
          <p:nvPr/>
        </p:nvSpPr>
        <p:spPr>
          <a:xfrm>
            <a:off x="1256262" y="6212390"/>
            <a:ext cx="52015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Strana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 txBox="1"/>
          <p:nvPr/>
        </p:nvSpPr>
        <p:spPr>
          <a:xfrm>
            <a:off x="2237468" y="2474017"/>
            <a:ext cx="6529758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cs-CZ" sz="4800" b="1">
                <a:solidFill>
                  <a:srgbClr val="EFE4D5"/>
                </a:solidFill>
              </a:rPr>
              <a:t>HLAVNÍ ZMĚNY V ZPB</a:t>
            </a:r>
            <a:endParaRPr kumimoji="0" lang="cs-CZ" sz="4800" b="1" i="0" u="none" strike="noStrike" kern="0" cap="none" spc="0" normalizeH="0" baseline="0" noProof="0">
              <a:ln>
                <a:noFill/>
              </a:ln>
              <a:solidFill>
                <a:srgbClr val="EFE4D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>
                <a:ln>
                  <a:noFill/>
                </a:ln>
                <a:solidFill>
                  <a:srgbClr val="EFE4D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67;p6">
            <a:extLst>
              <a:ext uri="{FF2B5EF4-FFF2-40B4-BE49-F238E27FC236}">
                <a16:creationId xmlns:a16="http://schemas.microsoft.com/office/drawing/2014/main" id="{5A01802C-C428-0598-2853-346D49E8DB5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6610" y="2559800"/>
            <a:ext cx="1309803" cy="96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03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356399" y="234087"/>
            <a:ext cx="967658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cs-CZ" sz="2800" b="1" i="0" u="none" strike="noStrike" kern="100" cap="none" spc="0" normalizeH="0" baseline="0" noProof="0" dirty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Velké změny v zákoně o podpoře bydlení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6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6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Strana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1189173" y="634324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15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269422" y="781309"/>
            <a:ext cx="11922578" cy="597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A75"/>
              </a:buClr>
              <a:buSzTx/>
              <a:buFont typeface="+mj-lt"/>
              <a:buAutoNum type="arabicPeriod"/>
              <a:tabLst/>
              <a:defRPr/>
            </a:pPr>
            <a:r>
              <a:rPr lang="cs-CZ" sz="1600" b="1">
                <a:solidFill>
                  <a:srgbClr val="E7887A"/>
                </a:solidFill>
              </a:rPr>
              <a:t>Zúžení sítě KMB</a:t>
            </a:r>
            <a:r>
              <a:rPr lang="cs-CZ" sz="1600" b="1">
                <a:solidFill>
                  <a:srgbClr val="005A75"/>
                </a:solidFill>
              </a:rPr>
              <a:t> z původních 205 na 115 (+ 22 MČ Prahy). </a:t>
            </a:r>
            <a:r>
              <a:rPr lang="cs-CZ" sz="1600">
                <a:solidFill>
                  <a:srgbClr val="005A75"/>
                </a:solidFill>
                <a:latin typeface="+mn-lt"/>
              </a:rPr>
              <a:t>ORP v základní povinné síti jsou specifikována v příloze č. 5 zákona, všechna ostatní ORP se mohou MMR přihlásit a povinnost zřídit ORP a výsledné správní obvody jim stanoví nařízení vlády („</a:t>
            </a:r>
            <a:r>
              <a:rPr lang="cs-CZ" sz="1600" err="1">
                <a:solidFill>
                  <a:srgbClr val="005A75"/>
                </a:solidFill>
                <a:latin typeface="+mn-lt"/>
              </a:rPr>
              <a:t>opt</a:t>
            </a:r>
            <a:r>
              <a:rPr lang="cs-CZ" sz="1600">
                <a:solidFill>
                  <a:srgbClr val="005A75"/>
                </a:solidFill>
                <a:latin typeface="+mn-lt"/>
              </a:rPr>
              <a:t>-in“ ORP).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A75"/>
              </a:buClr>
              <a:buSzTx/>
              <a:buFont typeface="+mj-lt"/>
              <a:buAutoNum type="arabicPeriod"/>
              <a:tabLst/>
              <a:defRPr/>
            </a:pPr>
            <a:r>
              <a:rPr lang="cs-CZ" sz="1600" b="1">
                <a:solidFill>
                  <a:srgbClr val="E7887A"/>
                </a:solidFill>
                <a:latin typeface="+mn-lt"/>
              </a:rPr>
              <a:t>Z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ávazné stanovisko ÚP 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při posouzení </a:t>
            </a:r>
            <a:r>
              <a:rPr lang="cs-CZ" sz="1600" b="1">
                <a:solidFill>
                  <a:srgbClr val="005A75"/>
                </a:solidFill>
                <a:latin typeface="+mn-lt"/>
              </a:rPr>
              <a:t>žádosti o podpůrné opatření. </a:t>
            </a:r>
            <a:r>
              <a:rPr lang="cs-CZ" sz="1600">
                <a:solidFill>
                  <a:srgbClr val="005A75"/>
                </a:solidFill>
                <a:latin typeface="+mn-lt"/>
              </a:rPr>
              <a:t>Při posuzování nároku na zápis údaje o potřebě podpůrného opatření si KMB vyžádá od ÚP závazné stanovisko týkající se splnění příjmového limitu.  Plánované navýšení limitu na 1,6 násobek ŽM.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A75"/>
              </a:buClr>
              <a:buSzTx/>
              <a:buFont typeface="+mj-lt"/>
              <a:buAutoNum type="arabicPeriod"/>
              <a:tabLst/>
              <a:defRPr/>
            </a:pPr>
            <a:r>
              <a:rPr lang="cs-CZ" sz="1600" b="1">
                <a:solidFill>
                  <a:srgbClr val="005A75"/>
                </a:solidFill>
                <a:latin typeface="+mn-lt"/>
              </a:rPr>
              <a:t>Posouzení </a:t>
            </a:r>
            <a:r>
              <a:rPr lang="cs-CZ" sz="1600" b="1">
                <a:solidFill>
                  <a:srgbClr val="E7887A"/>
                </a:solidFill>
                <a:latin typeface="+mn-lt"/>
              </a:rPr>
              <a:t>„uplatitelnosti bytu“ </a:t>
            </a:r>
            <a:r>
              <a:rPr lang="cs-CZ" sz="1600">
                <a:solidFill>
                  <a:srgbClr val="005A75"/>
                </a:solidFill>
                <a:latin typeface="+mn-lt"/>
              </a:rPr>
              <a:t>krajským úřadem při výplatě příspěvku poskytovateli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A7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Přidání CS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osob ve vyhovujícím bydlení </a:t>
            </a:r>
            <a:r>
              <a:rPr lang="cs-CZ" sz="1600" b="1">
                <a:solidFill>
                  <a:srgbClr val="005A75"/>
                </a:solidFill>
              </a:rPr>
              <a:t>s příliš vysokými náklady na bydlení. </a:t>
            </a:r>
            <a:r>
              <a:rPr lang="cs-CZ" sz="1600">
                <a:solidFill>
                  <a:srgbClr val="005A75"/>
                </a:solidFill>
              </a:rPr>
              <a:t>CS musí též projít závazným stanoviskem ÚP, je na ni uplatňován přísnější násobek ŽM.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A7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Asistence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 bydlení 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nejv</a:t>
            </a:r>
            <a:r>
              <a:rPr lang="cs-CZ" sz="1600" b="1">
                <a:solidFill>
                  <a:srgbClr val="E7887A"/>
                </a:solidFill>
              </a:rPr>
              <a:t>ýše 2 roky</a:t>
            </a:r>
            <a:r>
              <a:rPr lang="cs-CZ" sz="1600">
                <a:solidFill>
                  <a:srgbClr val="005A75"/>
                </a:solidFill>
              </a:rPr>
              <a:t>, poté podpora soc. služby.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A7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Změny v účinnosti 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zákona:</a:t>
            </a:r>
          </a:p>
          <a:p>
            <a:pPr marL="285750" lvl="1" indent="-285750" algn="just">
              <a:spcAft>
                <a:spcPts val="1200"/>
              </a:spcAft>
              <a:buClr>
                <a:srgbClr val="005A75"/>
              </a:buClr>
              <a:buFontTx/>
              <a:buChar char="-"/>
              <a:defRPr/>
            </a:pPr>
            <a:r>
              <a:rPr lang="cs-CZ" sz="1600">
                <a:solidFill>
                  <a:srgbClr val="005A75"/>
                </a:solidFill>
              </a:rPr>
              <a:t>p</a:t>
            </a:r>
            <a:r>
              <a:rPr kumimoji="0" lang="cs-CZ" sz="1600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ředsazená účinnost ustanovení o převodu peněz na kraje od července 2025</a:t>
            </a:r>
          </a:p>
          <a:p>
            <a:pPr marL="285750" lvl="1" indent="-285750" algn="just">
              <a:spcAft>
                <a:spcPts val="1200"/>
              </a:spcAft>
              <a:buClr>
                <a:srgbClr val="005A75"/>
              </a:buClr>
              <a:buFontTx/>
              <a:buChar char="-"/>
              <a:defRPr/>
            </a:pPr>
            <a:r>
              <a:rPr kumimoji="0" lang="cs-CZ" sz="1600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hlavní účinnost zákona od 1.1. 2026 </a:t>
            </a:r>
            <a:r>
              <a:rPr lang="cs-CZ" sz="1600">
                <a:solidFill>
                  <a:srgbClr val="005A75"/>
                </a:solidFill>
              </a:rPr>
              <a:t>- </a:t>
            </a:r>
            <a:r>
              <a:rPr kumimoji="0" lang="cs-CZ" sz="1600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kontaktní místa, poradenství, pověřování, zápis bytů</a:t>
            </a:r>
          </a:p>
          <a:p>
            <a:pPr marL="285750" lvl="1" indent="-285750" algn="just">
              <a:spcAft>
                <a:spcPts val="1200"/>
              </a:spcAft>
              <a:buClr>
                <a:srgbClr val="005A75"/>
              </a:buClr>
              <a:buFontTx/>
              <a:buChar char="-"/>
              <a:defRPr/>
            </a:pPr>
            <a:r>
              <a:rPr kumimoji="0" lang="cs-CZ" sz="1600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část třetí (žádosti osob o podpůrná opatření) od </a:t>
            </a:r>
            <a:r>
              <a:rPr lang="cs-CZ" sz="1600">
                <a:solidFill>
                  <a:srgbClr val="005A75"/>
                </a:solidFill>
              </a:rPr>
              <a:t>1.7.2026</a:t>
            </a:r>
            <a:r>
              <a:rPr kumimoji="0" lang="cs-CZ" sz="1600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tzn. i příspěvky na PO nejdříve </a:t>
            </a:r>
            <a:r>
              <a:rPr kumimoji="0" lang="cs-CZ" sz="1800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až od tohoto okamžiku</a:t>
            </a: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5A7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31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314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32;p9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377363D2-8B7F-86A6-CC26-BA160E7D65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91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356399" y="234087"/>
            <a:ext cx="967658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cs-CZ" sz="2800" b="1" kern="100">
                <a:solidFill>
                  <a:srgbClr val="005A7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Další z</a:t>
            </a:r>
            <a:r>
              <a:rPr kumimoji="0" lang="cs-CZ" sz="2800" b="1" i="0" u="none" strike="noStrike" kern="10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měny v zákoně o podpoře bydlení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6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6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Strana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1189173" y="634324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16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356399" y="1221383"/>
            <a:ext cx="11305085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5A75"/>
              </a:buClr>
              <a:buSzTx/>
              <a:buFont typeface="Arial"/>
              <a:buAutoNum type="arabicPeriod"/>
              <a:tabLst/>
              <a:defRPr/>
            </a:pPr>
            <a:r>
              <a:rPr lang="cs-CZ" sz="1800" b="1">
                <a:solidFill>
                  <a:srgbClr val="E7887A"/>
                </a:solidFill>
              </a:rPr>
              <a:t>V</a:t>
            </a:r>
            <a:r>
              <a:rPr kumimoji="0" lang="cs-CZ" sz="1800" b="1" i="0" u="none" strike="noStrike" kern="0" cap="none" spc="0" normalizeH="0" baseline="0" noProof="0" err="1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yškrtnutí</a:t>
            </a: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specializovaného poradenství </a:t>
            </a: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ze zákona.</a:t>
            </a: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Tato část agendy kontaktních míst se tak stává zcela dobrovolnou. Díky tomu dochází rovněž ke snížení nákladů zákona.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5A75"/>
              </a:buClr>
              <a:buSzTx/>
              <a:buFont typeface="Arial"/>
              <a:buAutoNum type="arabicPeriod"/>
              <a:tabLst/>
              <a:defRPr/>
            </a:pPr>
            <a:r>
              <a:rPr lang="cs-CZ" sz="1800" b="0" i="0" u="none" strike="noStrike">
                <a:solidFill>
                  <a:srgbClr val="005A75"/>
                </a:solidFill>
                <a:effectLst/>
                <a:latin typeface="+mn-lt"/>
              </a:rPr>
              <a:t>Z okruhu zvláště zranitelných osob byly </a:t>
            </a:r>
            <a:r>
              <a:rPr lang="cs-CZ" sz="1800" b="1" i="0" u="none" strike="noStrike">
                <a:solidFill>
                  <a:srgbClr val="005A75"/>
                </a:solidFill>
                <a:effectLst/>
                <a:latin typeface="+mn-lt"/>
              </a:rPr>
              <a:t>vypuštěny </a:t>
            </a:r>
            <a:r>
              <a:rPr lang="cs-CZ" sz="1800" b="1" i="0" u="none" strike="noStrike">
                <a:solidFill>
                  <a:srgbClr val="E7887A"/>
                </a:solidFill>
                <a:effectLst/>
                <a:latin typeface="+mn-lt"/>
              </a:rPr>
              <a:t>osoby v exekuci</a:t>
            </a:r>
            <a:r>
              <a:rPr lang="cs-CZ" sz="1800" b="1" i="0" u="none" strike="noStrike">
                <a:solidFill>
                  <a:srgbClr val="005A75"/>
                </a:solidFill>
                <a:effectLst/>
                <a:latin typeface="+mn-lt"/>
              </a:rPr>
              <a:t>. </a:t>
            </a:r>
            <a:r>
              <a:rPr lang="cs-CZ" sz="1800" i="0" u="none" strike="noStrike">
                <a:solidFill>
                  <a:srgbClr val="005A75"/>
                </a:solidFill>
                <a:effectLst/>
                <a:latin typeface="+mn-lt"/>
              </a:rPr>
              <a:t>Naopak byly</a:t>
            </a:r>
            <a:r>
              <a:rPr lang="cs-CZ" sz="1800" b="1" i="0" u="none" strike="noStrike">
                <a:solidFill>
                  <a:srgbClr val="005A75"/>
                </a:solidFill>
                <a:effectLst/>
                <a:latin typeface="+mn-lt"/>
              </a:rPr>
              <a:t> přidány </a:t>
            </a:r>
            <a:r>
              <a:rPr lang="cs-CZ" sz="1800" b="1" i="0" u="none" strike="noStrike">
                <a:solidFill>
                  <a:srgbClr val="E7887A"/>
                </a:solidFill>
                <a:effectLst/>
                <a:latin typeface="+mn-lt"/>
              </a:rPr>
              <a:t>těhotné ženy</a:t>
            </a:r>
            <a:r>
              <a:rPr lang="cs-CZ" sz="1800" b="1" i="0" u="none" strike="noStrike">
                <a:solidFill>
                  <a:srgbClr val="005A75"/>
                </a:solidFill>
                <a:effectLst/>
                <a:latin typeface="+mn-lt"/>
              </a:rPr>
              <a:t>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005A75"/>
              </a:buClr>
              <a:buFont typeface="Arial"/>
              <a:buAutoNum type="arabicPeriod"/>
              <a:defRPr/>
            </a:pPr>
            <a:r>
              <a:rPr lang="cs-CZ" sz="1800" b="1">
                <a:solidFill>
                  <a:srgbClr val="E7887A"/>
                </a:solidFill>
              </a:rPr>
              <a:t>Nespolupráce s asistencí </a:t>
            </a:r>
            <a:r>
              <a:rPr lang="cs-CZ" sz="1800" b="1">
                <a:solidFill>
                  <a:srgbClr val="005A75"/>
                </a:solidFill>
              </a:rPr>
              <a:t>jako možný </a:t>
            </a:r>
            <a:r>
              <a:rPr lang="cs-CZ" sz="1800" b="1">
                <a:solidFill>
                  <a:srgbClr val="E7887A"/>
                </a:solidFill>
              </a:rPr>
              <a:t>výpovědní důvod</a:t>
            </a:r>
            <a:r>
              <a:rPr lang="cs-CZ" sz="1800" b="1">
                <a:solidFill>
                  <a:srgbClr val="005A75"/>
                </a:solidFill>
              </a:rPr>
              <a:t>.</a:t>
            </a:r>
            <a:endParaRPr lang="cs-CZ" sz="1800" b="1" i="0" u="none" strike="noStrike">
              <a:solidFill>
                <a:srgbClr val="005A75"/>
              </a:solidFill>
              <a:effectLst/>
              <a:latin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5A75"/>
              </a:buClr>
              <a:buSzTx/>
              <a:buFont typeface="Arial"/>
              <a:buAutoNum type="arabicPeriod"/>
              <a:tabLst/>
              <a:defRPr/>
            </a:pPr>
            <a:r>
              <a:rPr lang="cs-CZ" sz="1800" b="1">
                <a:solidFill>
                  <a:srgbClr val="E7887A"/>
                </a:solidFill>
              </a:rPr>
              <a:t>Volné podání </a:t>
            </a:r>
            <a:r>
              <a:rPr lang="cs-CZ" sz="1800">
                <a:solidFill>
                  <a:srgbClr val="005A75"/>
                </a:solidFill>
              </a:rPr>
              <a:t>– zrušení nutnosti používat předepsané formuláře.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005A75"/>
              </a:buClr>
              <a:buFont typeface="Arial"/>
              <a:buAutoNum type="arabicPeriod"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Potvrzení o bezdlužnosti </a:t>
            </a: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 SVJ </a:t>
            </a:r>
            <a:r>
              <a:rPr kumimoji="0" lang="cs-CZ" sz="1800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jako podmínka zápisu bytu.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5A7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31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Google Shape;232;p9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377363D2-8B7F-86A6-CC26-BA160E7D65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931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356399" y="234087"/>
            <a:ext cx="967658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cs-CZ" sz="2800" b="1" i="0" u="none" strike="noStrike" kern="10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Změny v zákoně o podpoře bydlení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6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6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Strana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1189173" y="634324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cs-CZ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17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556601" y="1176631"/>
            <a:ext cx="11078798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5A75"/>
              </a:buClr>
              <a:buSzTx/>
              <a:buFont typeface="+mj-lt"/>
              <a:buAutoNum type="arabicPeriod" startAt="6"/>
              <a:tabLst/>
              <a:defRPr/>
            </a:pPr>
            <a:r>
              <a:rPr lang="cs-CZ" sz="1800">
                <a:solidFill>
                  <a:srgbClr val="005A75"/>
                </a:solidFill>
                <a:latin typeface="+mn-lt"/>
              </a:rPr>
              <a:t>Povinnost MMR vydávat </a:t>
            </a:r>
            <a:r>
              <a:rPr lang="cs-CZ" sz="1800" b="1">
                <a:solidFill>
                  <a:srgbClr val="E7887A"/>
                </a:solidFill>
                <a:latin typeface="+mn-lt"/>
              </a:rPr>
              <a:t>směrnici k sociálnímu vyloučení</a:t>
            </a:r>
            <a:r>
              <a:rPr lang="cs-CZ" sz="1800">
                <a:solidFill>
                  <a:srgbClr val="005A75"/>
                </a:solidFill>
                <a:latin typeface="+mn-lt"/>
              </a:rPr>
              <a:t>, tj. směrnici upravující za jakých podmínek je možné zapsat byt do systému tak, aby se poskytováním podpůrného opatření v konkrétním bytě nezhoršila míra prostorového a sociálního vyloučení v oblasti, kde se tento byt nachází.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5A75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rgbClr val="E7887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Další </a:t>
            </a:r>
            <a:r>
              <a:rPr lang="cs-CZ" sz="1800" b="1">
                <a:solidFill>
                  <a:srgbClr val="E7887A"/>
                </a:solidFill>
              </a:rPr>
              <a:t>změny u asistence </a:t>
            </a:r>
            <a:r>
              <a:rPr lang="cs-CZ" sz="1800">
                <a:solidFill>
                  <a:srgbClr val="005A75"/>
                </a:solidFill>
              </a:rPr>
              <a:t>(možnost vyúčtovat činnost asistence max. 1 měsíc před uzavřením nájemní smlouvy) a překlenovací asistence, což je asistence, která na omezenou dobu poskytuje podporu i po ztrátě vyhovujícího bydlení.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5A75"/>
              </a:buClr>
              <a:buSzTx/>
              <a:buFont typeface="+mj-lt"/>
              <a:buAutoNum type="arabicPeriod" startAt="6"/>
              <a:tabLst/>
              <a:defRPr/>
            </a:pPr>
            <a:r>
              <a:rPr lang="cs-CZ" sz="1800">
                <a:solidFill>
                  <a:srgbClr val="005A75"/>
                </a:solidFill>
              </a:rPr>
              <a:t>Další </a:t>
            </a:r>
            <a:r>
              <a:rPr lang="cs-CZ" sz="1800" b="1">
                <a:solidFill>
                  <a:srgbClr val="E7887A"/>
                </a:solidFill>
              </a:rPr>
              <a:t>legislativně-technické změny</a:t>
            </a:r>
            <a:endParaRPr lang="cs-CZ" sz="1800">
              <a:solidFill>
                <a:srgbClr val="E7887A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rgbClr val="005A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Další změny v doprovodném změnovém zákoně: datové schránky, </a:t>
            </a:r>
            <a:r>
              <a:rPr lang="cs-CZ" sz="1800" b="1">
                <a:solidFill>
                  <a:srgbClr val="005A75"/>
                </a:solidFill>
              </a:rPr>
              <a:t>rozkaz k vyklizení, úpravy definice dostupného bydlení, přidání penzijních fondů do investic</a:t>
            </a: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5A7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5A7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31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Google Shape;232;p9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377363D2-8B7F-86A6-CC26-BA160E7D65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74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sldNum" idx="12"/>
          </p:nvPr>
        </p:nvSpPr>
        <p:spPr>
          <a:xfrm>
            <a:off x="1281003" y="6341457"/>
            <a:ext cx="133071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 l="22001" r="30513"/>
          <a:stretch/>
        </p:blipFill>
        <p:spPr>
          <a:xfrm>
            <a:off x="7307451" y="2691"/>
            <a:ext cx="4884549" cy="685261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316646" y="286036"/>
            <a:ext cx="62356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Další kroky pro implementaci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9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9"/>
          <p:cNvSpPr txBox="1"/>
          <p:nvPr/>
        </p:nvSpPr>
        <p:spPr>
          <a:xfrm>
            <a:off x="1256262" y="6212390"/>
            <a:ext cx="52015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 txBox="1"/>
          <p:nvPr/>
        </p:nvSpPr>
        <p:spPr>
          <a:xfrm>
            <a:off x="356400" y="946914"/>
            <a:ext cx="6710988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cs-CZ" sz="2000" b="1" i="0" u="none" strike="noStrike" cap="none" dirty="0">
                <a:solidFill>
                  <a:srgbClr val="E7887A"/>
                </a:solidFill>
                <a:latin typeface="Arial"/>
                <a:ea typeface="Arial"/>
                <a:cs typeface="Arial"/>
                <a:sym typeface="Arial"/>
              </a:rPr>
              <a:t>Prováděcí předpisy</a:t>
            </a:r>
          </a:p>
          <a:p>
            <a:pPr>
              <a:buSzPts val="2000"/>
            </a:pPr>
            <a:endParaRPr lang="cs-CZ" sz="2000" b="0" i="0" u="none" strike="noStrike" cap="none" dirty="0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EFE4D5"/>
                </a:solidFill>
              </a:rPr>
              <a:t>NV o stanovení násobku částky životního minima pro účely ZPB (na 1,6 násobek) : </a:t>
            </a:r>
            <a:r>
              <a:rPr lang="cs-CZ" sz="1600" u="sng" dirty="0">
                <a:solidFill>
                  <a:srgbClr val="EFE4D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338/2025 Sb., 1. 7. 2026, budoucí znění, informativní znění systému e-Sbírka</a:t>
            </a:r>
            <a:endParaRPr lang="cs-CZ" sz="1600" u="sng" dirty="0">
              <a:solidFill>
                <a:srgbClr val="EFE4D5"/>
              </a:solidFill>
            </a:endParaRPr>
          </a:p>
          <a:p>
            <a:pPr marL="34290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EFE4D5"/>
                </a:solidFill>
              </a:rPr>
              <a:t>NVo</a:t>
            </a:r>
            <a:r>
              <a:rPr lang="cs-CZ" sz="2000" dirty="0">
                <a:solidFill>
                  <a:srgbClr val="EFE4D5"/>
                </a:solidFill>
              </a:rPr>
              <a:t> výši příspěvků podle zákona o podpoře bydlení: </a:t>
            </a:r>
            <a:r>
              <a:rPr lang="cs-CZ" sz="1600" u="sng" dirty="0">
                <a:solidFill>
                  <a:srgbClr val="EFE4D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438/2025 Sb., 1. 1. 2026, budoucí znění, informativní znění systému e-Sbírka</a:t>
            </a:r>
            <a:r>
              <a:rPr lang="cs-CZ" sz="1600" dirty="0">
                <a:solidFill>
                  <a:srgbClr val="EFE4D5"/>
                </a:solidFill>
              </a:rPr>
              <a:t> </a:t>
            </a:r>
          </a:p>
          <a:p>
            <a:pPr marL="34290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EFE4D5"/>
                </a:solidFill>
              </a:rPr>
              <a:t>NV o dalších kontaktních místech pro bydlení a o správních obvodech kontaktních míst pro bydlení: </a:t>
            </a:r>
            <a:r>
              <a:rPr lang="cs-CZ" sz="1600" u="sng" dirty="0">
                <a:solidFill>
                  <a:srgbClr val="EFE4D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418/2025 Sb., 1. 1. 2026, budoucí znění, informativní znění systému e-Sbírka</a:t>
            </a:r>
            <a:endParaRPr lang="cs-CZ" sz="1600" b="1" i="0" u="none" strike="noStrike" cap="none" dirty="0">
              <a:solidFill>
                <a:srgbClr val="EFE4D5"/>
              </a:solidFill>
              <a:latin typeface="Arial"/>
              <a:ea typeface="Arial"/>
              <a:cs typeface="Arial"/>
            </a:endParaRPr>
          </a:p>
          <a:p>
            <a:pPr marL="34290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EFE4D5"/>
              </a:solidFill>
              <a:sym typeface="Arial"/>
            </a:endParaRPr>
          </a:p>
          <a:p>
            <a:pPr marL="34290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b="0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Vyúčtovací vyhláška</a:t>
            </a:r>
            <a:r>
              <a:rPr lang="cs-CZ" sz="2000" dirty="0">
                <a:solidFill>
                  <a:srgbClr val="EFE4D5"/>
                </a:solidFill>
              </a:rPr>
              <a:t> </a:t>
            </a:r>
            <a:r>
              <a:rPr lang="cs-CZ" sz="2000" b="1" dirty="0">
                <a:solidFill>
                  <a:srgbClr val="EFE4D5"/>
                </a:solidFill>
              </a:rPr>
              <a:t>(v přípravě)</a:t>
            </a:r>
            <a:endParaRPr lang="cs-CZ" sz="2000" b="1" i="0" u="none" strike="noStrike" cap="none" dirty="0">
              <a:solidFill>
                <a:srgbClr val="EFE4D5"/>
              </a:solidFill>
              <a:latin typeface="Arial"/>
              <a:ea typeface="Arial"/>
              <a:cs typeface="Arial"/>
            </a:endParaRPr>
          </a:p>
          <a:p>
            <a:pPr marL="34290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EFE4D5"/>
                </a:solidFill>
              </a:rPr>
              <a:t>Vyhláška s činnostmi asistence</a:t>
            </a:r>
          </a:p>
          <a:p>
            <a:pPr marL="34290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EFE4D5"/>
                </a:solidFill>
              </a:rPr>
              <a:t>Směrnice k posuzování sociálního a prostorového vyloučení</a:t>
            </a:r>
          </a:p>
          <a:p>
            <a:pPr marL="34290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EFE4D5"/>
              </a:solidFill>
            </a:endParaRPr>
          </a:p>
          <a:p>
            <a:pPr>
              <a:buSzPts val="2000"/>
            </a:pPr>
            <a:endParaRPr lang="cs-CZ" sz="2000" b="0" i="0" u="none" strike="noStrike" cap="none" dirty="0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Obsah obrázku text, Písmo, Grafika, symbol&#10;&#10;Popis byl vytvořen automatick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03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sldNum" idx="12"/>
          </p:nvPr>
        </p:nvSpPr>
        <p:spPr>
          <a:xfrm>
            <a:off x="1281003" y="6341457"/>
            <a:ext cx="133071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 l="22001" r="30513"/>
          <a:stretch/>
        </p:blipFill>
        <p:spPr>
          <a:xfrm>
            <a:off x="7307451" y="2691"/>
            <a:ext cx="4884549" cy="685261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316646" y="286036"/>
            <a:ext cx="62356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Další kroky pro implementaci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9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9"/>
          <p:cNvSpPr txBox="1"/>
          <p:nvPr/>
        </p:nvSpPr>
        <p:spPr>
          <a:xfrm>
            <a:off x="1256262" y="6212390"/>
            <a:ext cx="52015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 txBox="1"/>
          <p:nvPr/>
        </p:nvSpPr>
        <p:spPr>
          <a:xfrm>
            <a:off x="356400" y="1120231"/>
            <a:ext cx="6710988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cs-CZ" sz="2000" b="1" dirty="0">
                <a:solidFill>
                  <a:srgbClr val="E7887A"/>
                </a:solidFill>
              </a:rPr>
              <a:t>Informační systém – Evidence podpory bydlení</a:t>
            </a:r>
          </a:p>
          <a:p>
            <a:pPr marL="34290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EFE4D5"/>
                </a:solidFill>
              </a:rPr>
              <a:t>pro MMR vyvíjí MPSV (Karel Trpkoš), v září proběhlo UAT testování, příprava pilotního provozu</a:t>
            </a:r>
            <a:endParaRPr lang="cs-CZ" sz="2000" b="0" i="0" u="none" strike="noStrike" cap="none" dirty="0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EFE4D5"/>
              </a:buClr>
              <a:buSzPts val="2000"/>
            </a:pPr>
            <a:endParaRPr lang="cs-CZ" sz="2000" b="0" i="0" u="none" strike="noStrike" cap="none" dirty="0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EFE4D5"/>
              </a:buClr>
              <a:buSzPts val="2000"/>
            </a:pPr>
            <a:r>
              <a:rPr lang="cs-CZ" sz="2000" b="1" i="0" u="none" strike="noStrike" cap="none" dirty="0">
                <a:solidFill>
                  <a:srgbClr val="E7887A"/>
                </a:solidFill>
                <a:latin typeface="Arial"/>
                <a:ea typeface="Arial"/>
                <a:cs typeface="Arial"/>
                <a:sym typeface="Arial"/>
              </a:rPr>
              <a:t>Setkání na krajích – září a </a:t>
            </a:r>
            <a:r>
              <a:rPr lang="cs-CZ" sz="2000" b="1" dirty="0">
                <a:solidFill>
                  <a:srgbClr val="E7887A"/>
                </a:solidFill>
              </a:rPr>
              <a:t>listopad </a:t>
            </a:r>
            <a:r>
              <a:rPr lang="cs-CZ" sz="2000" b="1" i="0" u="none" strike="noStrike" cap="none" dirty="0">
                <a:solidFill>
                  <a:srgbClr val="E7887A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</a:p>
          <a:p>
            <a:pPr marL="34290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b="0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účast zástupců obcí, sociálních odborů, poskytovatelů soc. služeb, pilotních realizátorů aj.</a:t>
            </a:r>
          </a:p>
          <a:p>
            <a:pPr marL="34290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EFE4D5"/>
                </a:solidFill>
              </a:rPr>
              <a:t>Webináře: </a:t>
            </a:r>
          </a:p>
          <a:p>
            <a:pPr marL="720725" lvl="1" indent="-28575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1600" b="0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Úterý 11. 11. 9:30 –12:30 na téma webinář kraje a KMB. </a:t>
            </a:r>
          </a:p>
          <a:p>
            <a:pPr marL="720725" lvl="1" indent="-28575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1600" b="0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Čtvrtek 13. 11. 9:30-12:30 na téma bytová podpůrná opatření. </a:t>
            </a:r>
          </a:p>
          <a:p>
            <a:pPr marL="34290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endParaRPr lang="cs-CZ" sz="2000" b="0" i="0" u="none" strike="noStrike" cap="none" dirty="0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4D5"/>
              </a:buClr>
              <a:buSzPts val="2000"/>
            </a:pPr>
            <a:r>
              <a:rPr lang="cs-CZ" sz="2000" b="0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dirty="0">
                <a:solidFill>
                  <a:srgbClr val="E7887A"/>
                </a:solidFill>
              </a:rPr>
              <a:t>Příprava metodik a vzdělávání</a:t>
            </a:r>
          </a:p>
          <a:p>
            <a:pPr marL="342900" lvl="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b="0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metodiky, vzdělávání, informační videa, kampaň zaměřená na vlastníky bytů</a:t>
            </a:r>
          </a:p>
          <a:p>
            <a:pPr marL="342900" lvl="0" indent="-342900">
              <a:buClr>
                <a:srgbClr val="EFE4D5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EFE4D5"/>
                </a:solidFill>
              </a:rPr>
              <a:t>Dostupné na webu MMR: </a:t>
            </a:r>
            <a:r>
              <a:rPr lang="cs-CZ" sz="1600" dirty="0">
                <a:solidFill>
                  <a:srgbClr val="EFE4D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https://mmr.gov.cz/cs/microsites/bydleni-pro-zivot/menime-pravidla-hry/zakon-o-podpore-bydleni</a:t>
            </a:r>
            <a:r>
              <a:rPr lang="cs-CZ" sz="1600" dirty="0">
                <a:solidFill>
                  <a:srgbClr val="EFE4D5"/>
                </a:solidFill>
              </a:rPr>
              <a:t> </a:t>
            </a:r>
            <a:endParaRPr lang="cs-CZ" sz="2000" b="0" i="0" u="none" strike="noStrike" cap="none" dirty="0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Obsah obrázku text, Písmo, Grafika, symbol&#10;&#10;Popis byl vytvořen automatick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84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356396" y="368000"/>
            <a:ext cx="820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Přijetí zákona pomůže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6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6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1189173" y="634324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6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7297" y="1391936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7294" y="2933498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7297" y="2146861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999325" y="1272575"/>
            <a:ext cx="8120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Chránit </a:t>
            </a:r>
            <a:r>
              <a:rPr lang="cs-CZ" b="1">
                <a:solidFill>
                  <a:srgbClr val="005A75"/>
                </a:solidFill>
              </a:rPr>
              <a:t>až 1,6</a:t>
            </a: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milionu osob ohrožených bytovou nouzí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. Jedná se zejména o </a:t>
            </a: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děti, seniory, samoživitele i oběti domácího násilí.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Celkový počet ohrožených osob stále roste.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999321" y="2072838"/>
            <a:ext cx="86001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Snížit počet osob v bytové nouzi nejméně o 30 % za 10 let. </a:t>
            </a: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 bytové nouzi se nyní nachází 161 000 obyvatel ČR 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(a z toho více než 2/3 připadá na rodiny s dětmi).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982448" y="2842626"/>
            <a:ext cx="8554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Zpomalit nárůst počtu dětí ve státní péči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. Bytová nouze výrazně zvyšuje pravděpodobnost odebrání dětí z rodin či nedokončení vzdělání.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7295" y="4315298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3466" y="3611665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/>
          <p:nvPr/>
        </p:nvSpPr>
        <p:spPr>
          <a:xfrm>
            <a:off x="959567" y="3562243"/>
            <a:ext cx="86001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Omezit sekundární trh s bydlením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, a to díky cenovým mapám a kontrolám standardu bytů v evidenci.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953396" y="4170196"/>
            <a:ext cx="8554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Přinést systémové řešení, 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které bude spolu s dalšími nástroji fungovat dlouhodobě. Díky tomu můžeme lépe nastavit investice do bydlení.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77a7447323_4_0"/>
          <p:cNvSpPr txBox="1"/>
          <p:nvPr/>
        </p:nvSpPr>
        <p:spPr>
          <a:xfrm>
            <a:off x="370009" y="365563"/>
            <a:ext cx="837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>
                <a:solidFill>
                  <a:srgbClr val="005A75"/>
                </a:solidFill>
              </a:rPr>
              <a:t>Kontakty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g277a7447323_4_0"/>
          <p:cNvCxnSpPr/>
          <p:nvPr/>
        </p:nvCxnSpPr>
        <p:spPr>
          <a:xfrm>
            <a:off x="1237100" y="6249195"/>
            <a:ext cx="0" cy="242700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8" name="Google Shape;428;g277a7447323_4_0"/>
          <p:cNvSpPr txBox="1"/>
          <p:nvPr/>
        </p:nvSpPr>
        <p:spPr>
          <a:xfrm>
            <a:off x="1256262" y="6212390"/>
            <a:ext cx="81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g277a7447323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277a7447323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g277a7447323_4_0"/>
          <p:cNvSpPr txBox="1"/>
          <p:nvPr/>
        </p:nvSpPr>
        <p:spPr>
          <a:xfrm>
            <a:off x="1165677" y="6339292"/>
            <a:ext cx="364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800" b="0" i="0" u="none" strike="noStrike" cap="none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g277a7447323_4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277a7447323_4_0"/>
          <p:cNvSpPr txBox="1"/>
          <p:nvPr/>
        </p:nvSpPr>
        <p:spPr>
          <a:xfrm>
            <a:off x="6602358" y="1012038"/>
            <a:ext cx="603180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</a:rPr>
              <a:t>Ing. Vít Lesák</a:t>
            </a:r>
            <a:r>
              <a:rPr lang="cs-CZ" sz="1600">
                <a:solidFill>
                  <a:schemeClr val="dk1"/>
                </a:solidFill>
              </a:rPr>
              <a:t>​ </a:t>
            </a:r>
            <a:r>
              <a:rPr lang="cs-CZ" sz="1600" b="1">
                <a:solidFill>
                  <a:schemeClr val="dk1"/>
                </a:solidFill>
              </a:rPr>
              <a:t>MSc.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</a:rPr>
              <a:t>mob.: +420 705 894 915​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</a:rPr>
              <a:t>e-mail: </a:t>
            </a:r>
            <a:r>
              <a:rPr lang="cs-CZ" sz="1600" u="sng">
                <a:solidFill>
                  <a:srgbClr val="00517B"/>
                </a:solidFill>
              </a:rPr>
              <a:t>vit.lesak@mmr.gov.cz</a:t>
            </a:r>
            <a:r>
              <a:rPr lang="cs-CZ" sz="1600">
                <a:solidFill>
                  <a:srgbClr val="00517B"/>
                </a:solidFill>
              </a:rPr>
              <a:t>​</a:t>
            </a:r>
            <a:endParaRPr sz="1600">
              <a:solidFill>
                <a:srgbClr val="00517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</a:rPr>
              <a:t>​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</a:rPr>
              <a:t>Ministerstvo pro místní rozvoj</a:t>
            </a:r>
            <a:r>
              <a:rPr lang="cs-CZ" sz="1600">
                <a:solidFill>
                  <a:schemeClr val="dk1"/>
                </a:solidFill>
              </a:rPr>
              <a:t>​​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</a:rPr>
              <a:t>Ředitel odboru politiky bydlení</a:t>
            </a:r>
            <a:endParaRPr/>
          </a:p>
        </p:txBody>
      </p:sp>
      <p:sp>
        <p:nvSpPr>
          <p:cNvPr id="435" name="Google Shape;435;g277a7447323_4_0"/>
          <p:cNvSpPr txBox="1"/>
          <p:nvPr/>
        </p:nvSpPr>
        <p:spPr>
          <a:xfrm>
            <a:off x="372864" y="1007335"/>
            <a:ext cx="4434300" cy="244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</a:rPr>
              <a:t>Mgr. et Mgr. Anna Hájková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</a:rPr>
              <a:t>mob.: +420 705 894 887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</a:rPr>
              <a:t>e-mail: </a:t>
            </a:r>
            <a:r>
              <a:rPr lang="cs-CZ" sz="1600" u="sng">
                <a:solidFill>
                  <a:srgbClr val="00517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anna.hajkova@mmr.gov.cz</a:t>
            </a:r>
            <a:endParaRPr sz="1600" u="sng">
              <a:solidFill>
                <a:srgbClr val="00517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u="sng">
              <a:solidFill>
                <a:srgbClr val="00517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</a:rPr>
              <a:t>Ministerstvo pro místní rozvoj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</a:rPr>
              <a:t>Vedoucí oddělení implementace zákona o podpoře bydlení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</a:rPr>
              <a:t>odbor politiky bydlení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36" name="Google Shape;436;g277a7447323_4_0"/>
          <p:cNvSpPr txBox="1"/>
          <p:nvPr/>
        </p:nvSpPr>
        <p:spPr>
          <a:xfrm>
            <a:off x="370009" y="3390159"/>
            <a:ext cx="4657200" cy="244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</a:rPr>
              <a:t>Ing. Sabina Ludvíková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</a:rPr>
              <a:t>mob.: +420 704 992 811</a:t>
            </a:r>
          </a:p>
          <a:p>
            <a:pPr>
              <a:lnSpc>
                <a:spcPct val="115000"/>
              </a:lnSpc>
            </a:pPr>
            <a:r>
              <a:rPr lang="cs-CZ" sz="1600">
                <a:solidFill>
                  <a:schemeClr val="dk1"/>
                </a:solidFill>
              </a:rPr>
              <a:t>e-mail: </a:t>
            </a:r>
            <a:r>
              <a:rPr lang="cs-CZ" sz="1600" u="sng">
                <a:solidFill>
                  <a:srgbClr val="00517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sabina.ludvikova@mmr.gov.cz</a:t>
            </a:r>
            <a:r>
              <a:rPr lang="cs-CZ" sz="1600" u="sng">
                <a:solidFill>
                  <a:srgbClr val="00517B"/>
                </a:solidFill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</a:rPr>
              <a:t>Ministerstvo pro místní rozvoj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</a:rPr>
              <a:t>oddělení implementace zákona o podpoře bydlení odbor politiky bydlení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u="sng">
              <a:solidFill>
                <a:srgbClr val="00517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1260340" y="6344772"/>
            <a:ext cx="133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3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3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913" y="430175"/>
            <a:ext cx="11836174" cy="55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511622181">
            <a:extLst>
              <a:ext uri="{FF2B5EF4-FFF2-40B4-BE49-F238E27FC236}">
                <a16:creationId xmlns:a16="http://schemas.microsoft.com/office/drawing/2014/main" id="{5E76E9F2-A5EC-E09F-8C14-574CB478A1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552578"/>
            <a:ext cx="8356486" cy="55421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sldNum" idx="12"/>
          </p:nvPr>
        </p:nvSpPr>
        <p:spPr>
          <a:xfrm>
            <a:off x="1256240" y="6341816"/>
            <a:ext cx="133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4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4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4628" y="543910"/>
            <a:ext cx="11526926" cy="656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356410" y="43185"/>
            <a:ext cx="8767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4000" b="1" i="0" u="none" strike="noStrike" cap="none">
                <a:solidFill>
                  <a:srgbClr val="00517B"/>
                </a:solidFill>
                <a:latin typeface="Arial"/>
                <a:ea typeface="Arial"/>
                <a:cs typeface="Arial"/>
                <a:sym typeface="Arial"/>
              </a:rPr>
              <a:t>Bytová</a:t>
            </a:r>
            <a:r>
              <a:rPr lang="cs-CZ" sz="2400" b="1" i="0" u="none" strike="noStrike" cap="none">
                <a:solidFill>
                  <a:srgbClr val="00335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i="0" u="none" strike="noStrike" cap="none">
                <a:solidFill>
                  <a:srgbClr val="00517B"/>
                </a:solidFill>
                <a:latin typeface="Arial"/>
                <a:ea typeface="Arial"/>
                <a:cs typeface="Arial"/>
                <a:sym typeface="Arial"/>
              </a:rPr>
              <a:t>nouze dle ORP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4025" y="6234359"/>
            <a:ext cx="1094276" cy="26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/>
          <p:nvPr/>
        </p:nvSpPr>
        <p:spPr>
          <a:xfrm>
            <a:off x="0" y="5866033"/>
            <a:ext cx="12192000" cy="991967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316645" y="367912"/>
            <a:ext cx="8201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Pilíře zákona o podpoře bydlení</a:t>
            </a:r>
            <a:endParaRPr sz="2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7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7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1189173" y="634324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7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/>
          <p:nvPr/>
        </p:nvSpPr>
        <p:spPr>
          <a:xfrm>
            <a:off x="980299" y="1017611"/>
            <a:ext cx="86001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Kontaktní místa pro bydlení na obcích (KMB)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980298" y="1441107"/>
            <a:ext cx="86001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5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Poradenství v bydlení, posouzení bytové situace a návrh podpory, kontrola a sběr dat.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5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Vzor – Velká Británie, v ČR již v cca 15 městech (Praha, Plzeň, Liberec, Most, Otrokovice, Brno, Písek, Ostrava).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500" dirty="0">
                <a:solidFill>
                  <a:srgbClr val="005A75"/>
                </a:solidFill>
              </a:rPr>
              <a:t>Ze zákona na 115 ORP, zbylá ORP měla možnost se zapojit dobrovolně- 17 využilo</a:t>
            </a:r>
            <a:r>
              <a:rPr lang="cs-CZ" sz="15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983450" y="2871479"/>
            <a:ext cx="8600100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Systém garancí pro soukromé majitele a kompenzací pro obce pronajímající</a:t>
            </a:r>
            <a:b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byty v rámci obecního podporovaného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980298" y="3645945"/>
            <a:ext cx="8600100" cy="1454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Motivace zvýšit nabídku nájemních bytů na trhu, které budou dostupné ohroženým skupinám.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Kompenzace i pro obce za volitelné využití obecních bytů v systému.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Vzor – Belgie a Francie, v ČR např. Ostravsko, Most, Praha, Ústí nad Labem, Plzeň aj.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977059" y="4682465"/>
            <a:ext cx="860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Asistence v bydlení (podpora nájemníků v bytech)</a:t>
            </a:r>
            <a:endParaRPr sz="1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983537" y="5064158"/>
            <a:ext cx="8600100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Nezbytná pro prevenci ztráty bydlení, minimalizaci rizik po majitele i sousedy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413202" y="974403"/>
            <a:ext cx="62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356450" y="2858456"/>
            <a:ext cx="62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356388" y="4645927"/>
            <a:ext cx="62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>
            <a:spLocks noGrp="1"/>
          </p:cNvSpPr>
          <p:nvPr>
            <p:ph type="sldNum" idx="12"/>
          </p:nvPr>
        </p:nvSpPr>
        <p:spPr>
          <a:xfrm>
            <a:off x="1279990" y="6338241"/>
            <a:ext cx="133071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8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F4934AEA-ED6D-CB8C-11B0-EB26734A1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2473"/>
            <a:ext cx="12192000" cy="55793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sldNum" idx="12"/>
          </p:nvPr>
        </p:nvSpPr>
        <p:spPr>
          <a:xfrm>
            <a:off x="1281003" y="6341457"/>
            <a:ext cx="133071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 l="22001" r="30513"/>
          <a:stretch/>
        </p:blipFill>
        <p:spPr>
          <a:xfrm>
            <a:off x="7307451" y="2691"/>
            <a:ext cx="4884549" cy="685261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316646" y="286036"/>
            <a:ext cx="62356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PODPŮRNÁ OPATŘENÍ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9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9"/>
          <p:cNvSpPr txBox="1"/>
          <p:nvPr/>
        </p:nvSpPr>
        <p:spPr>
          <a:xfrm>
            <a:off x="1256262" y="6212390"/>
            <a:ext cx="52015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9"/>
          <p:cNvGrpSpPr/>
          <p:nvPr/>
        </p:nvGrpSpPr>
        <p:grpSpPr>
          <a:xfrm>
            <a:off x="316646" y="1022307"/>
            <a:ext cx="7264462" cy="3351990"/>
            <a:chOff x="383911" y="2066482"/>
            <a:chExt cx="6427906" cy="2633853"/>
          </a:xfrm>
        </p:grpSpPr>
        <p:sp>
          <p:nvSpPr>
            <p:cNvPr id="225" name="Google Shape;225;p9"/>
            <p:cNvSpPr txBox="1"/>
            <p:nvPr/>
          </p:nvSpPr>
          <p:spPr>
            <a:xfrm>
              <a:off x="1130633" y="2143426"/>
              <a:ext cx="5226623" cy="314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s-CZ" sz="2000" b="1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Podporované obecní bydlení 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1130634" y="2830196"/>
              <a:ext cx="5681183" cy="43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s-CZ" sz="2000" b="1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Bydlení s garancí pro majitele bytu 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1130633" y="4366885"/>
              <a:ext cx="5226623" cy="314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s-CZ" sz="2000" b="1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Asistence v bydlení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383911" y="2066482"/>
              <a:ext cx="6270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s-CZ" sz="2800" b="1" i="0" u="none" strike="noStrike" cap="none">
                  <a:solidFill>
                    <a:srgbClr val="E7887A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 i="0" u="none" strike="noStrike" cap="none">
                <a:solidFill>
                  <a:srgbClr val="E78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383911" y="2830196"/>
              <a:ext cx="6270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s-CZ" sz="2800" b="1" i="0" u="none" strike="noStrike" cap="none">
                  <a:solidFill>
                    <a:srgbClr val="E7887A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 i="0" u="none" strike="noStrike" cap="none">
                <a:solidFill>
                  <a:srgbClr val="E78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383911" y="4289035"/>
              <a:ext cx="6270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s-CZ" sz="2800" b="1" i="0" u="none" strike="noStrike" cap="none">
                  <a:solidFill>
                    <a:srgbClr val="E7887A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 i="0" u="none" strike="noStrike" cap="none">
                <a:solidFill>
                  <a:srgbClr val="E78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1" name="Google Shape;23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212206" y="2570900"/>
            <a:ext cx="4069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2 formy: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4D5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rgbClr val="EFE4D5"/>
                </a:solidFill>
              </a:rPr>
              <a:t> </a:t>
            </a: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Poskytování podnájemního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4D5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rgbClr val="EFE4D5"/>
                </a:solidFill>
              </a:rPr>
              <a:t> </a:t>
            </a: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Poskytování bydlení s ručením</a:t>
            </a:r>
            <a:endParaRPr sz="2000" b="0" i="0" u="none" strike="noStrike" cap="none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316646" y="4760192"/>
            <a:ext cx="64205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Realizují je poskytovatelé s pověřením, kteří na tuto činnost čerpají státní příspěvky.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Pokud vykonávají obce, činí tak v </a:t>
            </a:r>
            <a:r>
              <a:rPr lang="cs-CZ" sz="16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samostatné</a:t>
            </a:r>
            <a:r>
              <a:rPr lang="cs-CZ" sz="1600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působnosti.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0"/>
          <p:cNvSpPr/>
          <p:nvPr/>
        </p:nvSpPr>
        <p:spPr>
          <a:xfrm>
            <a:off x="0" y="5853850"/>
            <a:ext cx="12192000" cy="10158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356400" y="429470"/>
            <a:ext cx="8201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Podporované obecní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10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10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0"/>
          <p:cNvSpPr txBox="1"/>
          <p:nvPr/>
        </p:nvSpPr>
        <p:spPr>
          <a:xfrm>
            <a:off x="1237100" y="634097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9527" y="2495766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9528" y="1813563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0"/>
          <p:cNvSpPr txBox="1"/>
          <p:nvPr/>
        </p:nvSpPr>
        <p:spPr>
          <a:xfrm>
            <a:off x="465221" y="1118609"/>
            <a:ext cx="9186431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= dobrovolné zapojení obcí podpořené finančním příspěvkem.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1051552" y="1569853"/>
            <a:ext cx="860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Spočívá </a:t>
            </a:r>
            <a:r>
              <a:rPr lang="cs-CZ" sz="1500" i="0" u="none" strike="noStrike" cap="none">
                <a:solidFill>
                  <a:srgbClr val="005A75"/>
                </a:solidFill>
              </a:rPr>
              <a:t>v pronájmu obecních bytů cílovým skupinám </a:t>
            </a: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= samostatná působnost.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1036344" y="2021115"/>
            <a:ext cx="8554200" cy="113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005A75"/>
                </a:solidFill>
              </a:rPr>
              <a:t>Pokud obec svými standardními schvalovacími postupy a dle svých pravidel pronajme byt obyvateli daného ORP, který je v bytové nouzi a zvláště zranitelný, může čerpat státní příspěvek, který přiznává krajský úřad.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293" y="3810954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293" y="3230066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0"/>
          <p:cNvSpPr txBox="1"/>
          <p:nvPr/>
        </p:nvSpPr>
        <p:spPr>
          <a:xfrm>
            <a:off x="1013394" y="3131135"/>
            <a:ext cx="860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i="0" u="none" strike="noStrike" cap="none">
                <a:solidFill>
                  <a:srgbClr val="005A75"/>
                </a:solidFill>
              </a:rPr>
              <a:t>Kontaktní místo napojuje klienta na poskytovatele asistence (tím může být i obec).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1013394" y="3616343"/>
            <a:ext cx="85542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Obec využívá příspěvek pro účely bytové politiky.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Byty musí projít kontrolou kontaktního místa.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9527" y="4553240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0"/>
          <p:cNvSpPr txBox="1"/>
          <p:nvPr/>
        </p:nvSpPr>
        <p:spPr>
          <a:xfrm>
            <a:off x="1005628" y="4466814"/>
            <a:ext cx="85542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005A75"/>
                </a:solidFill>
              </a:rPr>
              <a:t>Zákon nezasahuje do pravidel pronájmu </a:t>
            </a: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- finální výběr klienta a pronájem bytu zůstává </a:t>
            </a:r>
            <a:b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 kompetenci obce.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9527" y="5203554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0"/>
          <p:cNvSpPr txBox="1"/>
          <p:nvPr/>
        </p:nvSpPr>
        <p:spPr>
          <a:xfrm>
            <a:off x="983142" y="5171683"/>
            <a:ext cx="8554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Předpoklad trvání – 3 roky, možnost prodloužení až o 2 roky; poté konec státních příspěvků.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>
            <a:spLocks noGrp="1"/>
          </p:cNvSpPr>
          <p:nvPr>
            <p:ph type="sldNum" idx="12"/>
          </p:nvPr>
        </p:nvSpPr>
        <p:spPr>
          <a:xfrm>
            <a:off x="1184972" y="6343600"/>
            <a:ext cx="3699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11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11"/>
          <p:cNvSpPr txBox="1"/>
          <p:nvPr/>
        </p:nvSpPr>
        <p:spPr>
          <a:xfrm>
            <a:off x="1256262" y="6212390"/>
            <a:ext cx="81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 txBox="1"/>
          <p:nvPr/>
        </p:nvSpPr>
        <p:spPr>
          <a:xfrm>
            <a:off x="387878" y="41671"/>
            <a:ext cx="11416222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62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cs-CZ" sz="4000" b="1" i="0" u="none" strike="noStrike" cap="none">
                <a:solidFill>
                  <a:srgbClr val="00517B"/>
                </a:solidFill>
                <a:latin typeface="Arial"/>
                <a:ea typeface="Arial"/>
                <a:cs typeface="Arial"/>
                <a:sym typeface="Arial"/>
              </a:rPr>
              <a:t>Poskytování bydlení s ručením a poskytování podnájemního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1687" y="2341444"/>
            <a:ext cx="1971604" cy="3575093"/>
          </a:xfrm>
          <a:prstGeom prst="rect">
            <a:avLst/>
          </a:prstGeom>
          <a:solidFill>
            <a:srgbClr val="F0E7D6"/>
          </a:solidFill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80198" y="2496755"/>
            <a:ext cx="3228349" cy="344480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1"/>
          <p:cNvSpPr txBox="1"/>
          <p:nvPr/>
        </p:nvSpPr>
        <p:spPr>
          <a:xfrm>
            <a:off x="356400" y="958277"/>
            <a:ext cx="11447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dva možné modely spolupráce </a:t>
            </a:r>
            <a:r>
              <a:rPr lang="cs-CZ" sz="18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poskytovatele s pověřením se </a:t>
            </a: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soukromými vlastníky. </a:t>
            </a:r>
            <a:endParaRPr sz="1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Poskytovatel (nikoli vlastník) získá na tyto činnosti státní příspěvky.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1117977" y="1846373"/>
            <a:ext cx="4253025" cy="4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Poskytování podnájemního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6982034" y="1858906"/>
            <a:ext cx="4253025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Poskytování </a:t>
            </a:r>
            <a:r>
              <a:rPr lang="cs-CZ" sz="1800" b="1">
                <a:solidFill>
                  <a:srgbClr val="005A75"/>
                </a:solidFill>
              </a:rPr>
              <a:t>bydlení s ručením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582340A5EF404F800BCEBB74AB68B2" ma:contentTypeVersion="13" ma:contentTypeDescription="Vytvoří nový dokument" ma:contentTypeScope="" ma:versionID="7284bb0b138e6aed00f9d510598704d0">
  <xsd:schema xmlns:xsd="http://www.w3.org/2001/XMLSchema" xmlns:xs="http://www.w3.org/2001/XMLSchema" xmlns:p="http://schemas.microsoft.com/office/2006/metadata/properties" xmlns:ns2="c5b83c11-b808-47cc-9f89-e384454bb673" xmlns:ns3="d5fc5fb9-db8f-42f5-8457-d33c833c2e37" targetNamespace="http://schemas.microsoft.com/office/2006/metadata/properties" ma:root="true" ma:fieldsID="bac02c12f57ed96531e51e7ef5b894ea" ns2:_="" ns3:_="">
    <xsd:import namespace="c5b83c11-b808-47cc-9f89-e384454bb673"/>
    <xsd:import namespace="d5fc5fb9-db8f-42f5-8457-d33c833c2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83c11-b808-47cc-9f89-e384454bb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c5fb9-db8f-42f5-8457-d33c833c2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9d70ca7-5041-4f38-bc0f-e280a58c8518}" ma:internalName="TaxCatchAll" ma:showField="CatchAllData" ma:web="d5fc5fb9-db8f-42f5-8457-d33c833c2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fc5fb9-db8f-42f5-8457-d33c833c2e37" xsi:nil="true"/>
    <lcf76f155ced4ddcb4097134ff3c332f xmlns="c5b83c11-b808-47cc-9f89-e384454bb6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6BA1E5-7A47-4B3E-9F23-F515FF0AEE74}"/>
</file>

<file path=customXml/itemProps2.xml><?xml version="1.0" encoding="utf-8"?>
<ds:datastoreItem xmlns:ds="http://schemas.openxmlformats.org/officeDocument/2006/customXml" ds:itemID="{32B56C65-B221-4B4D-A840-89186B46CFD1}">
  <ds:schemaRefs>
    <ds:schemaRef ds:uri="http://schemas.microsoft.com/office/2006/metadata/properties"/>
    <ds:schemaRef ds:uri="http://schemas.microsoft.com/office/infopath/2007/PartnerControls"/>
    <ds:schemaRef ds:uri="d5fc5fb9-db8f-42f5-8457-d33c833c2e37"/>
    <ds:schemaRef ds:uri="c5b83c11-b808-47cc-9f89-e384454bb673"/>
  </ds:schemaRefs>
</ds:datastoreItem>
</file>

<file path=customXml/itemProps3.xml><?xml version="1.0" encoding="utf-8"?>
<ds:datastoreItem xmlns:ds="http://schemas.openxmlformats.org/officeDocument/2006/customXml" ds:itemID="{4F028CE3-2F3E-4CE6-BA5F-D1F5EB9568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1860</Words>
  <Application>Microsoft Office PowerPoint</Application>
  <PresentationFormat>Širokoúhlá obrazovka</PresentationFormat>
  <Paragraphs>210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Hloucha</dc:creator>
  <cp:lastModifiedBy>Hájková Anna</cp:lastModifiedBy>
  <cp:revision>51</cp:revision>
  <dcterms:created xsi:type="dcterms:W3CDTF">2023-04-20T12:37:43Z</dcterms:created>
  <dcterms:modified xsi:type="dcterms:W3CDTF">2025-11-02T20:13:59Z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0x01010080582340A5EF404F800BCEBB74AB68B2</vt:lpwstr>
  </property>
  <property fmtid="{D5CDD505-2E9C-101B-9397-08002B2CF9AE}" pid="3" name="MediaServiceImageTags">
    <vt:lpwstr/>
  </property>
</Properties>
</file>