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0" r:id="rId3"/>
    <p:sldId id="262" r:id="rId4"/>
    <p:sldId id="264" r:id="rId5"/>
    <p:sldId id="258" r:id="rId6"/>
    <p:sldId id="265" r:id="rId7"/>
    <p:sldId id="259" r:id="rId8"/>
    <p:sldId id="263" r:id="rId9"/>
    <p:sldId id="266" r:id="rId10"/>
    <p:sldId id="26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91" autoAdjust="0"/>
    <p:restoredTop sz="97010" autoAdjust="0"/>
  </p:normalViewPr>
  <p:slideViewPr>
    <p:cSldViewPr>
      <p:cViewPr>
        <p:scale>
          <a:sx n="82" d="100"/>
          <a:sy n="82" d="100"/>
        </p:scale>
        <p:origin x="-89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24.4.2016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24.4.2016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385564" y="1700808"/>
            <a:ext cx="829126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altLang="cs-CZ" sz="2000" dirty="0">
                <a:cs typeface="Arial" charset="0"/>
              </a:rPr>
              <a:t>Informační systém pro podporu rozhodování pro urbanistická plánování inteligentních sídel a </a:t>
            </a:r>
            <a:r>
              <a:rPr lang="cs-CZ" altLang="cs-CZ" sz="2000" dirty="0" smtClean="0">
                <a:cs typeface="Arial" charset="0"/>
              </a:rPr>
              <a:t>infastruktury</a:t>
            </a:r>
            <a:r>
              <a:rPr lang="en-US" altLang="cs-CZ" sz="2000" dirty="0" smtClean="0">
                <a:cs typeface="Arial" charset="0"/>
              </a:rPr>
              <a:t> </a:t>
            </a:r>
            <a:r>
              <a:rPr lang="cs-CZ" sz="2000" dirty="0" smtClean="0"/>
              <a:t>TD03000037</a:t>
            </a:r>
            <a:endParaRPr lang="cs-CZ" altLang="cs-CZ" sz="2000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1988840"/>
            <a:ext cx="8713787" cy="2880320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endParaRPr lang="cs-CZ" sz="2800" b="1" spc="-2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1200"/>
              </a:spcAft>
              <a:defRPr/>
            </a:pPr>
            <a:r>
              <a:rPr lang="en-US" sz="2800" b="1" spc="-20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INFORMA</a:t>
            </a: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ČNÍ SYSTÉM URBAN</a:t>
            </a:r>
          </a:p>
          <a:p>
            <a:pPr algn="ctr"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 Šembera, Miloslav Nechyba, Karel Beránek, </a:t>
            </a:r>
          </a:p>
          <a:p>
            <a:pPr algn="ctr"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Kamil Nešetřil</a:t>
            </a:r>
            <a:endParaRPr lang="cs-CZ" sz="2400" i="1" strike="sngStrik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6660232" y="4941168"/>
            <a:ext cx="20165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smtClean="0">
                <a:latin typeface="Arial" pitchFamily="34" charset="0"/>
                <a:cs typeface="Arial" pitchFamily="34" charset="0"/>
              </a:rPr>
              <a:t>Olomouc	11. 5. 2016</a:t>
            </a:r>
            <a:endParaRPr lang="cs-CZ" sz="14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15" y="6237311"/>
            <a:ext cx="3590540" cy="468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4"/>
          <a:srcRect t="24518" b="18716"/>
          <a:stretch/>
        </p:blipFill>
        <p:spPr>
          <a:xfrm>
            <a:off x="5796136" y="6249370"/>
            <a:ext cx="3012498" cy="43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na řešitele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251520" y="2060849"/>
            <a:ext cx="8892480" cy="4392488"/>
          </a:xfrm>
        </p:spPr>
        <p:txBody>
          <a:bodyPr/>
          <a:lstStyle/>
          <a:p>
            <a:r>
              <a:rPr lang="cs-CZ" dirty="0" smtClean="0"/>
              <a:t>doc. Ing. Jan Šembera, Ph.D.</a:t>
            </a:r>
            <a:br>
              <a:rPr lang="cs-CZ" dirty="0" smtClean="0"/>
            </a:br>
            <a:r>
              <a:rPr lang="cs-CZ" dirty="0" smtClean="0"/>
              <a:t>Technická univerzita v Liberci</a:t>
            </a:r>
            <a:br>
              <a:rPr lang="cs-CZ" dirty="0" smtClean="0"/>
            </a:br>
            <a:r>
              <a:rPr lang="cs-CZ" dirty="0" smtClean="0"/>
              <a:t>Studentská 2, 461 17 Liberec</a:t>
            </a:r>
            <a:r>
              <a:rPr lang="cs-CZ" dirty="0"/>
              <a:t/>
            </a:r>
            <a:br>
              <a:rPr lang="cs-CZ" dirty="0"/>
            </a:br>
            <a:r>
              <a:rPr lang="cs-CZ" dirty="0" err="1" smtClean="0"/>
              <a:t>jan.sembera</a:t>
            </a:r>
            <a:r>
              <a:rPr lang="en-US" dirty="0" smtClean="0"/>
              <a:t>@tul.cz</a:t>
            </a:r>
            <a:r>
              <a:rPr lang="en-US" dirty="0"/>
              <a:t>, 734 396 </a:t>
            </a:r>
            <a:r>
              <a:rPr lang="en-US" dirty="0" smtClean="0"/>
              <a:t>911</a:t>
            </a:r>
          </a:p>
          <a:p>
            <a:endParaRPr lang="en-US" dirty="0"/>
          </a:p>
          <a:p>
            <a:r>
              <a:rPr lang="en-US" dirty="0" err="1" smtClean="0"/>
              <a:t>Ing</a:t>
            </a:r>
            <a:r>
              <a:rPr lang="en-US" dirty="0" smtClean="0"/>
              <a:t>. </a:t>
            </a:r>
            <a:r>
              <a:rPr lang="en-US" dirty="0" err="1" smtClean="0"/>
              <a:t>Miloslav</a:t>
            </a:r>
            <a:r>
              <a:rPr lang="en-US" dirty="0" smtClean="0"/>
              <a:t> </a:t>
            </a:r>
            <a:r>
              <a:rPr lang="en-US" dirty="0" err="1" smtClean="0"/>
              <a:t>Nechyba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GEO-TOOLS</a:t>
            </a:r>
            <a:r>
              <a:rPr lang="cs-CZ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z.s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pl-PL" dirty="0"/>
              <a:t>U Mlejnku </a:t>
            </a:r>
            <a:r>
              <a:rPr lang="pl-PL" dirty="0" smtClean="0"/>
              <a:t>128</a:t>
            </a:r>
            <a:r>
              <a:rPr lang="en-US" dirty="0" smtClean="0"/>
              <a:t>, </a:t>
            </a:r>
            <a:r>
              <a:rPr lang="pl-PL" dirty="0" smtClean="0"/>
              <a:t>250 66</a:t>
            </a:r>
            <a:r>
              <a:rPr lang="en-US" dirty="0" smtClean="0"/>
              <a:t> </a:t>
            </a:r>
            <a:r>
              <a:rPr lang="pl-PL" dirty="0" smtClean="0"/>
              <a:t>Zdiby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miloslav.nechyba@geo-tools.cz</a:t>
            </a:r>
            <a:r>
              <a:rPr lang="en-US" dirty="0" smtClean="0"/>
              <a:t>, 602 484 897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77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Cílem projektu je výzkum a vývoj informačního systému pro podporu rozhodování v oblasti urbanistického plánování, a to zejména v plánování budování a provozu lidských sídel s ekonomicky úspornou, environmentálně a sociologicky příznivou infrastrukturou v lokalitách zasažených předchozí intenzivní lidskou činností (</a:t>
            </a:r>
            <a:r>
              <a:rPr lang="cs-CZ" dirty="0" err="1"/>
              <a:t>brownfields</a:t>
            </a:r>
            <a:r>
              <a:rPr lang="cs-CZ" dirty="0"/>
              <a:t>). </a:t>
            </a:r>
            <a:endParaRPr lang="cs-CZ" dirty="0" smtClean="0"/>
          </a:p>
          <a:p>
            <a:pPr algn="just"/>
            <a:r>
              <a:rPr lang="cs-CZ" dirty="0" smtClean="0"/>
              <a:t>Systém </a:t>
            </a:r>
            <a:r>
              <a:rPr lang="cs-CZ" dirty="0"/>
              <a:t>by měl </a:t>
            </a:r>
            <a:r>
              <a:rPr lang="cs-CZ" dirty="0" err="1"/>
              <a:t>multidisciplinárně</a:t>
            </a:r>
            <a:r>
              <a:rPr lang="cs-CZ" dirty="0"/>
              <a:t> a </a:t>
            </a:r>
            <a:r>
              <a:rPr lang="cs-CZ" dirty="0" err="1"/>
              <a:t>multikriteriálně</a:t>
            </a:r>
            <a:r>
              <a:rPr lang="cs-CZ" dirty="0"/>
              <a:t> hodnotit rizika spojená s budoucím využitím krajiny, zejména v budování sídel, přátelské infrastruktury a přirozených vazeb s okolní krajinou. Výstupy systému, tedy jeho výsledky, budou využity jako podklad pro rozhodování a budou implementovány do urbanistických řešení, územní plánů, územně analytických podkladů, rozvojových studií apod.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Stručné informace o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484784"/>
            <a:ext cx="8219256" cy="648072"/>
          </a:xfrm>
        </p:spPr>
        <p:txBody>
          <a:bodyPr/>
          <a:lstStyle/>
          <a:p>
            <a:pPr algn="ctr"/>
            <a:r>
              <a:rPr lang="cs-CZ" dirty="0" smtClean="0"/>
              <a:t>Popis jednotlivých kroků – Etapa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276871"/>
            <a:ext cx="8229600" cy="4176465"/>
          </a:xfrm>
        </p:spPr>
        <p:txBody>
          <a:bodyPr/>
          <a:lstStyle/>
          <a:p>
            <a:r>
              <a:rPr lang="cs-CZ" sz="2400" dirty="0" smtClean="0"/>
              <a:t>Návrh </a:t>
            </a:r>
            <a:r>
              <a:rPr lang="cs-CZ" sz="2400" dirty="0"/>
              <a:t>systému, definice jeho vazeb, definice programových modulů, implementace databáze, migrace dat a programovací práce na vývoji aplikační části. </a:t>
            </a:r>
            <a:endParaRPr lang="cs-CZ" sz="2400" dirty="0" smtClean="0"/>
          </a:p>
          <a:p>
            <a:r>
              <a:rPr lang="cs-CZ" sz="2400" dirty="0" smtClean="0"/>
              <a:t>V </a:t>
            </a:r>
            <a:r>
              <a:rPr lang="cs-CZ" sz="2400" dirty="0"/>
              <a:t>průběhu první etapy budou realizovány tyto dílčí úkoly</a:t>
            </a:r>
            <a:r>
              <a:rPr lang="cs-CZ" sz="2400" dirty="0" smtClean="0"/>
              <a:t>:</a:t>
            </a:r>
            <a:endParaRPr lang="cs-CZ" sz="2400" dirty="0"/>
          </a:p>
          <a:p>
            <a:pPr lvl="1"/>
            <a:r>
              <a:rPr lang="cs-CZ" sz="2000" dirty="0" smtClean="0"/>
              <a:t>HW </a:t>
            </a:r>
            <a:r>
              <a:rPr lang="cs-CZ" sz="2000" dirty="0"/>
              <a:t>a SW studie IS návrh rozhraní, definice základních programových modulů (3/2016)</a:t>
            </a:r>
          </a:p>
          <a:p>
            <a:pPr lvl="1"/>
            <a:r>
              <a:rPr lang="cs-CZ" sz="2000" dirty="0" smtClean="0"/>
              <a:t>Návrh </a:t>
            </a:r>
            <a:r>
              <a:rPr lang="cs-CZ" sz="2000" dirty="0"/>
              <a:t>datového modelu informačního systému (3/2016)</a:t>
            </a:r>
          </a:p>
          <a:p>
            <a:pPr lvl="1"/>
            <a:r>
              <a:rPr lang="cs-CZ" sz="2000" dirty="0" smtClean="0"/>
              <a:t>Zahrnutí </a:t>
            </a:r>
            <a:r>
              <a:rPr lang="cs-CZ" sz="2000" dirty="0"/>
              <a:t>sběru a zpracování dat od uživatelů systému (6/2016)</a:t>
            </a:r>
          </a:p>
          <a:p>
            <a:pPr lvl="1"/>
            <a:r>
              <a:rPr lang="cs-CZ" sz="2000" dirty="0" smtClean="0"/>
              <a:t>Vývoj </a:t>
            </a:r>
            <a:r>
              <a:rPr lang="cs-CZ" sz="2000" dirty="0"/>
              <a:t>aplikační a databázové části informačního systému (12/2016</a:t>
            </a:r>
            <a:r>
              <a:rPr lang="cs-CZ" sz="2000" dirty="0" smtClean="0"/>
              <a:t>)</a:t>
            </a:r>
            <a:endParaRPr lang="cs-CZ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035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556792"/>
            <a:ext cx="8219256" cy="576064"/>
          </a:xfrm>
        </p:spPr>
        <p:txBody>
          <a:bodyPr/>
          <a:lstStyle/>
          <a:p>
            <a:pPr algn="ctr"/>
            <a:r>
              <a:rPr lang="cs-CZ" dirty="0" smtClean="0"/>
              <a:t>Popis jednotlivých kroků- Etapa II.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276871"/>
            <a:ext cx="8229600" cy="4176465"/>
          </a:xfrm>
        </p:spPr>
        <p:txBody>
          <a:bodyPr/>
          <a:lstStyle/>
          <a:p>
            <a:pPr algn="just"/>
            <a:r>
              <a:rPr lang="cs-CZ" sz="2000" dirty="0" smtClean="0"/>
              <a:t>Testování</a:t>
            </a:r>
            <a:r>
              <a:rPr lang="cs-CZ" sz="2000" dirty="0"/>
              <a:t>, průběžná optimalizace, zkušební provoz u uživatelů, zpracování dokumentace a vytvoření specializovaných map s odborným </a:t>
            </a:r>
            <a:r>
              <a:rPr lang="cs-CZ" sz="2000" dirty="0" smtClean="0"/>
              <a:t>podkladem, uvedení </a:t>
            </a:r>
            <a:r>
              <a:rPr lang="cs-CZ" sz="2000" dirty="0"/>
              <a:t>systému do ostrého provozu. </a:t>
            </a:r>
            <a:endParaRPr lang="cs-CZ" sz="2000" dirty="0" smtClean="0"/>
          </a:p>
          <a:p>
            <a:pPr algn="just"/>
            <a:r>
              <a:rPr lang="cs-CZ" sz="2000" dirty="0" smtClean="0"/>
              <a:t>V </a:t>
            </a:r>
            <a:r>
              <a:rPr lang="cs-CZ" sz="2000" dirty="0"/>
              <a:t>průběhu druhé etapy budou realizovány tyto dílčí úkoly:</a:t>
            </a:r>
          </a:p>
          <a:p>
            <a:pPr lvl="1" algn="just"/>
            <a:r>
              <a:rPr lang="cs-CZ" sz="2000" dirty="0" smtClean="0"/>
              <a:t>Optimalizace </a:t>
            </a:r>
            <a:r>
              <a:rPr lang="cs-CZ" sz="2000" dirty="0"/>
              <a:t>funkčnosti informačního systému (9/2017)</a:t>
            </a:r>
          </a:p>
          <a:p>
            <a:pPr lvl="1" algn="just"/>
            <a:r>
              <a:rPr lang="cs-CZ" sz="2000" dirty="0" smtClean="0"/>
              <a:t>Spuštění </a:t>
            </a:r>
            <a:r>
              <a:rPr lang="cs-CZ" sz="2000" dirty="0"/>
              <a:t>systému v testovacím provozu (4/2017)</a:t>
            </a:r>
          </a:p>
          <a:p>
            <a:pPr lvl="1" algn="just"/>
            <a:r>
              <a:rPr lang="cs-CZ" sz="2000" dirty="0" smtClean="0"/>
              <a:t>Spuštění </a:t>
            </a:r>
            <a:r>
              <a:rPr lang="cs-CZ" sz="2000" dirty="0"/>
              <a:t>systému v ostrém provozu (10/2017)</a:t>
            </a:r>
          </a:p>
          <a:p>
            <a:pPr lvl="1" algn="just"/>
            <a:r>
              <a:rPr lang="cs-CZ" sz="2000" dirty="0" smtClean="0"/>
              <a:t>Tvorba </a:t>
            </a:r>
            <a:r>
              <a:rPr lang="cs-CZ" sz="2000" dirty="0"/>
              <a:t>a zveřejnění dokumentace systému (12/2017)</a:t>
            </a:r>
          </a:p>
          <a:p>
            <a:pPr lvl="1" algn="just"/>
            <a:r>
              <a:rPr lang="cs-CZ" sz="2000" dirty="0" err="1" smtClean="0"/>
              <a:t>Worskshop</a:t>
            </a:r>
            <a:r>
              <a:rPr lang="cs-CZ" sz="2000" dirty="0" smtClean="0"/>
              <a:t> </a:t>
            </a:r>
            <a:r>
              <a:rPr lang="cs-CZ" sz="2000" dirty="0"/>
              <a:t>s uživateli výsledku (12/2017)</a:t>
            </a:r>
          </a:p>
          <a:p>
            <a:pPr lvl="1" algn="just"/>
            <a:r>
              <a:rPr lang="cs-CZ" sz="2000" dirty="0" smtClean="0"/>
              <a:t>Vytvoření </a:t>
            </a:r>
            <a:r>
              <a:rPr lang="cs-CZ" sz="2000" dirty="0"/>
              <a:t>map se specializovaným obsahem (12/2017</a:t>
            </a:r>
            <a:r>
              <a:rPr lang="cs-CZ" sz="2000" dirty="0" smtClean="0"/>
              <a:t>)</a:t>
            </a:r>
            <a:endParaRPr lang="cs-CZ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884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2348880"/>
            <a:ext cx="8291264" cy="410445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b="1" dirty="0" smtClean="0"/>
              <a:t>Informační systém URBAN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dirty="0" smtClean="0"/>
              <a:t>Informační </a:t>
            </a:r>
            <a:r>
              <a:rPr lang="cs-CZ" dirty="0"/>
              <a:t>systém pro podporu rozhodování v oblasti urbanistického plánování, zejména v plánování budování a provozu lidských sídel s ekonomicky úspornou, environmentálně a sociologicky příznivou infrastrukturou. </a:t>
            </a:r>
            <a:endParaRPr lang="cs-CZ" dirty="0" smtClean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endParaRPr lang="cs-CZ" b="1" dirty="0" smtClean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b="1" dirty="0" smtClean="0"/>
              <a:t>Specializované </a:t>
            </a:r>
            <a:r>
              <a:rPr lang="cs-CZ" b="1" dirty="0"/>
              <a:t>mapy s oborným obsahem (3x)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dirty="0" smtClean="0"/>
              <a:t>Výsledky ve formě map vytvořené v rámci </a:t>
            </a:r>
            <a:r>
              <a:rPr lang="cs-CZ" dirty="0" err="1" smtClean="0"/>
              <a:t>IS</a:t>
            </a:r>
            <a:r>
              <a:rPr lang="cs-CZ" dirty="0"/>
              <a:t> </a:t>
            </a:r>
            <a:r>
              <a:rPr lang="cs-CZ" dirty="0" smtClean="0"/>
              <a:t>URBAN: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900" i="1" dirty="0" smtClean="0"/>
              <a:t>Mapa </a:t>
            </a:r>
            <a:r>
              <a:rPr lang="cs-CZ" sz="2900" i="1" dirty="0"/>
              <a:t>vybrané části území z pohledu časového horizontu využitelnosti </a:t>
            </a:r>
            <a:r>
              <a:rPr lang="cs-CZ" sz="2900" i="1" dirty="0" smtClean="0"/>
              <a:t>území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900" i="1" dirty="0" smtClean="0"/>
              <a:t>Mapa </a:t>
            </a:r>
            <a:r>
              <a:rPr lang="cs-CZ" sz="2900" i="1" dirty="0"/>
              <a:t>vybrané části území se zpřesňujícími návrhy pro územně plánovací </a:t>
            </a:r>
            <a:r>
              <a:rPr lang="cs-CZ" sz="2900" i="1" dirty="0" smtClean="0"/>
              <a:t>dokumentaci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900" i="1" dirty="0" smtClean="0"/>
              <a:t>Mapa </a:t>
            </a:r>
            <a:r>
              <a:rPr lang="cs-CZ" sz="2900" i="1" dirty="0"/>
              <a:t>vybrané části území z pohledu funkčního využití </a:t>
            </a:r>
            <a:r>
              <a:rPr lang="cs-CZ" sz="2900" i="1" dirty="0" smtClean="0"/>
              <a:t>území</a:t>
            </a:r>
            <a:endParaRPr lang="cs-CZ" sz="2900" i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18" y="2470052"/>
            <a:ext cx="8420900" cy="4155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361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Uplatnění výsledku, typy uživatelů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88731" y="2204864"/>
            <a:ext cx="8229600" cy="4320480"/>
          </a:xfrm>
        </p:spPr>
        <p:txBody>
          <a:bodyPr/>
          <a:lstStyle/>
          <a:p>
            <a:r>
              <a:rPr lang="cs-CZ" dirty="0" smtClean="0"/>
              <a:t>Hlavní odběratelé výsledku:</a:t>
            </a:r>
          </a:p>
          <a:p>
            <a:pPr lvl="1"/>
            <a:r>
              <a:rPr lang="en-US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Atelier </a:t>
            </a:r>
            <a:r>
              <a:rPr lang="cs-CZ" altLang="cs-CZ" dirty="0">
                <a:latin typeface="Tahoma" pitchFamily="34" charset="0"/>
                <a:cs typeface="Tahoma" pitchFamily="34" charset="0"/>
                <a:sym typeface="Tahoma" pitchFamily="34" charset="0"/>
              </a:rPr>
              <a:t>T-P</a:t>
            </a:r>
            <a:r>
              <a:rPr lang="en-US" altLang="cs-CZ" dirty="0" err="1" smtClean="0">
                <a:latin typeface="Tahoma" pitchFamily="34" charset="0"/>
                <a:cs typeface="Tahoma" pitchFamily="34" charset="0"/>
                <a:sym typeface="Tahoma" pitchFamily="34" charset="0"/>
              </a:rPr>
              <a:t>lan</a:t>
            </a:r>
            <a:r>
              <a:rPr lang="cs-CZ" altLang="cs-CZ" dirty="0">
                <a:latin typeface="Tahoma" pitchFamily="34" charset="0"/>
                <a:cs typeface="Tahoma" pitchFamily="34" charset="0"/>
                <a:sym typeface="Tahoma" pitchFamily="34" charset="0"/>
              </a:rPr>
              <a:t>	</a:t>
            </a:r>
            <a:r>
              <a:rPr lang="cs-CZ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(urbanistické ateliery)</a:t>
            </a:r>
          </a:p>
          <a:p>
            <a:pPr lvl="1"/>
            <a:r>
              <a:rPr lang="cs-CZ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PKÚ </a:t>
            </a:r>
            <a:r>
              <a:rPr lang="cs-CZ" altLang="cs-CZ" dirty="0" err="1" smtClean="0">
                <a:latin typeface="Tahoma" pitchFamily="34" charset="0"/>
                <a:cs typeface="Tahoma" pitchFamily="34" charset="0"/>
                <a:sym typeface="Tahoma" pitchFamily="34" charset="0"/>
              </a:rPr>
              <a:t>s.p</a:t>
            </a:r>
            <a:r>
              <a:rPr lang="cs-CZ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.		(správci </a:t>
            </a:r>
            <a:r>
              <a:rPr lang="cs-CZ" altLang="cs-CZ" dirty="0" err="1" smtClean="0">
                <a:latin typeface="Tahoma" pitchFamily="34" charset="0"/>
                <a:cs typeface="Tahoma" pitchFamily="34" charset="0"/>
                <a:sym typeface="Tahoma" pitchFamily="34" charset="0"/>
              </a:rPr>
              <a:t>brownfieldů</a:t>
            </a:r>
            <a:r>
              <a:rPr lang="cs-CZ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)</a:t>
            </a:r>
          </a:p>
          <a:p>
            <a:pPr lvl="1"/>
            <a:r>
              <a:rPr lang="cs-CZ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Město Most	(budoucí správci </a:t>
            </a:r>
            <a:r>
              <a:rPr lang="cs-CZ" altLang="cs-CZ" dirty="0" err="1" smtClean="0">
                <a:latin typeface="Tahoma" pitchFamily="34" charset="0"/>
                <a:cs typeface="Tahoma" pitchFamily="34" charset="0"/>
                <a:sym typeface="Tahoma" pitchFamily="34" charset="0"/>
              </a:rPr>
              <a:t>brownfieldů</a:t>
            </a:r>
            <a:r>
              <a:rPr lang="cs-CZ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)</a:t>
            </a:r>
          </a:p>
          <a:p>
            <a:r>
              <a:rPr lang="cs-CZ" altLang="cs-CZ" dirty="0">
                <a:sym typeface="Tahoma" pitchFamily="34" charset="0"/>
              </a:rPr>
              <a:t>Ostatní</a:t>
            </a:r>
            <a:r>
              <a:rPr lang="cs-CZ" altLang="cs-CZ" sz="2800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 potencionální uživatelé</a:t>
            </a:r>
          </a:p>
          <a:p>
            <a:pPr lvl="1"/>
            <a:r>
              <a:rPr lang="cs-CZ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Subjekty z oblasti územního plánování</a:t>
            </a:r>
          </a:p>
          <a:p>
            <a:pPr lvl="1"/>
            <a:r>
              <a:rPr lang="cs-CZ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Města, obce</a:t>
            </a:r>
          </a:p>
          <a:p>
            <a:pPr lvl="1"/>
            <a:r>
              <a:rPr lang="cs-CZ" altLang="cs-CZ" dirty="0" smtClean="0">
                <a:latin typeface="Tahoma" pitchFamily="34" charset="0"/>
                <a:cs typeface="Tahoma" pitchFamily="34" charset="0"/>
                <a:sym typeface="Tahoma" pitchFamily="34" charset="0"/>
              </a:rPr>
              <a:t>Správci </a:t>
            </a:r>
            <a:r>
              <a:rPr lang="cs-CZ" altLang="cs-CZ" dirty="0" err="1" smtClean="0">
                <a:latin typeface="Tahoma" pitchFamily="34" charset="0"/>
                <a:cs typeface="Tahoma" pitchFamily="34" charset="0"/>
                <a:sym typeface="Tahoma" pitchFamily="34" charset="0"/>
              </a:rPr>
              <a:t>brownfieldů</a:t>
            </a:r>
            <a:endParaRPr lang="cs-CZ" altLang="cs-CZ" dirty="0" smtClean="0">
              <a:latin typeface="Tahoma" pitchFamily="34" charset="0"/>
              <a:cs typeface="Tahoma" pitchFamily="34" charset="0"/>
              <a:sym typeface="Tahoma" pitchFamily="34" charset="0"/>
            </a:endParaRPr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Poděkování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564904"/>
            <a:ext cx="8229600" cy="3312369"/>
          </a:xfrm>
        </p:spPr>
        <p:txBody>
          <a:bodyPr/>
          <a:lstStyle/>
          <a:p>
            <a:pPr marL="0" indent="0" algn="just">
              <a:buNone/>
            </a:pPr>
            <a:r>
              <a:rPr lang="cs-CZ" sz="2800" dirty="0" smtClean="0"/>
              <a:t>Projekt je realizován za přispění podpory Technologickou agenturou České republiky rámci </a:t>
            </a:r>
            <a:r>
              <a:rPr lang="cs-CZ" sz="2800" dirty="0"/>
              <a:t>3. </a:t>
            </a:r>
            <a:r>
              <a:rPr lang="cs-CZ" sz="2800" dirty="0" smtClean="0"/>
              <a:t>veřejné soutěže </a:t>
            </a:r>
            <a:r>
              <a:rPr lang="cs-CZ" sz="2800" dirty="0"/>
              <a:t>Programu na podporu aplikovaného společenskovědního výzkumu a experimentálního vývoje </a:t>
            </a:r>
            <a:r>
              <a:rPr lang="cs-CZ" sz="2800" dirty="0" smtClean="0"/>
              <a:t>OMEGA.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Identifikační </a:t>
            </a:r>
            <a:r>
              <a:rPr lang="cs-CZ" dirty="0"/>
              <a:t>kód </a:t>
            </a:r>
            <a:r>
              <a:rPr lang="cs-CZ" dirty="0" smtClean="0"/>
              <a:t>projektu: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TD03000037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0898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Aktuální situace projektu,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564904"/>
            <a:ext cx="8229600" cy="3312369"/>
          </a:xfrm>
        </p:spPr>
        <p:txBody>
          <a:bodyPr/>
          <a:lstStyle/>
          <a:p>
            <a:pPr algn="just"/>
            <a:r>
              <a:rPr lang="cs-CZ" sz="2400" dirty="0" smtClean="0"/>
              <a:t>Řešení projektu bylo zahájeno 1. 1. 2016, dokončen bude 31. 12. 2017</a:t>
            </a:r>
          </a:p>
          <a:p>
            <a:pPr algn="just"/>
            <a:r>
              <a:rPr lang="cs-CZ" sz="2400" dirty="0" smtClean="0"/>
              <a:t>Je provedena HW a SW studie a návrh datového modelu</a:t>
            </a:r>
          </a:p>
          <a:p>
            <a:pPr algn="just"/>
            <a:r>
              <a:rPr lang="cs-CZ" sz="2400" dirty="0" smtClean="0"/>
              <a:t>Probíhá sběr a migrace dat </a:t>
            </a:r>
          </a:p>
          <a:p>
            <a:pPr algn="just"/>
            <a:r>
              <a:rPr lang="cs-CZ" sz="2400" dirty="0" smtClean="0"/>
              <a:t>Od 3/2016 vývoj systému, návrh metod a metodik pro multikriteriální hodnocení</a:t>
            </a:r>
          </a:p>
          <a:p>
            <a:pPr algn="just"/>
            <a:r>
              <a:rPr lang="cs-CZ" sz="2400" dirty="0" smtClean="0"/>
              <a:t>Probíhají pravidelné konzultace s budoucími uživateli</a:t>
            </a:r>
          </a:p>
          <a:p>
            <a:pPr algn="just"/>
            <a:r>
              <a:rPr lang="cs-CZ" sz="2400" dirty="0" smtClean="0"/>
              <a:t>Probíhá vytipování dalších testovacích lokalit</a:t>
            </a:r>
          </a:p>
          <a:p>
            <a:pPr algn="just"/>
            <a:endParaRPr lang="cs-CZ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759646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513</Words>
  <Application>Microsoft Office PowerPoint</Application>
  <PresentationFormat>Předvádění na obrazovce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MMR_klas</vt:lpstr>
      <vt:lpstr>Informační systém pro podporu rozhodování pro urbanistická plánování inteligentních sídel a infastruktury TD03000037</vt:lpstr>
      <vt:lpstr>Stručné informace o projektu</vt:lpstr>
      <vt:lpstr>Popis jednotlivých kroků – Etapa I.</vt:lpstr>
      <vt:lpstr>Popis jednotlivých kroků- Etapa II. </vt:lpstr>
      <vt:lpstr>Představení výsledku z projektu</vt:lpstr>
      <vt:lpstr>Představení výsledku z projektu</vt:lpstr>
      <vt:lpstr>Uplatnění výsledku, typy uživatelů</vt:lpstr>
      <vt:lpstr>Poděkování</vt:lpstr>
      <vt:lpstr>Aktuální situace projektu, aktivity</vt:lpstr>
      <vt:lpstr>Kontakt na řešitele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Jan Sembera</cp:lastModifiedBy>
  <cp:revision>24</cp:revision>
  <dcterms:created xsi:type="dcterms:W3CDTF">2014-02-26T13:05:03Z</dcterms:created>
  <dcterms:modified xsi:type="dcterms:W3CDTF">2016-04-24T20:32:37Z</dcterms:modified>
</cp:coreProperties>
</file>