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0" r:id="rId3"/>
    <p:sldId id="262" r:id="rId4"/>
    <p:sldId id="264" r:id="rId5"/>
    <p:sldId id="258" r:id="rId6"/>
    <p:sldId id="259" r:id="rId7"/>
    <p:sldId id="263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4673" autoAdjust="0"/>
  </p:normalViewPr>
  <p:slideViewPr>
    <p:cSldViewPr>
      <p:cViewPr varScale="1">
        <p:scale>
          <a:sx n="76" d="100"/>
          <a:sy n="76" d="100"/>
        </p:scale>
        <p:origin x="4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23.04.2016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23.04.2016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van.jac@tul.cz" TargetMode="External"/><Relationship Id="rId2" Type="http://schemas.openxmlformats.org/officeDocument/2006/relationships/hyperlink" Target="http://vyzkum.ef.tul.cz/td03000035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mailto:magdalena.zbrankova@tul.cz" TargetMode="External"/><Relationship Id="rId4" Type="http://schemas.openxmlformats.org/officeDocument/2006/relationships/hyperlink" Target="mailto:petra.rydvalova@tul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385564" y="1690712"/>
            <a:ext cx="8291264" cy="776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altLang="cs-CZ" sz="2000" dirty="0">
                <a:cs typeface="Arial" charset="0"/>
              </a:rPr>
              <a:t>Rodinný podnik – řešení sociálních a ekonomických disparit </a:t>
            </a:r>
            <a:r>
              <a:rPr lang="cs-CZ" altLang="cs-CZ" sz="2000" dirty="0" smtClean="0">
                <a:cs typeface="Arial" charset="0"/>
              </a:rPr>
              <a:t>obcí</a:t>
            </a:r>
            <a:br>
              <a:rPr lang="cs-CZ" altLang="cs-CZ" sz="2000" dirty="0" smtClean="0">
                <a:cs typeface="Arial" charset="0"/>
              </a:rPr>
            </a:br>
            <a:r>
              <a:rPr lang="cs-CZ" altLang="cs-CZ" sz="2000" dirty="0" smtClean="0">
                <a:cs typeface="Arial" charset="0"/>
              </a:rPr>
              <a:t>TD 03000035</a:t>
            </a:r>
            <a:br>
              <a:rPr lang="cs-CZ" altLang="cs-CZ" sz="2000" dirty="0" smtClean="0">
                <a:cs typeface="Arial" charset="0"/>
              </a:rPr>
            </a:br>
            <a:endParaRPr lang="cs-CZ" altLang="cs-CZ" sz="20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187215" y="2664940"/>
            <a:ext cx="8713787" cy="2499668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DB rodinných podniků, </a:t>
            </a:r>
          </a:p>
          <a:p>
            <a:pPr algn="ctr">
              <a:spcAft>
                <a:spcPts val="1200"/>
              </a:spcAft>
              <a:defRPr/>
            </a:pP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znalostní a vzdělávací systém</a:t>
            </a:r>
            <a:endParaRPr lang="cs-CZ" sz="2800" b="1" spc="-2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4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rof. Ing. Ivan </a:t>
            </a:r>
            <a:r>
              <a:rPr lang="cs-CZ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Jáč</a:t>
            </a: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CSc. – řešitel</a:t>
            </a:r>
          </a:p>
          <a:p>
            <a:pPr algn="ctr">
              <a:defRPr/>
            </a:pPr>
            <a:r>
              <a:rPr lang="cs-CZ" sz="24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oc. Ing. Petra Rydvalová, Ph.D. – koordinátorka</a:t>
            </a: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Ing. Magdalena </a:t>
            </a:r>
            <a:r>
              <a:rPr lang="cs-CZ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Zbránková</a:t>
            </a: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Ph.D. – </a:t>
            </a: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manažerka (správa)</a:t>
            </a:r>
            <a:endParaRPr lang="cs-CZ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864199" y="5229200"/>
            <a:ext cx="381679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/>
              <a:t>11. 5. 2016</a:t>
            </a:r>
            <a:endParaRPr lang="cs-CZ" sz="14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Podnadpis 6"/>
          <p:cNvSpPr txBox="1">
            <a:spLocks/>
          </p:cNvSpPr>
          <p:nvPr/>
        </p:nvSpPr>
        <p:spPr bwMode="auto">
          <a:xfrm>
            <a:off x="6473354" y="11515180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sz="1400" b="1" i="1" dirty="0" smtClean="0"/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" name="Picture 2" descr="sbc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623" b="77397"/>
          <a:stretch>
            <a:fillRect/>
          </a:stretch>
        </p:blipFill>
        <p:spPr bwMode="auto">
          <a:xfrm>
            <a:off x="2714043" y="5725840"/>
            <a:ext cx="3660130" cy="814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Cílem</a:t>
            </a:r>
            <a:r>
              <a:rPr lang="cs-CZ" dirty="0"/>
              <a:t> projektu je specifikovat rodinné podnikání jako nástroj rozvoje hospodářského a sociálního prostředí obcí se zaměřením na obce venkovského </a:t>
            </a:r>
            <a:r>
              <a:rPr lang="cs-CZ" dirty="0" smtClean="0"/>
              <a:t>typu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Realizováno</a:t>
            </a:r>
            <a:r>
              <a:rPr lang="cs-CZ" dirty="0" smtClean="0"/>
              <a:t> v rámci TA ČR, Omega, 2016 – 2017.</a:t>
            </a:r>
            <a:endParaRPr lang="cs-CZ" dirty="0" smtClean="0"/>
          </a:p>
          <a:p>
            <a:r>
              <a:rPr lang="cs-CZ" b="1" dirty="0" smtClean="0"/>
              <a:t>Co tomu předcházelo:</a:t>
            </a:r>
            <a:endParaRPr lang="cs-CZ" b="1" dirty="0"/>
          </a:p>
          <a:p>
            <a:pPr marL="457200" indent="-457200">
              <a:buFontTx/>
              <a:buChar char="-"/>
            </a:pPr>
            <a:r>
              <a:rPr lang="cs-CZ" dirty="0" smtClean="0"/>
              <a:t>Pilotní šetření v rámci SO ORP Liberec.</a:t>
            </a:r>
          </a:p>
          <a:p>
            <a:pPr marL="457200" indent="-457200">
              <a:buFontTx/>
              <a:buChar char="-"/>
            </a:pPr>
            <a:r>
              <a:rPr lang="cs-CZ" dirty="0" smtClean="0"/>
              <a:t>Spolupráce </a:t>
            </a:r>
            <a:r>
              <a:rPr lang="cs-CZ" dirty="0" smtClean="0"/>
              <a:t>s </a:t>
            </a:r>
            <a:r>
              <a:rPr lang="cs-CZ" dirty="0" smtClean="0"/>
              <a:t>Univerzitou St. </a:t>
            </a:r>
            <a:r>
              <a:rPr lang="cs-CZ" dirty="0" err="1" smtClean="0"/>
              <a:t>Gallen</a:t>
            </a:r>
            <a:r>
              <a:rPr lang="cs-CZ" dirty="0" smtClean="0"/>
              <a:t> ve Švýcarsku.</a:t>
            </a:r>
            <a:endParaRPr lang="cs-CZ" dirty="0" smtClean="0"/>
          </a:p>
          <a:p>
            <a:pPr marL="457200" indent="-457200">
              <a:buFontTx/>
              <a:buChar char="-"/>
            </a:pPr>
            <a:r>
              <a:rPr lang="cs-CZ" dirty="0" smtClean="0"/>
              <a:t>Projekty MMR, TA ČR, smluvní výzkumy ÚAP</a:t>
            </a:r>
          </a:p>
          <a:p>
            <a:pPr marL="457200" indent="-457200">
              <a:buFontTx/>
              <a:buChar char="-"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Krátká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19256" cy="1008112"/>
          </a:xfrm>
        </p:spPr>
        <p:txBody>
          <a:bodyPr/>
          <a:lstStyle/>
          <a:p>
            <a:pPr algn="ctr"/>
            <a:r>
              <a:rPr lang="cs-CZ" dirty="0" smtClean="0"/>
              <a:t>Popis </a:t>
            </a:r>
            <a:r>
              <a:rPr lang="cs-CZ" dirty="0" smtClean="0"/>
              <a:t>realizace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Zástupný symbol pro obsah 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0063671"/>
              </p:ext>
            </p:extLst>
          </p:nvPr>
        </p:nvGraphicFramePr>
        <p:xfrm>
          <a:off x="220688" y="2060848"/>
          <a:ext cx="8640960" cy="4349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2695128"/>
                <a:gridCol w="5945832"/>
              </a:tblGrid>
              <a:tr h="2535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Dílčí cíl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Popis aktivit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6345">
                <a:tc row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DC1: </a:t>
                      </a:r>
                      <a:r>
                        <a:rPr lang="cs-CZ" sz="2000" dirty="0" smtClean="0">
                          <a:effectLst/>
                        </a:rPr>
                        <a:t>Tvorba</a:t>
                      </a:r>
                      <a:r>
                        <a:rPr lang="cs-CZ" sz="2000" baseline="0" dirty="0" smtClean="0">
                          <a:effectLst/>
                        </a:rPr>
                        <a:t> </a:t>
                      </a:r>
                      <a:r>
                        <a:rPr lang="cs-CZ" sz="2000" dirty="0" smtClean="0">
                          <a:effectLst/>
                        </a:rPr>
                        <a:t>typologie a ukotvení </a:t>
                      </a:r>
                      <a:r>
                        <a:rPr lang="cs-CZ" sz="2000" dirty="0">
                          <a:effectLst/>
                        </a:rPr>
                        <a:t>legislativní vymezení „rodinného podniku“ (RP) 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A1: Aktualizace dat a zpracování zkušeností s vymezením pojmu </a:t>
                      </a:r>
                      <a:r>
                        <a:rPr lang="cs-CZ" sz="2000" dirty="0" smtClean="0">
                          <a:effectLst/>
                        </a:rPr>
                        <a:t>„rodinného </a:t>
                      </a:r>
                      <a:r>
                        <a:rPr lang="cs-CZ" sz="2000" dirty="0">
                          <a:effectLst/>
                        </a:rPr>
                        <a:t>podniku</a:t>
                      </a:r>
                      <a:r>
                        <a:rPr lang="cs-CZ" sz="2000" dirty="0" smtClean="0">
                          <a:effectLst/>
                        </a:rPr>
                        <a:t>“.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81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A2: Literární rešerše tuzemských a zahraničních přístupů k vymezení rodinného </a:t>
                      </a:r>
                      <a:r>
                        <a:rPr lang="cs-CZ" sz="2000" dirty="0" smtClean="0">
                          <a:effectLst/>
                        </a:rPr>
                        <a:t>podnikání.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81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A3: </a:t>
                      </a:r>
                      <a:r>
                        <a:rPr lang="cs-CZ" sz="2000" dirty="0" smtClean="0">
                          <a:effectLst/>
                        </a:rPr>
                        <a:t>Příprava </a:t>
                      </a:r>
                      <a:r>
                        <a:rPr lang="cs-CZ" sz="2000" dirty="0">
                          <a:effectLst/>
                        </a:rPr>
                        <a:t>dotazníkového šetření za </a:t>
                      </a:r>
                      <a:r>
                        <a:rPr lang="cs-CZ" sz="2000" dirty="0" smtClean="0">
                          <a:effectLst/>
                        </a:rPr>
                        <a:t>ČR.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81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A4: Vymezení typologie rodinných </a:t>
                      </a:r>
                      <a:r>
                        <a:rPr lang="cs-CZ" sz="2000" dirty="0" smtClean="0">
                          <a:effectLst/>
                        </a:rPr>
                        <a:t>podniků.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66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A5: Syntéza poznatků z A1, A2, A3, </a:t>
                      </a:r>
                      <a:r>
                        <a:rPr lang="cs-CZ" sz="2000" dirty="0" smtClean="0">
                          <a:effectLst/>
                        </a:rPr>
                        <a:t>A4.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81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DC2: </a:t>
                      </a:r>
                      <a:r>
                        <a:rPr lang="cs-CZ" sz="2000" dirty="0" smtClean="0">
                          <a:effectLst/>
                        </a:rPr>
                        <a:t>Definice</a:t>
                      </a:r>
                      <a:r>
                        <a:rPr lang="cs-CZ" sz="2000" baseline="0" dirty="0" smtClean="0">
                          <a:effectLst/>
                        </a:rPr>
                        <a:t>, </a:t>
                      </a:r>
                      <a:r>
                        <a:rPr lang="cs-CZ" sz="2000" dirty="0" smtClean="0">
                          <a:effectLst/>
                        </a:rPr>
                        <a:t>vymezení specifik </a:t>
                      </a:r>
                      <a:r>
                        <a:rPr lang="cs-CZ" sz="2000" dirty="0" smtClean="0">
                          <a:effectLst/>
                        </a:rPr>
                        <a:t>rodinného </a:t>
                      </a:r>
                      <a:r>
                        <a:rPr lang="cs-CZ" sz="2000" dirty="0" smtClean="0">
                          <a:effectLst/>
                        </a:rPr>
                        <a:t>podnikání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88900" algn="l"/>
                        </a:tabLst>
                      </a:pPr>
                      <a:r>
                        <a:rPr lang="cs-CZ" sz="2000" dirty="0">
                          <a:effectLst/>
                        </a:rPr>
                        <a:t>A6: Vytvoření prvotní databáze </a:t>
                      </a:r>
                      <a:r>
                        <a:rPr lang="cs-CZ" sz="2000" dirty="0" smtClean="0">
                          <a:effectLst/>
                        </a:rPr>
                        <a:t>ukazatelů.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81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88900" algn="l"/>
                        </a:tabLst>
                      </a:pPr>
                      <a:r>
                        <a:rPr lang="cs-CZ" sz="2000" dirty="0">
                          <a:effectLst/>
                        </a:rPr>
                        <a:t>A7: Verifikace navrženého přístupu z </a:t>
                      </a:r>
                      <a:r>
                        <a:rPr lang="cs-CZ" sz="2000" dirty="0" smtClean="0">
                          <a:effectLst/>
                        </a:rPr>
                        <a:t>A4.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6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DC3:  </a:t>
                      </a:r>
                      <a:r>
                        <a:rPr lang="cs-CZ" sz="2000" dirty="0" smtClean="0">
                          <a:effectLst/>
                        </a:rPr>
                        <a:t>Zpracování dotazníkového </a:t>
                      </a:r>
                      <a:r>
                        <a:rPr lang="cs-CZ" sz="2000" dirty="0">
                          <a:effectLst/>
                        </a:rPr>
                        <a:t>šetření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A8: Vymezení ukazatelů pro hodnocení, empirické </a:t>
                      </a:r>
                      <a:r>
                        <a:rPr lang="cs-CZ" sz="2000" dirty="0" smtClean="0">
                          <a:effectLst/>
                        </a:rPr>
                        <a:t>šetření (3</a:t>
                      </a:r>
                      <a:r>
                        <a:rPr lang="cs-CZ" sz="2000" baseline="0" dirty="0" smtClean="0">
                          <a:effectLst/>
                        </a:rPr>
                        <a:t> přístupy).</a:t>
                      </a:r>
                      <a:r>
                        <a:rPr lang="cs-CZ" sz="2000" dirty="0" smtClean="0">
                          <a:effectLst/>
                        </a:rPr>
                        <a:t> 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611560" y="1124744"/>
            <a:ext cx="8219256" cy="100811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cs-CZ" dirty="0" smtClean="0"/>
              <a:t>Popis realizace projektu</a:t>
            </a:r>
            <a:endParaRPr lang="cs-CZ" dirty="0"/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70957"/>
              </p:ext>
            </p:extLst>
          </p:nvPr>
        </p:nvGraphicFramePr>
        <p:xfrm>
          <a:off x="251520" y="1916832"/>
          <a:ext cx="8579296" cy="46142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44416"/>
                <a:gridCol w="4834880"/>
              </a:tblGrid>
              <a:tr h="4320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Dílčí cíl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Popis aktivit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3" marR="56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72008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DC4: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Vymezení </a:t>
                      </a: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definitivní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podoby </a:t>
                      </a: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koncepce hodnocení zdraví rodinného podniku a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návrh</a:t>
                      </a:r>
                      <a:r>
                        <a:rPr lang="cs-CZ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systému </a:t>
                      </a: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vzdělávání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(prezenční</a:t>
                      </a:r>
                      <a:r>
                        <a:rPr lang="cs-CZ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VŠ a CŽV)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A9: Vytvoření definitivní databáze ukazatelů a tvorba </a:t>
                      </a:r>
                      <a:r>
                        <a:rPr lang="cs-CZ" sz="2000">
                          <a:solidFill>
                            <a:schemeClr val="tx1"/>
                          </a:solidFill>
                          <a:effectLst/>
                        </a:rPr>
                        <a:t>SW </a:t>
                      </a:r>
                      <a:r>
                        <a:rPr lang="cs-CZ" sz="2000" smtClean="0">
                          <a:solidFill>
                            <a:schemeClr val="tx1"/>
                          </a:solidFill>
                          <a:effectLst/>
                        </a:rPr>
                        <a:t>modelu.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951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effectLst/>
                        </a:rPr>
                        <a:t>A10: Zpracování návrhu vzdělávacího systému (publikace, e-learning</a:t>
                      </a:r>
                      <a:r>
                        <a:rPr lang="cs-CZ" sz="200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cs-CZ" sz="2000" smtClean="0">
                          <a:solidFill>
                            <a:schemeClr val="tx1"/>
                          </a:solidFill>
                          <a:effectLst/>
                        </a:rPr>
                        <a:t>příklady dobré praxe).</a:t>
                      </a:r>
                      <a:endParaRPr lang="cs-C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51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DC5: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Návrhy opatření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A11: Návrh a diskuze nástrojů podpory pro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rozvoj rodinných </a:t>
                      </a: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podniků ve venkovském prostoru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64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DC6: 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Formulace doporučení </a:t>
                      </a: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realizace postupů </a:t>
                      </a: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pro transfer výstupů pomocí KAS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EF </a:t>
                      </a: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TUL 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A12: Syntéza poznatků, doporučení pro aktéry regionální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politiky.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944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A13: Příprava výsledků pro uplatnění v 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  <a:effectLst/>
                        </a:rPr>
                        <a:t>praxi.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9348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výsledků z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Model pro specifikaci a hodnocení zdraví rodinných podniků ve vazbě na obec </a:t>
            </a:r>
            <a:r>
              <a:rPr lang="cs-CZ" dirty="0" smtClean="0"/>
              <a:t>sídla daného podniku.</a:t>
            </a:r>
            <a:endParaRPr lang="pl-P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Vyhodnocení dotazníkového šetření v oblasti rodinného podnikání v ČR, </a:t>
            </a:r>
            <a:r>
              <a:rPr lang="cs-CZ" dirty="0" smtClean="0"/>
              <a:t>vznik DB, prezentace šetření </a:t>
            </a:r>
            <a:r>
              <a:rPr lang="cs-CZ" dirty="0"/>
              <a:t>kartogramem.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 smtClean="0"/>
              <a:t>SW </a:t>
            </a:r>
            <a:r>
              <a:rPr lang="pl-PL" dirty="0"/>
              <a:t>pro registraci a hodnocení zdraví rodinných podniků s vazbou na </a:t>
            </a:r>
            <a:r>
              <a:rPr lang="pl-PL" dirty="0" smtClean="0"/>
              <a:t>obec.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/>
              <a:t>Vzdělávací </a:t>
            </a:r>
            <a:r>
              <a:rPr lang="cs-CZ" dirty="0"/>
              <a:t>publikace pro rodinné podnikání (manuál pro založení a rozvoj) v oblasti Administrativně-právní, </a:t>
            </a:r>
            <a:r>
              <a:rPr lang="cs-CZ" dirty="0" smtClean="0"/>
              <a:t>Ekonomicko-finanční </a:t>
            </a:r>
            <a:r>
              <a:rPr lang="cs-CZ" dirty="0"/>
              <a:t>a </a:t>
            </a:r>
            <a:r>
              <a:rPr lang="cs-CZ" dirty="0" smtClean="0"/>
              <a:t>Manažerské. E-</a:t>
            </a:r>
            <a:r>
              <a:rPr lang="cs-CZ" dirty="0" err="1" smtClean="0"/>
              <a:t>learningová</a:t>
            </a:r>
            <a:r>
              <a:rPr lang="cs-CZ" dirty="0" smtClean="0"/>
              <a:t> platforma.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Uplatnění výsledků </a:t>
            </a:r>
            <a:r>
              <a:rPr lang="cs-CZ" dirty="0" smtClean="0"/>
              <a:t>ve dvou rovinách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cs-CZ" sz="2800" dirty="0" smtClean="0"/>
              <a:t>V </a:t>
            </a:r>
            <a:r>
              <a:rPr lang="cs-CZ" sz="2800" dirty="0"/>
              <a:t>rovině aplikační se jedná </a:t>
            </a:r>
            <a:r>
              <a:rPr lang="cs-CZ" sz="2800" dirty="0" smtClean="0"/>
              <a:t>především:</a:t>
            </a:r>
          </a:p>
          <a:p>
            <a:pPr lvl="1"/>
            <a:r>
              <a:rPr lang="cs-CZ" sz="2400" dirty="0" smtClean="0"/>
              <a:t> </a:t>
            </a:r>
            <a:r>
              <a:rPr lang="cs-CZ" sz="2400" dirty="0"/>
              <a:t>o konkrétní zájem Úřadu práce a odboru služeb trhu práce MPSV ČR. </a:t>
            </a:r>
            <a:endParaRPr lang="cs-CZ" sz="2400" dirty="0"/>
          </a:p>
          <a:p>
            <a:pPr lvl="1"/>
            <a:r>
              <a:rPr lang="cs-CZ" sz="2400" dirty="0" smtClean="0"/>
              <a:t>Dalším </a:t>
            </a:r>
            <a:r>
              <a:rPr lang="cs-CZ" sz="2400" dirty="0"/>
              <a:t>odběratelem výsledků budou kraje a obce, oborové </a:t>
            </a:r>
            <a:r>
              <a:rPr lang="cs-CZ" sz="2400" dirty="0" smtClean="0"/>
              <a:t>svazy, poradny. </a:t>
            </a:r>
          </a:p>
          <a:p>
            <a:r>
              <a:rPr lang="cs-CZ" sz="2800" dirty="0" smtClean="0"/>
              <a:t>V </a:t>
            </a:r>
            <a:r>
              <a:rPr lang="cs-CZ" sz="2800" dirty="0"/>
              <a:t>rovině vzdělávací dojde k </a:t>
            </a:r>
            <a:r>
              <a:rPr lang="cs-CZ" sz="2800" dirty="0" smtClean="0"/>
              <a:t>uplatnění:</a:t>
            </a:r>
          </a:p>
          <a:p>
            <a:pPr lvl="1"/>
            <a:r>
              <a:rPr lang="cs-CZ" sz="2400" dirty="0" smtClean="0"/>
              <a:t>při </a:t>
            </a:r>
            <a:r>
              <a:rPr lang="cs-CZ" sz="2400" dirty="0"/>
              <a:t>výuce studujících v rámci akreditovaných oborů a </a:t>
            </a:r>
            <a:endParaRPr lang="cs-CZ" sz="2400" dirty="0" smtClean="0"/>
          </a:p>
          <a:p>
            <a:pPr lvl="1"/>
            <a:r>
              <a:rPr lang="cs-CZ" sz="2400" dirty="0" smtClean="0"/>
              <a:t>celoživotního </a:t>
            </a:r>
            <a:r>
              <a:rPr lang="cs-CZ" sz="2400" dirty="0"/>
              <a:t>distančního vzdělávání s využitím informačních technologií a e-</a:t>
            </a:r>
            <a:r>
              <a:rPr lang="cs-CZ" sz="2400" dirty="0" err="1"/>
              <a:t>learningové</a:t>
            </a:r>
            <a:r>
              <a:rPr lang="cs-CZ" sz="2400" dirty="0"/>
              <a:t> platformy. </a:t>
            </a:r>
            <a:endParaRPr lang="cs-CZ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Aktuální situace projektu a případné </a:t>
            </a:r>
            <a:r>
              <a:rPr lang="cs-CZ" dirty="0" smtClean="0"/>
              <a:t>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564905"/>
            <a:ext cx="8229600" cy="3888432"/>
          </a:xfrm>
        </p:spPr>
        <p:txBody>
          <a:bodyPr/>
          <a:lstStyle/>
          <a:p>
            <a:r>
              <a:rPr lang="cs-CZ" dirty="0" smtClean="0"/>
              <a:t>V rovině výzkumné (dotazníková šetření OBCE, PODNIKY, GUESSS).</a:t>
            </a:r>
          </a:p>
          <a:p>
            <a:r>
              <a:rPr lang="cs-CZ" dirty="0" smtClean="0"/>
              <a:t>V rovině definiční, příprava typologie, definice, vývojový diagram pro znalostní systém.</a:t>
            </a:r>
          </a:p>
          <a:p>
            <a:r>
              <a:rPr lang="cs-CZ" dirty="0" smtClean="0"/>
              <a:t>Příprava vzdělávání, e-</a:t>
            </a:r>
            <a:r>
              <a:rPr lang="cs-CZ" dirty="0" err="1" smtClean="0"/>
              <a:t>learningu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089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720079"/>
          </a:xfrm>
        </p:spPr>
        <p:txBody>
          <a:bodyPr/>
          <a:lstStyle/>
          <a:p>
            <a:r>
              <a:rPr lang="cs-CZ" dirty="0">
                <a:hlinkClick r:id="rId2"/>
              </a:rPr>
              <a:t>http://vyzkum.ef.tul.cz/td03000035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ivan.jac@tul.cz</a:t>
            </a:r>
            <a:endParaRPr lang="cs-CZ" dirty="0" smtClean="0"/>
          </a:p>
          <a:p>
            <a:r>
              <a:rPr lang="cs-CZ" dirty="0">
                <a:hlinkClick r:id="rId4"/>
              </a:rPr>
              <a:t>p</a:t>
            </a:r>
            <a:r>
              <a:rPr lang="cs-CZ" dirty="0" smtClean="0">
                <a:hlinkClick r:id="rId4"/>
              </a:rPr>
              <a:t>etra.rydvalova@tul.cz</a:t>
            </a:r>
            <a:endParaRPr lang="cs-CZ" dirty="0" smtClean="0"/>
          </a:p>
          <a:p>
            <a:r>
              <a:rPr lang="cs-CZ" dirty="0">
                <a:hlinkClick r:id="rId5"/>
              </a:rPr>
              <a:t>m</a:t>
            </a:r>
            <a:r>
              <a:rPr lang="cs-CZ" dirty="0" smtClean="0">
                <a:hlinkClick r:id="rId5"/>
              </a:rPr>
              <a:t>agdalena.zbrankova@tul.cz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pPr marL="0" indent="0" algn="ctr">
              <a:buNone/>
            </a:pPr>
            <a:r>
              <a:rPr lang="cs-CZ" b="1" dirty="0" smtClean="0"/>
              <a:t>Děkujeme za pozornost.</a:t>
            </a:r>
            <a:endParaRPr lang="cs-CZ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rvy MMR">
    <a:dk1>
      <a:sysClr val="windowText" lastClr="000000"/>
    </a:dk1>
    <a:lt1>
      <a:sysClr val="window" lastClr="FFFFFF"/>
    </a:lt1>
    <a:dk2>
      <a:srgbClr val="262626"/>
    </a:dk2>
    <a:lt2>
      <a:srgbClr val="EEECE1"/>
    </a:lt2>
    <a:accent1>
      <a:srgbClr val="000099"/>
    </a:accent1>
    <a:accent2>
      <a:srgbClr val="00AF3F"/>
    </a:accent2>
    <a:accent3>
      <a:srgbClr val="F9E300"/>
    </a:accent3>
    <a:accent4>
      <a:srgbClr val="E21C18"/>
    </a:accent4>
    <a:accent5>
      <a:srgbClr val="24A7AF"/>
    </a:accent5>
    <a:accent6>
      <a:srgbClr val="868686"/>
    </a:accent6>
    <a:hlink>
      <a:srgbClr val="00AF3F"/>
    </a:hlink>
    <a:folHlink>
      <a:srgbClr val="86868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516</Words>
  <Application>Microsoft Office PowerPoint</Application>
  <PresentationFormat>Předvádění na obrazovce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MMR_klas</vt:lpstr>
      <vt:lpstr>Rodinný podnik – řešení sociálních a ekonomických disparit obcí TD 03000035 </vt:lpstr>
      <vt:lpstr>Krátká informace o projektu</vt:lpstr>
      <vt:lpstr>Popis realizace projektu</vt:lpstr>
      <vt:lpstr>Prezentace aplikace PowerPoint</vt:lpstr>
      <vt:lpstr>Představení výsledků z projektu</vt:lpstr>
      <vt:lpstr>Uplatnění výsledků ve dvou rovinách</vt:lpstr>
      <vt:lpstr>Aktuální situace projektu a případné aktivity</vt:lpstr>
      <vt:lpstr>Kontakt na řešitele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Jiří Rydval</cp:lastModifiedBy>
  <cp:revision>39</cp:revision>
  <dcterms:created xsi:type="dcterms:W3CDTF">2014-02-26T13:05:03Z</dcterms:created>
  <dcterms:modified xsi:type="dcterms:W3CDTF">2016-04-23T20:25:15Z</dcterms:modified>
</cp:coreProperties>
</file>