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7" r:id="rId2"/>
    <p:sldId id="260" r:id="rId3"/>
    <p:sldId id="264" r:id="rId4"/>
    <p:sldId id="258" r:id="rId5"/>
    <p:sldId id="265" r:id="rId6"/>
    <p:sldId id="267" r:id="rId7"/>
    <p:sldId id="266" r:id="rId8"/>
    <p:sldId id="268" r:id="rId9"/>
    <p:sldId id="269" r:id="rId10"/>
    <p:sldId id="270" r:id="rId11"/>
    <p:sldId id="272" r:id="rId12"/>
    <p:sldId id="271" r:id="rId13"/>
    <p:sldId id="259" r:id="rId14"/>
    <p:sldId id="273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F3F"/>
    <a:srgbClr val="000099"/>
    <a:srgbClr val="DB7D00"/>
    <a:srgbClr val="F9E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6" autoAdjust="0"/>
    <p:restoredTop sz="94673" autoAdjust="0"/>
  </p:normalViewPr>
  <p:slideViewPr>
    <p:cSldViewPr>
      <p:cViewPr varScale="1">
        <p:scale>
          <a:sx n="67" d="100"/>
          <a:sy n="67" d="100"/>
        </p:scale>
        <p:origin x="-14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0" d="100"/>
          <a:sy n="100" d="100"/>
        </p:scale>
        <p:origin x="-360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DA9FB6-D9ED-404E-AFD2-37E0835FC3D6}" type="datetimeFigureOut">
              <a:rPr lang="cs-CZ" smtClean="0"/>
              <a:pPr/>
              <a:t>25.4.2016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A257B-425A-4350-8792-7C494188941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0806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B48070-1754-4046-9E38-6F5D9D5E9BB1}" type="datetimeFigureOut">
              <a:rPr lang="cs-CZ" smtClean="0"/>
              <a:pPr/>
              <a:t>25.4.2016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77F0F-9C0A-45F8-A7AE-EABCF91188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469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403648" y="4581128"/>
            <a:ext cx="7056784" cy="18002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spcBef>
                <a:spcPts val="1000"/>
              </a:spcBef>
              <a:spcAft>
                <a:spcPts val="1000"/>
              </a:spcAft>
              <a:buNone/>
              <a:defRPr sz="20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autoři projektu</a:t>
            </a:r>
            <a:endParaRPr lang="cs-CZ" dirty="0"/>
          </a:p>
        </p:txBody>
      </p:sp>
      <p:sp>
        <p:nvSpPr>
          <p:cNvPr id="6" name="Nadpis 13"/>
          <p:cNvSpPr>
            <a:spLocks noGrp="1" noChangeAspect="1"/>
          </p:cNvSpPr>
          <p:nvPr>
            <p:ph type="title" hasCustomPrompt="1"/>
          </p:nvPr>
        </p:nvSpPr>
        <p:spPr>
          <a:xfrm>
            <a:off x="1403648" y="1988840"/>
            <a:ext cx="7283152" cy="1872208"/>
          </a:xfrm>
          <a:prstGeom prst="rect">
            <a:avLst/>
          </a:prstGeom>
        </p:spPr>
        <p:txBody>
          <a:bodyPr anchor="b"/>
          <a:lstStyle>
            <a:lvl1pPr algn="l">
              <a:defRPr b="1" baseline="0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7" name="Podnadpis 2"/>
          <p:cNvSpPr txBox="1">
            <a:spLocks/>
          </p:cNvSpPr>
          <p:nvPr userDrawn="1"/>
        </p:nvSpPr>
        <p:spPr>
          <a:xfrm>
            <a:off x="1403648" y="3789040"/>
            <a:ext cx="7209184" cy="5760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6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MINISTERSTVO PRO MÍSTNÍ ROZVOJ ČR</a:t>
            </a:r>
          </a:p>
        </p:txBody>
      </p:sp>
      <p:pic>
        <p:nvPicPr>
          <p:cNvPr id="8" name="Obrázek 7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3528" y="692696"/>
            <a:ext cx="2565000" cy="5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s na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395536" y="2060848"/>
            <a:ext cx="8291264" cy="43924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1000"/>
              </a:spcBef>
              <a:spcAft>
                <a:spcPts val="1000"/>
              </a:spcAft>
              <a:buFontTx/>
              <a:buNone/>
              <a:defRPr sz="2800">
                <a:latin typeface="Arial" pitchFamily="34" charset="0"/>
                <a:cs typeface="Arial" pitchFamily="34" charset="0"/>
              </a:defRPr>
            </a:lvl1pPr>
            <a:lvl2pPr algn="l">
              <a:buFontTx/>
              <a:buNone/>
              <a:defRPr sz="2400">
                <a:latin typeface="Arial" pitchFamily="34" charset="0"/>
                <a:cs typeface="Arial" pitchFamily="34" charset="0"/>
              </a:defRPr>
            </a:lvl2pPr>
            <a:lvl3pPr algn="l">
              <a:buFontTx/>
              <a:buNone/>
              <a:defRPr sz="2000">
                <a:latin typeface="Arial" pitchFamily="34" charset="0"/>
                <a:cs typeface="Arial" pitchFamily="34" charset="0"/>
              </a:defRPr>
            </a:lvl3pPr>
            <a:lvl4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>
              <a:buNone/>
              <a:defRPr/>
            </a:lvl6pPr>
          </a:lstStyle>
          <a:p>
            <a:pPr lvl="0"/>
            <a:r>
              <a:rPr lang="cs-CZ" dirty="0" smtClean="0"/>
              <a:t>Klepnutím vložíte text</a:t>
            </a:r>
          </a:p>
        </p:txBody>
      </p:sp>
      <p:sp>
        <p:nvSpPr>
          <p:cNvPr id="10" name="Nadpis 9"/>
          <p:cNvSpPr>
            <a:spLocks noGrp="1"/>
          </p:cNvSpPr>
          <p:nvPr>
            <p:ph type="title" hasCustomPrompt="1"/>
          </p:nvPr>
        </p:nvSpPr>
        <p:spPr>
          <a:xfrm>
            <a:off x="395536" y="1412776"/>
            <a:ext cx="8291264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3200" b="1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NADPIS</a:t>
            </a:r>
            <a:endParaRPr lang="cs-CZ" dirty="0"/>
          </a:p>
        </p:txBody>
      </p:sp>
      <p:pic>
        <p:nvPicPr>
          <p:cNvPr id="4" name="Obrázek 3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bez nadp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395536" y="1484784"/>
            <a:ext cx="8291264" cy="496855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spcBef>
                <a:spcPts val="1000"/>
              </a:spcBef>
              <a:spcAft>
                <a:spcPts val="1000"/>
              </a:spcAft>
              <a:buFontTx/>
              <a:buNone/>
              <a:defRPr sz="2800">
                <a:latin typeface="Arial" pitchFamily="34" charset="0"/>
                <a:cs typeface="Arial" pitchFamily="34" charset="0"/>
              </a:defRPr>
            </a:lvl1pPr>
            <a:lvl2pPr algn="l">
              <a:buFontTx/>
              <a:buNone/>
              <a:defRPr sz="2400">
                <a:latin typeface="Arial" pitchFamily="34" charset="0"/>
                <a:cs typeface="Arial" pitchFamily="34" charset="0"/>
              </a:defRPr>
            </a:lvl2pPr>
            <a:lvl3pPr algn="l">
              <a:buFontTx/>
              <a:buNone/>
              <a:defRPr sz="2000">
                <a:latin typeface="Arial" pitchFamily="34" charset="0"/>
                <a:cs typeface="Arial" pitchFamily="34" charset="0"/>
              </a:defRPr>
            </a:lvl3pPr>
            <a:lvl4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>
              <a:buNone/>
              <a:defRPr/>
            </a:lvl6pPr>
          </a:lstStyle>
          <a:p>
            <a:pPr lvl="0"/>
            <a:r>
              <a:rPr lang="cs-CZ" dirty="0" smtClean="0"/>
              <a:t>Klepnutím vložíte text</a:t>
            </a:r>
          </a:p>
        </p:txBody>
      </p:sp>
      <p:pic>
        <p:nvPicPr>
          <p:cNvPr id="3" name="Obrázek 2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s odráž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 hasCustomPrompt="1"/>
          </p:nvPr>
        </p:nvSpPr>
        <p:spPr>
          <a:xfrm>
            <a:off x="395536" y="1412776"/>
            <a:ext cx="8291264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3200" b="1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NADPIS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0"/>
          </p:nvPr>
        </p:nvSpPr>
        <p:spPr>
          <a:xfrm>
            <a:off x="467544" y="2060849"/>
            <a:ext cx="8229600" cy="4392488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accent1"/>
              </a:buClr>
              <a:buFont typeface="Wingdings" pitchFamily="2" charset="2"/>
              <a:buChar char="§"/>
              <a:defRPr/>
            </a:lvl1pPr>
            <a:lvl2pPr marL="742950" indent="-285750">
              <a:buClr>
                <a:schemeClr val="accent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chemeClr val="accent1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accent1"/>
              </a:buClr>
              <a:buFont typeface="Wingdings" pitchFamily="2" charset="2"/>
              <a:buChar char="§"/>
              <a:defRPr/>
            </a:lvl4pPr>
            <a:lvl5pPr marL="2057400" indent="-228600">
              <a:buClr>
                <a:schemeClr val="accent1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5" name="Obrázek 4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942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podtisk_modry.emf"/>
          <p:cNvPicPr>
            <a:picLocks noChangeAspect="1"/>
          </p:cNvPicPr>
          <p:nvPr/>
        </p:nvPicPr>
        <p:blipFill>
          <a:blip r:embed="rId6" cstate="print"/>
          <a:srcRect l="17008" b="8622"/>
          <a:stretch>
            <a:fillRect/>
          </a:stretch>
        </p:blipFill>
        <p:spPr>
          <a:xfrm>
            <a:off x="2" y="1988841"/>
            <a:ext cx="7908545" cy="4869160"/>
          </a:xfrm>
          <a:prstGeom prst="rect">
            <a:avLst/>
          </a:prstGeom>
        </p:spPr>
      </p:pic>
      <p:sp>
        <p:nvSpPr>
          <p:cNvPr id="8" name="Obdélník 7"/>
          <p:cNvSpPr>
            <a:spLocks noChangeAspect="1"/>
          </p:cNvSpPr>
          <p:nvPr/>
        </p:nvSpPr>
        <p:spPr>
          <a:xfrm>
            <a:off x="0" y="1"/>
            <a:ext cx="9144000" cy="260648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260649"/>
            <a:ext cx="9144000" cy="144016"/>
          </a:xfrm>
          <a:prstGeom prst="rect">
            <a:avLst/>
          </a:prstGeom>
          <a:gradFill>
            <a:gsLst>
              <a:gs pos="0">
                <a:srgbClr val="000099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www.healthandwellbeinguk.com/pdf/What_is_wellbeing_WEB%20BASICS_intro_slides.pd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petr.proske@rozvoj-obce.cz" TargetMode="External"/><Relationship Id="rId2" Type="http://schemas.openxmlformats.org/officeDocument/2006/relationships/hyperlink" Target="mailto:lubor.hruska@rozvoj-obce.cz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6"/>
          <p:cNvSpPr txBox="1">
            <a:spLocks noGrp="1"/>
          </p:cNvSpPr>
          <p:nvPr>
            <p:ph type="title"/>
          </p:nvPr>
        </p:nvSpPr>
        <p:spPr bwMode="auto">
          <a:xfrm>
            <a:off x="210345" y="1718334"/>
            <a:ext cx="871378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cs-CZ" altLang="cs-CZ" sz="2000" b="1" dirty="0" smtClean="0">
                <a:cs typeface="Arial" charset="0"/>
              </a:rPr>
              <a:t>Capability Approach jako přístup hodnocení relevance intervenci ESIF</a:t>
            </a:r>
            <a:br>
              <a:rPr lang="cs-CZ" altLang="cs-CZ" sz="2000" b="1" dirty="0" smtClean="0">
                <a:cs typeface="Arial" charset="0"/>
              </a:rPr>
            </a:br>
            <a:r>
              <a:rPr lang="cs-CZ" altLang="cs-CZ" sz="2000" dirty="0" smtClean="0">
                <a:cs typeface="Arial" charset="0"/>
              </a:rPr>
              <a:t>(TB040MMR001)</a:t>
            </a:r>
            <a:endParaRPr lang="cs-CZ" altLang="cs-CZ" sz="2000" b="1" dirty="0">
              <a:cs typeface="Arial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20741" y="2642599"/>
            <a:ext cx="8713787" cy="3018649"/>
          </a:xfrm>
          <a:prstGeom prst="roundRect">
            <a:avLst>
              <a:gd name="adj" fmla="val 0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r">
              <a:defRPr/>
            </a:pPr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PROCES – Centrum pro rozvoj obcí a regionů, s.r.o.</a:t>
            </a:r>
          </a:p>
          <a:p>
            <a:pPr algn="ctr">
              <a:defRPr/>
            </a:pPr>
            <a:endParaRPr lang="cs-CZ" sz="2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Doc. Ing. Lubor Hruška, Ph.D.</a:t>
            </a:r>
          </a:p>
          <a:p>
            <a:pPr>
              <a:defRPr/>
            </a:pPr>
            <a:r>
              <a:rPr lang="cs-CZ" sz="2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Ing. Petr </a:t>
            </a:r>
            <a:r>
              <a:rPr lang="cs-CZ" sz="2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Proske</a:t>
            </a:r>
            <a:r>
              <a:rPr lang="cs-CZ" sz="2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kolektiv</a:t>
            </a:r>
            <a:endParaRPr lang="cs-CZ" sz="2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odnadpis 6"/>
          <p:cNvSpPr txBox="1">
            <a:spLocks noGrp="1"/>
          </p:cNvSpPr>
          <p:nvPr>
            <p:ph idx="1"/>
          </p:nvPr>
        </p:nvSpPr>
        <p:spPr bwMode="auto">
          <a:xfrm>
            <a:off x="4860032" y="4941168"/>
            <a:ext cx="3816796" cy="64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0" hangingPunct="0">
              <a:spcBef>
                <a:spcPts val="0"/>
              </a:spcBef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11. 5. 2016</a:t>
            </a:r>
          </a:p>
          <a:p>
            <a:pPr algn="ctr" eaLnBrk="0" hangingPunct="0">
              <a:spcBef>
                <a:spcPts val="0"/>
              </a:spcBef>
              <a:defRPr/>
            </a:pPr>
            <a:endParaRPr lang="cs-CZ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76672"/>
            <a:ext cx="10795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5" y="5661248"/>
            <a:ext cx="2808313" cy="57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49279"/>
            <a:ext cx="1835696" cy="58748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909" y="5935120"/>
            <a:ext cx="1611919" cy="576063"/>
          </a:xfrm>
          <a:prstGeom prst="rect">
            <a:avLst/>
          </a:prstGeom>
        </p:spPr>
      </p:pic>
      <p:pic>
        <p:nvPicPr>
          <p:cNvPr id="9" name="Picture 2" descr="C:\Users\Lubor\Desktop\PAAC\loga_PAAC\PROCES_znak_kruh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87" y="2892549"/>
            <a:ext cx="968499" cy="96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13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Krátká informace o projektu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2019941"/>
            <a:ext cx="8856984" cy="2440698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b="1" dirty="0" smtClean="0"/>
              <a:t>Cíle projektu: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Přinést nové postupy pro lepší identifikaci potřeb na úrovni nejrůznějších relevantních cílových skupin a </a:t>
            </a:r>
            <a:r>
              <a:rPr lang="cs-CZ" dirty="0" smtClean="0"/>
              <a:t>zvýšit </a:t>
            </a:r>
            <a:r>
              <a:rPr lang="cs-CZ" dirty="0"/>
              <a:t>schopnost intervence ESIF na tyto potřeby </a:t>
            </a:r>
            <a:r>
              <a:rPr lang="cs-CZ" dirty="0" smtClean="0"/>
              <a:t>reagovat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Optimalizovat regionální rozvoj na </a:t>
            </a:r>
            <a:r>
              <a:rPr lang="cs-CZ" dirty="0"/>
              <a:t>základě výzkumů různých podoblastí regionálního rozvoje </a:t>
            </a:r>
            <a:r>
              <a:rPr lang="cs-CZ" dirty="0" smtClean="0"/>
              <a:t>a navrhnout </a:t>
            </a:r>
            <a:r>
              <a:rPr lang="cs-CZ" dirty="0"/>
              <a:t>opaření ke snížení existujících nerovností v rozvoji regionů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7505" y="4797152"/>
            <a:ext cx="8856984" cy="1872208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 w="38100">
            <a:solidFill>
              <a:srgbClr val="C00000"/>
            </a:solidFill>
          </a:ln>
        </p:spPr>
        <p:txBody>
          <a:bodyPr vert="horz" wrap="square" lIns="104717" tIns="52359" rIns="104717" bIns="52359" rtlCol="0"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b="1" dirty="0" smtClean="0">
                <a:solidFill>
                  <a:srgbClr val="C00000"/>
                </a:solidFill>
              </a:rPr>
              <a:t>Hlavní výsledek </a:t>
            </a:r>
            <a:r>
              <a:rPr lang="cs-CZ" dirty="0" smtClean="0">
                <a:solidFill>
                  <a:srgbClr val="C00000"/>
                </a:solidFill>
              </a:rPr>
              <a:t>realizace </a:t>
            </a:r>
            <a:r>
              <a:rPr lang="cs-CZ" dirty="0" smtClean="0">
                <a:solidFill>
                  <a:srgbClr val="C00000"/>
                </a:solidFill>
              </a:rPr>
              <a:t>projektu je certifikovaná metodika (</a:t>
            </a:r>
            <a:r>
              <a:rPr lang="cs-CZ" dirty="0" err="1" smtClean="0">
                <a:solidFill>
                  <a:srgbClr val="C00000"/>
                </a:solidFill>
              </a:rPr>
              <a:t>Nmet</a:t>
            </a:r>
            <a:r>
              <a:rPr lang="cs-CZ" dirty="0" smtClean="0">
                <a:solidFill>
                  <a:srgbClr val="C00000"/>
                </a:solidFill>
              </a:rPr>
              <a:t>):</a:t>
            </a:r>
            <a:endParaRPr lang="cs-CZ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</a:rPr>
              <a:t>Metodika </a:t>
            </a:r>
            <a:r>
              <a:rPr lang="cs-CZ" sz="2400" b="1" dirty="0" smtClean="0">
                <a:solidFill>
                  <a:srgbClr val="C00000"/>
                </a:solidFill>
              </a:rPr>
              <a:t>pro evaluaci relevance intervencí ESIF při nahlížení na kvalitu života cílových skupin přístupem Capability Approach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6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91264" cy="504056"/>
          </a:xfrm>
        </p:spPr>
        <p:txBody>
          <a:bodyPr/>
          <a:lstStyle/>
          <a:p>
            <a:pPr algn="ctr"/>
            <a:r>
              <a:rPr lang="cs-CZ" dirty="0" smtClean="0"/>
              <a:t>Zdůvodnění realizace projektu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07505" y="2052827"/>
            <a:ext cx="4824535" cy="3851065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Legislativní požadavky na hospodárné, účelné a efektivní hospodaření s veřejnými prostředky v souladu s úkoly zákonem vymezené působnosti.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Důraz na plnění principů </a:t>
            </a:r>
            <a:r>
              <a:rPr lang="cs-CZ" i="1" dirty="0" smtClean="0"/>
              <a:t>„</a:t>
            </a:r>
            <a:r>
              <a:rPr lang="cs-CZ" b="1" i="1" dirty="0" smtClean="0"/>
              <a:t>Result Based Management“ </a:t>
            </a:r>
            <a:r>
              <a:rPr lang="cs-CZ" dirty="0" smtClean="0"/>
              <a:t>a </a:t>
            </a:r>
            <a:r>
              <a:rPr lang="cs-CZ" i="1" dirty="0" smtClean="0"/>
              <a:t>„</a:t>
            </a:r>
            <a:r>
              <a:rPr lang="cs-CZ" b="1" i="1" dirty="0" smtClean="0"/>
              <a:t>Evidence Based Policy</a:t>
            </a:r>
            <a:r>
              <a:rPr lang="cs-CZ" i="1" dirty="0" smtClean="0"/>
              <a:t>“ </a:t>
            </a:r>
            <a:r>
              <a:rPr lang="cs-CZ" dirty="0" smtClean="0"/>
              <a:t>nejen na úrovni evropských intervencí.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Vysoký </a:t>
            </a:r>
            <a:r>
              <a:rPr lang="cs-CZ" dirty="0"/>
              <a:t>důraz na </a:t>
            </a:r>
            <a:r>
              <a:rPr lang="cs-CZ" b="1" dirty="0"/>
              <a:t>výsledky</a:t>
            </a:r>
            <a:r>
              <a:rPr lang="cs-CZ" dirty="0"/>
              <a:t>, které jsou chápány jako zvýšení </a:t>
            </a:r>
            <a:r>
              <a:rPr lang="cs-CZ" b="1" dirty="0"/>
              <a:t>kvality života a lidského rozvoje</a:t>
            </a:r>
            <a:r>
              <a:rPr lang="cs-CZ" dirty="0"/>
              <a:t> (</a:t>
            </a:r>
            <a:r>
              <a:rPr lang="cs-CZ" b="1" i="1" dirty="0"/>
              <a:t>well-being a progress for people</a:t>
            </a:r>
            <a:r>
              <a:rPr lang="cs-CZ" i="1" dirty="0"/>
              <a:t>)</a:t>
            </a:r>
            <a:r>
              <a:rPr lang="cs-CZ" dirty="0"/>
              <a:t> </a:t>
            </a:r>
            <a:r>
              <a:rPr lang="cs-CZ" dirty="0" smtClean="0"/>
              <a:t>relevantních cílových</a:t>
            </a:r>
            <a:r>
              <a:rPr lang="cs-CZ" dirty="0" smtClean="0"/>
              <a:t> skupin, </a:t>
            </a:r>
            <a:endParaRPr lang="cs-CZ" sz="24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179512" y="5903893"/>
            <a:ext cx="8712967" cy="954107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000" b="1" dirty="0">
                <a:solidFill>
                  <a:srgbClr val="C00000"/>
                </a:solidFill>
              </a:rPr>
              <a:t>„Výsledek je specifická dimenze kvality života a pokroku lidí, </a:t>
            </a:r>
            <a:r>
              <a:rPr lang="cs-CZ" sz="2000" b="1" dirty="0" smtClean="0">
                <a:solidFill>
                  <a:srgbClr val="C00000"/>
                </a:solidFill>
              </a:rPr>
              <a:t/>
            </a:r>
            <a:br>
              <a:rPr lang="cs-CZ" sz="2000" b="1" dirty="0" smtClean="0">
                <a:solidFill>
                  <a:srgbClr val="C00000"/>
                </a:solidFill>
              </a:rPr>
            </a:br>
            <a:r>
              <a:rPr lang="cs-CZ" sz="2000" b="1" dirty="0" smtClean="0">
                <a:solidFill>
                  <a:srgbClr val="C00000"/>
                </a:solidFill>
              </a:rPr>
              <a:t>která </a:t>
            </a:r>
            <a:r>
              <a:rPr lang="cs-CZ" sz="2000" b="1" dirty="0">
                <a:solidFill>
                  <a:srgbClr val="C00000"/>
                </a:solidFill>
              </a:rPr>
              <a:t>motivuje k realizaci intervencí a politik</a:t>
            </a:r>
            <a:r>
              <a:rPr lang="cs-CZ" sz="2000" b="1" dirty="0" smtClean="0">
                <a:solidFill>
                  <a:srgbClr val="C00000"/>
                </a:solidFill>
              </a:rPr>
              <a:t>.“</a:t>
            </a:r>
          </a:p>
          <a:p>
            <a:pPr algn="r"/>
            <a:r>
              <a:rPr lang="en-US" sz="1600" i="1" dirty="0" err="1">
                <a:solidFill>
                  <a:srgbClr val="C00000"/>
                </a:solidFill>
              </a:rPr>
              <a:t>Zdroj</a:t>
            </a:r>
            <a:r>
              <a:rPr lang="en-US" sz="1600" i="1" dirty="0">
                <a:solidFill>
                  <a:srgbClr val="C00000"/>
                </a:solidFill>
              </a:rPr>
              <a:t>: </a:t>
            </a:r>
            <a:r>
              <a:rPr lang="en-US" sz="1600" i="1" dirty="0" err="1">
                <a:solidFill>
                  <a:srgbClr val="C00000"/>
                </a:solidFill>
              </a:rPr>
              <a:t>Evropská</a:t>
            </a:r>
            <a:r>
              <a:rPr lang="en-US" sz="1600" i="1" dirty="0">
                <a:solidFill>
                  <a:srgbClr val="C00000"/>
                </a:solidFill>
              </a:rPr>
              <a:t> </a:t>
            </a:r>
            <a:r>
              <a:rPr lang="en-US" sz="1600" i="1" dirty="0" err="1">
                <a:solidFill>
                  <a:srgbClr val="C00000"/>
                </a:solidFill>
              </a:rPr>
              <a:t>komise</a:t>
            </a:r>
            <a:r>
              <a:rPr lang="en-US" sz="1600" i="1" dirty="0">
                <a:solidFill>
                  <a:srgbClr val="C00000"/>
                </a:solidFill>
              </a:rPr>
              <a:t>, Guidance document on monitoring and evaluation, 2014</a:t>
            </a:r>
            <a:endParaRPr lang="cs-CZ" sz="1600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844824"/>
            <a:ext cx="4572762" cy="3691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86287" y="5379864"/>
            <a:ext cx="37962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dirty="0"/>
              <a:t>na které jsou intervence zaměřeny</a:t>
            </a:r>
            <a:r>
              <a:rPr lang="cs-CZ" sz="2400" dirty="0"/>
              <a:t>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39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244752"/>
            <a:ext cx="8291264" cy="504056"/>
          </a:xfrm>
        </p:spPr>
        <p:txBody>
          <a:bodyPr/>
          <a:lstStyle/>
          <a:p>
            <a:pPr algn="ctr"/>
            <a:r>
              <a:rPr lang="cs-CZ" dirty="0" smtClean="0"/>
              <a:t>Kvalita života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458" y="1817100"/>
            <a:ext cx="6907942" cy="444990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827584" y="6353944"/>
            <a:ext cx="11448752" cy="504056"/>
          </a:xfrm>
          <a:prstGeom prst="rect">
            <a:avLst/>
          </a:prstGeom>
        </p:spPr>
        <p:txBody>
          <a:bodyPr vert="horz" wrap="square" lIns="104717" tIns="52359" rIns="104717" bIns="52359" rtlCol="0" anchor="ctr">
            <a:noAutofit/>
          </a:bodyPr>
          <a:lstStyle/>
          <a:p>
            <a:r>
              <a:rPr lang="cs-CZ" sz="1200" i="1" dirty="0"/>
              <a:t>Zdroj: Dr. Les Smith. </a:t>
            </a:r>
            <a:r>
              <a:rPr lang="cs-CZ" sz="1200" i="1" dirty="0" err="1"/>
              <a:t>The</a:t>
            </a:r>
            <a:r>
              <a:rPr lang="cs-CZ" sz="1200" i="1" dirty="0"/>
              <a:t> Wellbeing model. </a:t>
            </a:r>
            <a:r>
              <a:rPr lang="cs-CZ" sz="1200" i="1" dirty="0" err="1"/>
              <a:t>Health</a:t>
            </a:r>
            <a:r>
              <a:rPr lang="cs-CZ" sz="1200" i="1" dirty="0"/>
              <a:t> and Wellbeing UK Ltd., 2005, dostupné online na </a:t>
            </a:r>
            <a:r>
              <a:rPr lang="cs-CZ" sz="1200" i="1" u="sng" dirty="0">
                <a:hlinkClick r:id="rId4"/>
              </a:rPr>
              <a:t>http://www.healthandwellbeinguk.com/pdf/What_is_wellbeing_WEB%20BASICS_intro_slides.pdf</a:t>
            </a:r>
            <a:r>
              <a:rPr lang="cs-CZ" sz="1200" i="1" dirty="0"/>
              <a:t> (vlastní úprava</a:t>
            </a:r>
            <a:r>
              <a:rPr lang="cs-CZ" sz="1200" i="1" dirty="0" smtClean="0"/>
              <a:t>).</a:t>
            </a:r>
            <a:endParaRPr lang="cs-CZ" sz="1200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66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Přístupy k hodnocení kvality života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9552" y="1965602"/>
            <a:ext cx="8424936" cy="45243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b="1" i="1" u="sng" dirty="0">
                <a:latin typeface="Segoe UI" panose="020B0502040204020203" pitchFamily="34" charset="0"/>
                <a:ea typeface="Calibri" panose="020F0502020204030204" pitchFamily="34" charset="0"/>
              </a:rPr>
              <a:t>Objektivistický přístup</a:t>
            </a:r>
            <a:r>
              <a:rPr lang="cs-CZ" sz="3200" i="1" u="sng" dirty="0">
                <a:latin typeface="Segoe UI" panose="020B0502040204020203" pitchFamily="34" charset="0"/>
                <a:ea typeface="Calibri" panose="020F0502020204030204" pitchFamily="34" charset="0"/>
              </a:rPr>
              <a:t> </a:t>
            </a:r>
            <a:r>
              <a:rPr lang="cs-CZ" sz="2400" i="1" dirty="0" smtClean="0">
                <a:latin typeface="Segoe UI" panose="020B0502040204020203" pitchFamily="34" charset="0"/>
                <a:ea typeface="Calibri" panose="020F0502020204030204" pitchFamily="34" charset="0"/>
              </a:rPr>
              <a:t>hodnocení </a:t>
            </a:r>
            <a:r>
              <a:rPr lang="cs-CZ" sz="2400" i="1" dirty="0">
                <a:latin typeface="Segoe UI" panose="020B0502040204020203" pitchFamily="34" charset="0"/>
                <a:ea typeface="Calibri" panose="020F0502020204030204" pitchFamily="34" charset="0"/>
              </a:rPr>
              <a:t>kvality života zjednodušuje, jelikož nebere v potaz „osobní preference“ jednotlivců. </a:t>
            </a:r>
            <a:r>
              <a:rPr lang="cs-CZ" sz="2400" i="1" dirty="0" smtClean="0">
                <a:latin typeface="Segoe UI" panose="020B0502040204020203" pitchFamily="34" charset="0"/>
                <a:ea typeface="Calibri" panose="020F0502020204030204" pitchFamily="34" charset="0"/>
              </a:rPr>
              <a:t>Dva </a:t>
            </a:r>
            <a:r>
              <a:rPr lang="cs-CZ" sz="2400" i="1" dirty="0">
                <a:latin typeface="Segoe UI" panose="020B0502040204020203" pitchFamily="34" charset="0"/>
                <a:ea typeface="Calibri" panose="020F0502020204030204" pitchFamily="34" charset="0"/>
              </a:rPr>
              <a:t>jednotlivci mohou mít rozdílný názor, ať už rozumový nebo pocitový, například vaší příjmu zajišťující kvalitní a šťastný život, případně nemusí považovat založení rodiny za podmínku kvalitního života. </a:t>
            </a:r>
            <a:r>
              <a:rPr lang="cs-CZ" sz="2400" i="1" dirty="0" smtClean="0">
                <a:latin typeface="Segoe UI" panose="020B0502040204020203" pitchFamily="34" charset="0"/>
                <a:ea typeface="Calibri" panose="020F0502020204030204" pitchFamily="34" charset="0"/>
              </a:rPr>
              <a:t>Tyto </a:t>
            </a:r>
            <a:r>
              <a:rPr lang="cs-CZ" sz="2400" i="1" dirty="0">
                <a:latin typeface="Segoe UI" panose="020B0502040204020203" pitchFamily="34" charset="0"/>
                <a:ea typeface="Calibri" panose="020F0502020204030204" pitchFamily="34" charset="0"/>
              </a:rPr>
              <a:t>preference </a:t>
            </a:r>
            <a:r>
              <a:rPr lang="cs-CZ" sz="2400" i="1" dirty="0" smtClean="0">
                <a:latin typeface="Segoe UI" panose="020B0502040204020203" pitchFamily="34" charset="0"/>
                <a:ea typeface="Calibri" panose="020F0502020204030204" pitchFamily="34" charset="0"/>
              </a:rPr>
              <a:t>v</a:t>
            </a:r>
            <a:r>
              <a:rPr lang="cs-CZ" sz="2400" i="1" dirty="0">
                <a:latin typeface="Segoe UI" panose="020B0502040204020203" pitchFamily="34" charset="0"/>
                <a:ea typeface="Calibri" panose="020F0502020204030204" pitchFamily="34" charset="0"/>
              </a:rPr>
              <a:t> sobě zahrnuje </a:t>
            </a:r>
            <a:r>
              <a:rPr lang="cs-CZ" sz="3600" b="1" i="1" u="sng" dirty="0">
                <a:latin typeface="Segoe UI" panose="020B0502040204020203" pitchFamily="34" charset="0"/>
                <a:ea typeface="Calibri" panose="020F0502020204030204" pitchFamily="34" charset="0"/>
              </a:rPr>
              <a:t>přístup </a:t>
            </a:r>
            <a:r>
              <a:rPr lang="cs-CZ" sz="3600" b="1" i="1" u="sng" dirty="0" smtClean="0">
                <a:latin typeface="Segoe UI" panose="020B0502040204020203" pitchFamily="34" charset="0"/>
                <a:ea typeface="Calibri" panose="020F0502020204030204" pitchFamily="34" charset="0"/>
              </a:rPr>
              <a:t>subjektivistický</a:t>
            </a:r>
            <a:r>
              <a:rPr lang="cs-CZ" sz="3600" i="1" u="sng" dirty="0" smtClean="0">
                <a:latin typeface="Segoe UI" panose="020B0502040204020203" pitchFamily="34" charset="0"/>
                <a:ea typeface="Calibri" panose="020F0502020204030204" pitchFamily="34" charset="0"/>
              </a:rPr>
              <a:t>.</a:t>
            </a:r>
            <a:endParaRPr lang="cs-CZ" sz="3600" i="1" u="sng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9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800" dirty="0" smtClean="0"/>
              <a:t>Kvalita života dle principu Capability Approach</a:t>
            </a:r>
            <a:endParaRPr lang="cs-CZ" sz="2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95536" y="2060848"/>
            <a:ext cx="8291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/>
              <a:t>„Kvalita života představuje možnost jednotlivce dělat takové věci, kterých si váží a má objektivní důvod si vážit“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3717032"/>
            <a:ext cx="8568952" cy="2681139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b="1" dirty="0" smtClean="0"/>
              <a:t>Věci, kterých si člověk váží </a:t>
            </a:r>
            <a:r>
              <a:rPr lang="cs-CZ" dirty="0" smtClean="0"/>
              <a:t>(dle pojmů v rámci CA označovány za </a:t>
            </a:r>
            <a:r>
              <a:rPr lang="cs-CZ" b="1" dirty="0" smtClean="0"/>
              <a:t>„Functionings“</a:t>
            </a:r>
            <a:r>
              <a:rPr lang="cs-CZ" dirty="0" smtClean="0"/>
              <a:t>)</a:t>
            </a:r>
            <a:r>
              <a:rPr lang="cs-CZ" b="1" dirty="0" smtClean="0"/>
              <a:t> </a:t>
            </a:r>
            <a:r>
              <a:rPr lang="cs-CZ" dirty="0" smtClean="0"/>
              <a:t>se v rámci tohoto přístupu dělí na následující části: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 smtClean="0"/>
              <a:t>Stavy člověka (tzv. „beings“)</a:t>
            </a:r>
            <a:r>
              <a:rPr lang="cs-CZ" dirty="0" smtClean="0"/>
              <a:t> </a:t>
            </a:r>
            <a:r>
              <a:rPr lang="cs-CZ" dirty="0"/>
              <a:t>- </a:t>
            </a:r>
            <a:r>
              <a:rPr lang="cs-CZ" i="1" dirty="0"/>
              <a:t>Pojem popisující stav lidského života, například „nebýt hladový“, „být vzdělaný“ nebo „být zdravý</a:t>
            </a:r>
            <a:r>
              <a:rPr lang="cs-CZ" i="1" dirty="0" smtClean="0"/>
              <a:t>“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 smtClean="0"/>
              <a:t>Činnosti člověka (tzv. „</a:t>
            </a:r>
            <a:r>
              <a:rPr lang="cs-CZ" b="1" dirty="0"/>
              <a:t>doings“)</a:t>
            </a:r>
            <a:r>
              <a:rPr lang="cs-CZ" dirty="0"/>
              <a:t> - </a:t>
            </a:r>
            <a:r>
              <a:rPr lang="cs-CZ" i="1" dirty="0"/>
              <a:t>Pojem popisující lidské činnosti, například „cestovat do práce na kole“, „jít k volbám“ nebo „pravidelně navštěvovat divadlo“.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79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Přístup Capability Approach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2060848"/>
            <a:ext cx="8693376" cy="720079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>
            <a:defPPr>
              <a:defRPr lang="cs-CZ"/>
            </a:defPPr>
            <a:lvl1pPr>
              <a:spcBef>
                <a:spcPts val="600"/>
              </a:spcBef>
              <a:spcAft>
                <a:spcPts val="600"/>
              </a:spcAft>
              <a:defRPr b="1"/>
            </a:lvl1pPr>
          </a:lstStyle>
          <a:p>
            <a:r>
              <a:rPr lang="cs-CZ" b="0" dirty="0" smtClean="0"/>
              <a:t>a </a:t>
            </a:r>
            <a:r>
              <a:rPr lang="cs-CZ" b="0" dirty="0"/>
              <a:t>možností dosáhnout toho, čeho si jednotlivec váží</a:t>
            </a:r>
            <a:r>
              <a:rPr lang="cs-CZ" b="0" dirty="0" smtClean="0"/>
              <a:t>.</a:t>
            </a:r>
            <a:r>
              <a:rPr lang="cs-CZ" dirty="0"/>
              <a:t> Přístup sloužící k hodnocení dopadů na kvalitu života</a:t>
            </a:r>
            <a:endParaRPr lang="cs-CZ" b="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1928" y="3056776"/>
            <a:ext cx="8693376" cy="2345624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>
            <a:defPPr>
              <a:defRPr lang="cs-CZ"/>
            </a:defPPr>
            <a:lvl1pPr>
              <a:spcBef>
                <a:spcPts val="600"/>
              </a:spcBef>
              <a:spcAft>
                <a:spcPts val="600"/>
              </a:spcAft>
              <a:defRPr b="1"/>
            </a:lvl1pPr>
          </a:lstStyle>
          <a:p>
            <a:r>
              <a:rPr lang="cs-CZ" dirty="0"/>
              <a:t>Řeší následující problémy běžně používaných evaluačních metod: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0" dirty="0"/>
              <a:t>Jednotlivci se vzájemně liší ve schopnosti využívat dostupné zdroje ve svůj prospěch.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0" dirty="0"/>
              <a:t>Faktor, zda lidé mají možnost něčeho dosáhnout je velmi důležitá, ať už tuto možnost využijí nebo nikoliv.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0" dirty="0"/>
              <a:t>Realita je složitá a evaluace musí reflektovat její komplexnost bez zanedbávání určitých možností.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2337" y="5702615"/>
            <a:ext cx="8693376" cy="576064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>
            <a:defPPr>
              <a:defRPr lang="cs-CZ"/>
            </a:defPPr>
            <a:lvl1pPr>
              <a:spcBef>
                <a:spcPts val="600"/>
              </a:spcBef>
              <a:spcAft>
                <a:spcPts val="600"/>
              </a:spcAft>
              <a:defRPr b="1"/>
            </a:lvl1pPr>
          </a:lstStyle>
          <a:p>
            <a:r>
              <a:rPr lang="cs-CZ" dirty="0"/>
              <a:t>Evaluace </a:t>
            </a:r>
            <a:r>
              <a:rPr lang="cs-CZ" b="0" dirty="0"/>
              <a:t>tímto přístupem eliminuje možnost pozitivního hodnocení založeného na zdrojích, které ne vždy mohou být jednotlivcem použity ke zkvalitnění jeho života.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1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Základní stavební kameny principu CA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2080766"/>
            <a:ext cx="3312368" cy="1968493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</p:spPr>
        <p:txBody>
          <a:bodyPr vert="horz" wrap="square" lIns="104717" tIns="52359" rIns="104717" bIns="52359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„Functionings“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(věci, kterých má člověk důvod si vážit)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32040" y="2083821"/>
            <a:ext cx="3312368" cy="1968493"/>
          </a:xfrm>
          <a:prstGeom prst="rect">
            <a:avLst/>
          </a:prstGeom>
          <a:solidFill>
            <a:srgbClr val="9BBB59">
              <a:lumMod val="40000"/>
              <a:lumOff val="60000"/>
            </a:srgbClr>
          </a:solidFill>
        </p:spPr>
        <p:txBody>
          <a:bodyPr vert="horz" wrap="square" lIns="104717" tIns="52359" rIns="104717" bIns="52359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„Capability“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(možnosti)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81354" y="4365104"/>
            <a:ext cx="3312368" cy="196849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</p:spPr>
        <p:txBody>
          <a:bodyPr vert="horz" wrap="square" lIns="104717" tIns="52359" rIns="104717" bIns="52359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„Resources“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(zdroje)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932040" y="4365103"/>
            <a:ext cx="3312368" cy="1968493"/>
          </a:xfrm>
          <a:prstGeom prst="rect">
            <a:avLst/>
          </a:prstGeom>
          <a:solidFill>
            <a:srgbClr val="8064A2">
              <a:lumMod val="40000"/>
              <a:lumOff val="60000"/>
            </a:srgbClr>
          </a:solidFill>
        </p:spPr>
        <p:txBody>
          <a:bodyPr vert="horz" wrap="square" lIns="104717" tIns="52359" rIns="104717" bIns="52359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„Conversion“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(schopnosti)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7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Vizualizace principu Capability Approach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276872"/>
            <a:ext cx="8474578" cy="396975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0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 evaluačního designu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0" y="2348880"/>
            <a:ext cx="8950571" cy="350035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27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91264" cy="504056"/>
          </a:xfrm>
        </p:spPr>
        <p:txBody>
          <a:bodyPr/>
          <a:lstStyle/>
          <a:p>
            <a:pPr algn="ctr"/>
            <a:r>
              <a:rPr lang="cs-CZ" dirty="0" smtClean="0"/>
              <a:t>Příklad vymezených „Functionings“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633348"/>
              </p:ext>
            </p:extLst>
          </p:nvPr>
        </p:nvGraphicFramePr>
        <p:xfrm>
          <a:off x="251520" y="1988840"/>
          <a:ext cx="8784976" cy="4742832"/>
        </p:xfrm>
        <a:graphic>
          <a:graphicData uri="http://schemas.openxmlformats.org/drawingml/2006/table">
            <a:tbl>
              <a:tblPr firstRow="1" firstCol="1" bandRow="1"/>
              <a:tblGrid>
                <a:gridCol w="504258"/>
                <a:gridCol w="3501691"/>
                <a:gridCol w="4779027"/>
              </a:tblGrid>
              <a:tr h="298319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0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</a:t>
                      </a:r>
                      <a:endParaRPr lang="cs-CZ" sz="20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2000" b="1" u="sng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Functioning</a:t>
                      </a:r>
                      <a:r>
                        <a:rPr lang="cs-CZ" sz="20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s cílové skupiny </a:t>
                      </a:r>
                      <a:endParaRPr lang="cs-CZ" sz="20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20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Zdůvodnění (vazba na informace získané </a:t>
                      </a:r>
                      <a:r>
                        <a:rPr lang="cs-CZ" sz="2000" b="1" dirty="0" smtClean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z</a:t>
                      </a:r>
                      <a:r>
                        <a:rPr lang="cs-CZ" sz="2000" b="1" baseline="0" dirty="0" smtClean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 práce s cílovými skupinami</a:t>
                      </a:r>
                      <a:r>
                        <a:rPr lang="cs-CZ" sz="2000" b="1" dirty="0" smtClean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)</a:t>
                      </a:r>
                      <a:endParaRPr lang="cs-CZ" sz="20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</a:tr>
              <a:tr h="610514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F01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6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„Být vzdělaný v oblastech přírodních nebo technických věd“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200" i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Pro určité jednotlivce je vzdělání v těchto vědách důležité a vzhledem ke svým zájmům si vzdělání v této oblasti váží.</a:t>
                      </a:r>
                      <a:endParaRPr lang="cs-CZ" sz="1200" i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638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F02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600" b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„Být vědcem/výzkumníkem“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200" i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Určití jednotlivci v rámci cílové skupiny se dle skupinových rozhovorů chtějí stát vědci, lze tedy předpokládat, že by si tohoto stavu vážili a mají důvod si ho vážit.</a:t>
                      </a:r>
                      <a:endParaRPr lang="cs-CZ" sz="1200" i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327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F03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6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„Vzdělávat se v interakci s pedagogy s dostatečnou osobností a znalostmi“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200" i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Samotní žáci v rámci rozhovorů uvádějí, že jsou pro ne nejen přírodních a technické vědy daleko zajímavější v případě, že výuku vede pedagog schopný interpretovat řešenou problematiku v podobě, která je žákům blízká a zajímavá. Roli učitele potvrzují také výzkumníci a vědci, který jako jeden z důvodu své orientace do oblasti vědy zmiňují právě ovlivnění kvalitním pedagogem na základní či střední škole.</a:t>
                      </a:r>
                      <a:endParaRPr lang="cs-CZ" sz="1200" i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957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F04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6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„Účastnit se výuky obsahující praktická cvičení a ukázky“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200" i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Potřeba praxe ve výuce vyplývá z rozhovorů se všemi cílovými skupinami, výzkumníky i pedagogy. Žáci označují předměty s praktickou výukou za srozumitelnější a zajímavější. Žáci se tříd, kde tato výuka neprobíhá, toto označují za nedostatek a přisuzují tomu svůj snížený zájem o tyto předměty.</a:t>
                      </a:r>
                      <a:endParaRPr lang="cs-CZ" sz="1200" i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638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F05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6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„Být v interakci s odborníky a pracovníky v praxi v oblastech řešených ve školní výuce“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1200" i="1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</a:rPr>
                        <a:t>Identifikovaný functioning vychází z odpovědí v rámci diskuzních rozhovorů, kdy tyto činnosti žáci hodnotili pozitivně.</a:t>
                      </a:r>
                      <a:endParaRPr lang="cs-CZ" sz="1200" i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6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Představení výsledku z projektu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537" y="2060848"/>
            <a:ext cx="8568952" cy="4248472"/>
          </a:xfrm>
          <a:prstGeom prst="rect">
            <a:avLst/>
          </a:prstGeom>
          <a:solidFill>
            <a:schemeClr val="accent5">
              <a:lumMod val="20000"/>
              <a:lumOff val="80000"/>
              <a:alpha val="20000"/>
            </a:schemeClr>
          </a:solidFill>
          <a:ln>
            <a:noFill/>
          </a:ln>
        </p:spPr>
        <p:txBody>
          <a:bodyPr vert="horz" wrap="square" lIns="104717" tIns="52359" rIns="104717" bIns="52359" rtlCol="0"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sz="2000" b="1" dirty="0" smtClean="0"/>
              <a:t>Hlavní výsledek </a:t>
            </a:r>
            <a:r>
              <a:rPr lang="cs-CZ" sz="2000" dirty="0" smtClean="0"/>
              <a:t>realizace projektu:</a:t>
            </a:r>
            <a:endParaRPr lang="cs-CZ" sz="20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dirty="0" smtClean="0"/>
              <a:t>Nmet – Certifikovaná metodika – Metodika pro evaluaci relevance intervencí ESIF při nahlížení na kvalitu života cílových skupin přístupem Capability Approach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cs-CZ" sz="2000" b="1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sz="2000" b="1" dirty="0" smtClean="0"/>
              <a:t>Dílčí výsledky projektu</a:t>
            </a:r>
            <a:r>
              <a:rPr lang="cs-CZ" sz="2000" dirty="0" smtClean="0"/>
              <a:t>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dirty="0" smtClean="0"/>
              <a:t>8 případových studií evaluace intervencí ESIF na vybraných projektech v rámci 8 priorit České republiky dle Dohody o partnerství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dirty="0" smtClean="0"/>
              <a:t>Doporučení pro metodický postup přípravy intervencí na úrovni výzev jednotlivých operačních programů v následujícím programovém období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2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5" y="1234873"/>
            <a:ext cx="8291264" cy="504056"/>
          </a:xfrm>
        </p:spPr>
        <p:txBody>
          <a:bodyPr/>
          <a:lstStyle/>
          <a:p>
            <a:r>
              <a:rPr lang="cs-CZ" sz="2800" dirty="0" smtClean="0"/>
              <a:t>Seznam projektů pro tvorbu případových studií</a:t>
            </a: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363270"/>
              </p:ext>
            </p:extLst>
          </p:nvPr>
        </p:nvGraphicFramePr>
        <p:xfrm>
          <a:off x="467544" y="1844824"/>
          <a:ext cx="8437079" cy="488859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516198"/>
                <a:gridCol w="3888433"/>
                <a:gridCol w="4032448"/>
              </a:tblGrid>
              <a:tr h="19709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Priorita ČR</a:t>
                      </a:r>
                      <a:endParaRPr lang="cs-CZ" sz="16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projektu</a:t>
                      </a:r>
                      <a:endParaRPr lang="cs-CZ" sz="160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6417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1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Fungující trh </a:t>
                      </a:r>
                      <a:r>
                        <a:rPr lang="cs-CZ" sz="1600" b="1" dirty="0" smtClean="0">
                          <a:effectLst/>
                        </a:rPr>
                        <a:t>práce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"Partnerstvím ke zvýšení zaměstnanosti</a:t>
                      </a:r>
                      <a:r>
                        <a:rPr lang="cs-CZ" sz="1400" dirty="0" smtClean="0">
                          <a:effectLst/>
                        </a:rPr>
                        <a:t>"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49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2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Moderní a kvalitní vzdělávací </a:t>
                      </a:r>
                      <a:r>
                        <a:rPr lang="cs-CZ" sz="1600" b="1" dirty="0" smtClean="0">
                          <a:effectLst/>
                        </a:rPr>
                        <a:t>systém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"Poznej tajemství vědy"</a:t>
                      </a:r>
                      <a:endParaRPr lang="cs-CZ" sz="140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49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3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Efektivní výzkumný a inovační </a:t>
                      </a:r>
                      <a:r>
                        <a:rPr lang="cs-CZ" sz="1600" b="1" dirty="0" smtClean="0">
                          <a:effectLst/>
                        </a:rPr>
                        <a:t>systém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"Centrum excelence IT4Innovations"</a:t>
                      </a:r>
                      <a:endParaRPr lang="cs-CZ" sz="140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722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4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Konkurenceschopné </a:t>
                      </a:r>
                      <a:r>
                        <a:rPr lang="cs-CZ" sz="1600" b="1" dirty="0" smtClean="0">
                          <a:effectLst/>
                        </a:rPr>
                        <a:t>podniky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„Pořízení CNC 5-osého obráběcího centra</a:t>
                      </a:r>
                      <a:r>
                        <a:rPr lang="cs-CZ" sz="1400" dirty="0" smtClean="0">
                          <a:effectLst/>
                        </a:rPr>
                        <a:t>“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49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5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effectLst/>
                        </a:rPr>
                        <a:t>Infrastruktura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Silnice I/11 Mokré </a:t>
                      </a:r>
                      <a:r>
                        <a:rPr lang="cs-CZ" sz="1400" dirty="0" err="1">
                          <a:effectLst/>
                        </a:rPr>
                        <a:t>Lazce</a:t>
                      </a:r>
                      <a:r>
                        <a:rPr lang="cs-CZ" sz="1400" dirty="0">
                          <a:effectLst/>
                        </a:rPr>
                        <a:t> - 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r>
                        <a:rPr lang="cs-CZ" sz="1400" dirty="0">
                          <a:effectLst/>
                        </a:rPr>
                        <a:t>Ostrava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49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6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Veřejná </a:t>
                      </a:r>
                      <a:r>
                        <a:rPr lang="cs-CZ" sz="1600" b="1" dirty="0" smtClean="0">
                          <a:effectLst/>
                        </a:rPr>
                        <a:t>správa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"Rok v obci"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497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7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Sociální začleňování, boj s chudobou a systém péče o </a:t>
                      </a:r>
                      <a:r>
                        <a:rPr lang="cs-CZ" sz="1600" b="1" dirty="0" smtClean="0">
                          <a:effectLst/>
                        </a:rPr>
                        <a:t>zdraví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„Služby poradenského centra KHAMORO“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  <a:tr h="6527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8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</a:rPr>
                        <a:t>Ochrana životního </a:t>
                      </a:r>
                      <a:r>
                        <a:rPr lang="cs-CZ" sz="1600" b="1" dirty="0" smtClean="0">
                          <a:effectLst/>
                        </a:rPr>
                        <a:t>prostředí</a:t>
                      </a:r>
                      <a:endParaRPr lang="cs-CZ" sz="1600" b="1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Společný program Moravskoslezského kraje a </a:t>
                      </a:r>
                      <a:r>
                        <a:rPr lang="cs-CZ" sz="1400" dirty="0" smtClean="0">
                          <a:effectLst/>
                        </a:rPr>
                        <a:t>MŽP na </a:t>
                      </a:r>
                      <a:r>
                        <a:rPr lang="cs-CZ" sz="1400" dirty="0">
                          <a:effectLst/>
                        </a:rPr>
                        <a:t>podporu výměny stávajících ručně plněných kotlů na tuhá paliva </a:t>
                      </a:r>
                      <a:r>
                        <a:rPr lang="cs-CZ" sz="1400" dirty="0" smtClean="0">
                          <a:effectLst/>
                        </a:rPr>
                        <a:t>…</a:t>
                      </a:r>
                      <a:endParaRPr lang="cs-CZ" sz="1400" dirty="0"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</a:endParaRPr>
                    </a:p>
                  </a:txBody>
                  <a:tcPr marL="38843" marR="38843" marT="0" marB="0"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74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Uplatnění výsledku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cs-CZ" dirty="0" smtClean="0"/>
              <a:t>Realizace evaluaci intervencí z ESIF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 </a:t>
            </a:r>
            <a:r>
              <a:rPr lang="cs-CZ" dirty="0" smtClean="0"/>
              <a:t>důrazem na dopady na kvalitu života cílových skupin</a:t>
            </a:r>
          </a:p>
          <a:p>
            <a:r>
              <a:rPr lang="cs-CZ" dirty="0" smtClean="0"/>
              <a:t>Identifikace potřeb cílových skupin vzhledem k jejich kvalitě života za účelem tvorby výzev pro projekty financované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 </a:t>
            </a:r>
            <a:r>
              <a:rPr lang="cs-CZ" dirty="0" smtClean="0"/>
              <a:t>ESIF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62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Kontakt na řešitele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cs-CZ" sz="2400" dirty="0" smtClean="0"/>
              <a:t>Doc. Ing. Lubor Hruška, Ph.D.</a:t>
            </a:r>
          </a:p>
          <a:p>
            <a:pPr lvl="1"/>
            <a:r>
              <a:rPr lang="cs-CZ" sz="2400" dirty="0" smtClean="0">
                <a:hlinkClick r:id="rId2"/>
              </a:rPr>
              <a:t>lubor.hruska@rozvoj-obce.cz</a:t>
            </a:r>
            <a:endParaRPr lang="cs-CZ" sz="2400" dirty="0" smtClean="0"/>
          </a:p>
          <a:p>
            <a:pPr lvl="1"/>
            <a:r>
              <a:rPr lang="cs-CZ" sz="2400" dirty="0"/>
              <a:t>Tel.: </a:t>
            </a:r>
            <a:r>
              <a:rPr lang="cs-CZ" sz="2400" dirty="0" smtClean="0"/>
              <a:t>+420 604 </a:t>
            </a:r>
            <a:r>
              <a:rPr lang="cs-CZ" sz="2400" dirty="0"/>
              <a:t>279 758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Ing. Petr Proske</a:t>
            </a:r>
          </a:p>
          <a:p>
            <a:pPr lvl="1"/>
            <a:r>
              <a:rPr lang="cs-CZ" sz="2400" dirty="0" smtClean="0">
                <a:hlinkClick r:id="rId3"/>
              </a:rPr>
              <a:t>petr.proske@rozvoj-obce.cz</a:t>
            </a:r>
            <a:endParaRPr lang="cs-CZ" sz="2400" dirty="0" smtClean="0"/>
          </a:p>
          <a:p>
            <a:pPr lvl="1"/>
            <a:r>
              <a:rPr lang="cs-CZ" sz="2400" dirty="0" smtClean="0"/>
              <a:t>Tel.: +420 595 136 023</a:t>
            </a:r>
          </a:p>
          <a:p>
            <a:pPr marL="457200" lvl="1" indent="0" algn="ctr">
              <a:buNone/>
            </a:pPr>
            <a:endParaRPr lang="cs-CZ" sz="3200" b="1" dirty="0" smtClean="0"/>
          </a:p>
          <a:p>
            <a:pPr marL="457200" lvl="1" indent="0" algn="ctr">
              <a:buNone/>
            </a:pPr>
            <a:r>
              <a:rPr lang="cs-CZ" sz="3200" b="1" dirty="0" smtClean="0"/>
              <a:t>http</a:t>
            </a:r>
            <a:r>
              <a:rPr lang="cs-CZ" sz="3200" b="1" dirty="0" smtClean="0"/>
              <a:t>://rozvoj-obce.cz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4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Lubor\Desktop\PAAC\loga_PAAC\PROCES_znak_kruh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850" y="2676525"/>
            <a:ext cx="23241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363" y="542968"/>
            <a:ext cx="1835696" cy="58748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39552" y="5310544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PROCES – Centrum pro rozvoj obcí a regionů, </a:t>
            </a:r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s.r.o.</a:t>
            </a:r>
            <a:endParaRPr lang="cs-CZ" sz="2400" dirty="0"/>
          </a:p>
        </p:txBody>
      </p:sp>
      <p:sp>
        <p:nvSpPr>
          <p:cNvPr id="7" name="Šipka doprava 6"/>
          <p:cNvSpPr/>
          <p:nvPr/>
        </p:nvSpPr>
        <p:spPr>
          <a:xfrm>
            <a:off x="665882" y="5772209"/>
            <a:ext cx="2088232" cy="576064"/>
          </a:xfrm>
          <a:prstGeom prst="rightArrow">
            <a:avLst/>
          </a:prstGeom>
          <a:solidFill>
            <a:srgbClr val="C000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776127"/>
      </p:ext>
    </p:extLst>
  </p:cSld>
  <p:clrMapOvr>
    <a:masterClrMapping/>
  </p:clrMapOvr>
</p:sld>
</file>

<file path=ppt/theme/theme1.xml><?xml version="1.0" encoding="utf-8"?>
<a:theme xmlns:a="http://schemas.openxmlformats.org/drawingml/2006/main" name="MMR_klas">
  <a:themeElements>
    <a:clrScheme name="Barvy MMR">
      <a:dk1>
        <a:sysClr val="windowText" lastClr="000000"/>
      </a:dk1>
      <a:lt1>
        <a:sysClr val="window" lastClr="FFFFFF"/>
      </a:lt1>
      <a:dk2>
        <a:srgbClr val="262626"/>
      </a:dk2>
      <a:lt2>
        <a:srgbClr val="EEECE1"/>
      </a:lt2>
      <a:accent1>
        <a:srgbClr val="000099"/>
      </a:accent1>
      <a:accent2>
        <a:srgbClr val="00AF3F"/>
      </a:accent2>
      <a:accent3>
        <a:srgbClr val="F9E300"/>
      </a:accent3>
      <a:accent4>
        <a:srgbClr val="E21C18"/>
      </a:accent4>
      <a:accent5>
        <a:srgbClr val="24A7AF"/>
      </a:accent5>
      <a:accent6>
        <a:srgbClr val="868686"/>
      </a:accent6>
      <a:hlink>
        <a:srgbClr val="00AF3F"/>
      </a:hlink>
      <a:folHlink>
        <a:srgbClr val="868686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812</Words>
  <Application>Microsoft Office PowerPoint</Application>
  <PresentationFormat>Předvádění na obrazovce (4:3)</PresentationFormat>
  <Paragraphs>114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MMR_klas</vt:lpstr>
      <vt:lpstr>Capability Approach jako přístup hodnocení relevance intervenci ESIF (TB040MMR001)</vt:lpstr>
      <vt:lpstr>Krátká informace o projektu</vt:lpstr>
      <vt:lpstr>Zdůvodnění realizace projektu</vt:lpstr>
      <vt:lpstr>Kvalita života</vt:lpstr>
      <vt:lpstr>Přístupy k hodnocení kvality života</vt:lpstr>
      <vt:lpstr>Kvalita života dle principu Capability Approach</vt:lpstr>
      <vt:lpstr>Přístup Capability Approach</vt:lpstr>
      <vt:lpstr>Základní stavební kameny principu CA</vt:lpstr>
      <vt:lpstr>Vizualizace principu Capability Approach</vt:lpstr>
      <vt:lpstr>Příklad evaluačního designu</vt:lpstr>
      <vt:lpstr>Příklad vymezených „Functionings“</vt:lpstr>
      <vt:lpstr>Představení výsledku z projektu</vt:lpstr>
      <vt:lpstr>Seznam projektů pro tvorbu případových studií</vt:lpstr>
      <vt:lpstr>Uplatnění výsledku</vt:lpstr>
      <vt:lpstr>Kontakt na řešitele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Vaner Lukáš</dc:creator>
  <cp:lastModifiedBy>LH</cp:lastModifiedBy>
  <cp:revision>22</cp:revision>
  <dcterms:created xsi:type="dcterms:W3CDTF">2014-02-26T13:05:03Z</dcterms:created>
  <dcterms:modified xsi:type="dcterms:W3CDTF">2016-04-25T07:22:36Z</dcterms:modified>
</cp:coreProperties>
</file>