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68" r:id="rId4"/>
    <p:sldId id="269" r:id="rId5"/>
    <p:sldId id="270" r:id="rId6"/>
    <p:sldId id="271" r:id="rId7"/>
    <p:sldId id="258" r:id="rId8"/>
    <p:sldId id="267" r:id="rId9"/>
    <p:sldId id="272" r:id="rId10"/>
    <p:sldId id="273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 varScale="1">
        <p:scale>
          <a:sx n="119" d="100"/>
          <a:sy n="119" d="100"/>
        </p:scale>
        <p:origin x="-14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25.4.2017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626A9A-76A4-4238-A055-C7ECBDF800A1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1B02-CD7D-456F-BD63-F645B42DEDB2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D03234-07A8-401C-BE7B-F066117B1155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bcepro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isy.cz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mr.cz/cs/Regionalni-politika-a-cestovni-ruch/Podpora-regionu/Certifikace-vysledku-vyzkumu,-vyvoje-a-inovac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996952"/>
            <a:ext cx="8291264" cy="2808312"/>
          </a:xfrm>
        </p:spPr>
        <p:txBody>
          <a:bodyPr>
            <a:normAutofit/>
          </a:bodyPr>
          <a:lstStyle/>
          <a:p>
            <a:endParaRPr lang="cs-CZ" dirty="0" smtClean="0">
              <a:solidFill>
                <a:schemeClr val="accent1"/>
              </a:solidFill>
            </a:endParaRPr>
          </a:p>
          <a:p>
            <a:pPr algn="ctr"/>
            <a:r>
              <a:rPr lang="cs-CZ" sz="2700" dirty="0" smtClean="0">
                <a:solidFill>
                  <a:schemeClr val="accent1"/>
                </a:solidFill>
              </a:rPr>
              <a:t>26</a:t>
            </a:r>
            <a:r>
              <a:rPr lang="cs-CZ" sz="2700" dirty="0">
                <a:solidFill>
                  <a:schemeClr val="accent1"/>
                </a:solidFill>
              </a:rPr>
              <a:t>. dubna </a:t>
            </a:r>
            <a:r>
              <a:rPr lang="cs-CZ" sz="2700" dirty="0" smtClean="0">
                <a:solidFill>
                  <a:schemeClr val="accent1"/>
                </a:solidFill>
              </a:rPr>
              <a:t>2017</a:t>
            </a:r>
          </a:p>
          <a:p>
            <a:pPr algn="ctr"/>
            <a:r>
              <a:rPr lang="cs-CZ" sz="2700" dirty="0" smtClean="0">
                <a:solidFill>
                  <a:schemeClr val="accent1"/>
                </a:solidFill>
              </a:rPr>
              <a:t>Praha</a:t>
            </a:r>
            <a:endParaRPr lang="cs-CZ" sz="27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91264" cy="720080"/>
          </a:xfrm>
        </p:spPr>
        <p:txBody>
          <a:bodyPr/>
          <a:lstStyle/>
          <a:p>
            <a:pPr algn="ctr"/>
            <a:r>
              <a:rPr lang="cs-CZ" sz="3400" dirty="0">
                <a:solidFill>
                  <a:schemeClr val="accent1"/>
                </a:solidFill>
              </a:rPr>
              <a:t>Výzkum pro </a:t>
            </a:r>
            <a:r>
              <a:rPr lang="cs-CZ" sz="3400" dirty="0" smtClean="0">
                <a:solidFill>
                  <a:schemeClr val="accent1"/>
                </a:solidFill>
              </a:rPr>
              <a:t>regiony </a:t>
            </a:r>
            <a:r>
              <a:rPr lang="cs-CZ" sz="6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s-CZ" sz="6000" dirty="0">
                <a:solidFill>
                  <a:schemeClr val="accent6">
                    <a:lumMod val="50000"/>
                  </a:schemeClr>
                </a:solidFill>
              </a:rPr>
            </a:b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580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>
                <a:solidFill>
                  <a:srgbClr val="00AF3F"/>
                </a:solidFill>
              </a:rPr>
              <a:t>Prioritní oblasti výzkumu </a:t>
            </a:r>
          </a:p>
          <a:p>
            <a:pPr marL="342900" indent="-342900">
              <a:buFontTx/>
              <a:buChar char="-"/>
            </a:pPr>
            <a:r>
              <a:rPr lang="cs-CZ" sz="2400" b="1" dirty="0" smtClean="0"/>
              <a:t>Výzkum a vývoj v oblastech regionální politiky,   cestovního ruchu, územního plánování a politiky bydlení   </a:t>
            </a:r>
          </a:p>
          <a:p>
            <a:pPr marL="342900" indent="-342900">
              <a:buFontTx/>
              <a:buChar char="-"/>
            </a:pPr>
            <a:r>
              <a:rPr lang="cs-CZ" sz="2400" b="1" dirty="0" smtClean="0"/>
              <a:t>Výzkum a vývoj, který povede k efektivnější návaznosti na EU legislativu v rámci Národního orgánu pro koordinaci (NOK)  </a:t>
            </a:r>
            <a:endParaRPr lang="cs-CZ" sz="2400" b="1" dirty="0"/>
          </a:p>
          <a:p>
            <a:pPr marL="342900" indent="-342900">
              <a:buFontTx/>
              <a:buChar char="-"/>
            </a:pPr>
            <a:endParaRPr lang="cs-CZ" sz="24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BETA 2 a MMR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375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040560"/>
          </a:xfrm>
        </p:spPr>
        <p:txBody>
          <a:bodyPr>
            <a:normAutofit/>
          </a:bodyPr>
          <a:lstStyle/>
          <a:p>
            <a:pPr algn="ctr"/>
            <a:endParaRPr lang="cs-CZ" b="1" dirty="0" smtClean="0">
              <a:solidFill>
                <a:schemeClr val="accent1"/>
              </a:solidFill>
            </a:endParaRPr>
          </a:p>
          <a:p>
            <a:pPr algn="ctr"/>
            <a:r>
              <a:rPr lang="cs-CZ" sz="3000" b="1" dirty="0" smtClean="0">
                <a:solidFill>
                  <a:schemeClr val="accent1"/>
                </a:solidFill>
              </a:rPr>
              <a:t>Děkujeme za pozornost </a:t>
            </a:r>
          </a:p>
          <a:p>
            <a:pPr algn="ctr"/>
            <a:endParaRPr lang="cs-CZ" sz="3000" b="1" dirty="0">
              <a:solidFill>
                <a:schemeClr val="accent1"/>
              </a:solidFill>
            </a:endParaRPr>
          </a:p>
          <a:p>
            <a:pPr algn="ctr"/>
            <a:endParaRPr lang="cs-CZ" sz="3000" b="1" dirty="0" smtClean="0">
              <a:solidFill>
                <a:schemeClr val="accent1"/>
              </a:solidFill>
            </a:endParaRPr>
          </a:p>
          <a:p>
            <a:pPr algn="ctr"/>
            <a:r>
              <a:rPr lang="cs-CZ" sz="2000" b="1" dirty="0" smtClean="0">
                <a:solidFill>
                  <a:schemeClr val="accent1"/>
                </a:solidFill>
              </a:rPr>
              <a:t>Praha </a:t>
            </a:r>
          </a:p>
          <a:p>
            <a:pPr algn="ctr"/>
            <a:r>
              <a:rPr lang="cs-CZ" sz="2000" b="1" dirty="0" smtClean="0">
                <a:solidFill>
                  <a:schemeClr val="accent1"/>
                </a:solidFill>
              </a:rPr>
              <a:t>Duben 2017  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2200" b="1" i="1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2200" b="1" i="1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 smtClean="0">
              <a:solidFill>
                <a:schemeClr val="accent1"/>
              </a:solidFill>
            </a:endParaRPr>
          </a:p>
          <a:p>
            <a:pPr algn="ctr">
              <a:spcBef>
                <a:spcPts val="0"/>
              </a:spcBef>
              <a:spcAft>
                <a:spcPts val="1200"/>
              </a:spcAft>
              <a:defRPr/>
            </a:pPr>
            <a:endParaRPr lang="cs-CZ" sz="1800" dirty="0">
              <a:solidFill>
                <a:schemeClr val="accent1"/>
              </a:solidFill>
            </a:endParaRPr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</p:txBody>
      </p:sp>
      <p:sp>
        <p:nvSpPr>
          <p:cNvPr id="4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95536" y="1988840"/>
            <a:ext cx="7992888" cy="123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3000" i="1" dirty="0" smtClean="0">
                <a:solidFill>
                  <a:schemeClr val="accent1"/>
                </a:solidFill>
                <a:cs typeface="Arial" charset="0"/>
              </a:rPr>
              <a:t>   </a:t>
            </a:r>
            <a:endParaRPr lang="cs-CZ" altLang="cs-CZ" sz="3000" i="1" dirty="0">
              <a:solidFill>
                <a:schemeClr val="accent1"/>
              </a:solidFill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1124744"/>
            <a:ext cx="8713787" cy="3816424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endParaRPr lang="cs-CZ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1200"/>
              </a:spcAft>
              <a:defRPr/>
            </a:pPr>
            <a:endParaRPr lang="cs-CZ" sz="2800" b="1" spc="-2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35496" y="2636912"/>
            <a:ext cx="9144000" cy="3096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altLang="cs-CZ" i="1" dirty="0" smtClean="0">
                <a:solidFill>
                  <a:schemeClr val="accent1"/>
                </a:solidFill>
                <a:cs typeface="Arial" charset="0"/>
              </a:rPr>
              <a:t>       </a:t>
            </a:r>
          </a:p>
          <a:p>
            <a:pPr marL="457200" indent="-279400" eaLnBrk="0" hangingPunct="0">
              <a:lnSpc>
                <a:spcPct val="15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b="1" i="1" dirty="0" smtClean="0">
                <a:solidFill>
                  <a:schemeClr val="accent1"/>
                </a:solidFill>
                <a:cs typeface="Arial" charset="0"/>
              </a:rPr>
              <a:t>Přehled </a:t>
            </a:r>
            <a:r>
              <a:rPr lang="cs-CZ" altLang="cs-CZ" b="1" i="1" dirty="0">
                <a:solidFill>
                  <a:schemeClr val="accent1"/>
                </a:solidFill>
                <a:cs typeface="Arial" charset="0"/>
              </a:rPr>
              <a:t>výzkumu za MMR  </a:t>
            </a:r>
            <a:endParaRPr lang="cs-CZ" altLang="cs-CZ" b="1" i="1" dirty="0" smtClean="0">
              <a:solidFill>
                <a:schemeClr val="accent1"/>
              </a:solidFill>
              <a:cs typeface="Arial" charset="0"/>
            </a:endParaRPr>
          </a:p>
          <a:p>
            <a:pPr marL="457200" indent="-279400" eaLnBrk="0" hangingPunct="0">
              <a:lnSpc>
                <a:spcPct val="15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b="1" i="1" dirty="0" smtClean="0">
                <a:solidFill>
                  <a:schemeClr val="accent1"/>
                </a:solidFill>
                <a:cs typeface="Arial" charset="0"/>
              </a:rPr>
              <a:t>Iniciace </a:t>
            </a:r>
            <a:r>
              <a:rPr lang="cs-CZ" altLang="cs-CZ" b="1" i="1" dirty="0">
                <a:solidFill>
                  <a:schemeClr val="accent1"/>
                </a:solidFill>
                <a:cs typeface="Arial" charset="0"/>
              </a:rPr>
              <a:t>námětů výzkumných potřeb </a:t>
            </a:r>
            <a:r>
              <a:rPr lang="cs-CZ" altLang="cs-CZ" b="1" i="1" dirty="0" smtClean="0">
                <a:solidFill>
                  <a:schemeClr val="accent1"/>
                </a:solidFill>
                <a:cs typeface="Arial" charset="0"/>
              </a:rPr>
              <a:t>-  BETA2</a:t>
            </a:r>
          </a:p>
          <a:p>
            <a:pPr marL="457200" indent="-279400" eaLnBrk="0" hangingPunct="0">
              <a:lnSpc>
                <a:spcPct val="15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b="1" i="1" dirty="0" smtClean="0">
                <a:solidFill>
                  <a:schemeClr val="accent1"/>
                </a:solidFill>
                <a:cs typeface="Arial" charset="0"/>
              </a:rPr>
              <a:t>Certifikace metodik</a:t>
            </a:r>
          </a:p>
          <a:p>
            <a:pPr marL="457200" indent="-279400" eaLnBrk="0" hangingPunct="0">
              <a:lnSpc>
                <a:spcPct val="15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b="1" i="1" dirty="0" smtClean="0">
                <a:solidFill>
                  <a:schemeClr val="accent1"/>
                </a:solidFill>
                <a:cs typeface="Arial" charset="0"/>
              </a:rPr>
              <a:t>Výzkumu v praxi </a:t>
            </a:r>
            <a:r>
              <a:rPr lang="cs-CZ" altLang="cs-CZ" b="1" i="1" smtClean="0">
                <a:solidFill>
                  <a:schemeClr val="accent1"/>
                </a:solidFill>
                <a:cs typeface="Arial" charset="0"/>
              </a:rPr>
              <a:t>(</a:t>
            </a:r>
            <a:r>
              <a:rPr lang="cs-CZ" altLang="cs-CZ" b="1" i="1" smtClean="0">
                <a:solidFill>
                  <a:schemeClr val="accent1"/>
                </a:solidFill>
                <a:cs typeface="Arial" charset="0"/>
              </a:rPr>
              <a:t>BETA/OMEGA/ÉTA</a:t>
            </a:r>
            <a:r>
              <a:rPr lang="cs-CZ" altLang="cs-CZ" b="1" i="1" dirty="0" smtClean="0">
                <a:solidFill>
                  <a:schemeClr val="accent1"/>
                </a:solidFill>
                <a:cs typeface="Arial" charset="0"/>
              </a:rPr>
              <a:t>)      </a:t>
            </a:r>
            <a:endParaRPr lang="cs-CZ" altLang="cs-CZ" b="1" i="1" dirty="0">
              <a:solidFill>
                <a:schemeClr val="accent1"/>
              </a:solidFill>
              <a:cs typeface="Arial" charset="0"/>
            </a:endParaRP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40968"/>
            <a:ext cx="1043580" cy="15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1835696" y="1501896"/>
            <a:ext cx="5256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>
                <a:solidFill>
                  <a:schemeClr val="accent1"/>
                </a:solidFill>
              </a:rPr>
              <a:t>Výzkum pro regiony 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Nadpis 2"/>
          <p:cNvSpPr>
            <a:spLocks noGrp="1"/>
          </p:cNvSpPr>
          <p:nvPr>
            <p:ph type="title"/>
          </p:nvPr>
        </p:nvSpPr>
        <p:spPr bwMode="auto">
          <a:xfrm>
            <a:off x="395288" y="1268413"/>
            <a:ext cx="8291512" cy="50323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cs-CZ" altLang="cs-CZ" cap="all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Ministerstvo pro místní rozvoj</a:t>
            </a:r>
            <a:endParaRPr lang="cs-CZ" altLang="cs-CZ" cap="all" dirty="0" smtClean="0">
              <a:latin typeface="Arial" charset="0"/>
              <a:cs typeface="Arial" charset="0"/>
            </a:endParaRPr>
          </a:p>
        </p:txBody>
      </p:sp>
      <p:sp>
        <p:nvSpPr>
          <p:cNvPr id="11267" name="Zástupný symbol pro obsah 1"/>
          <p:cNvSpPr>
            <a:spLocks noGrp="1"/>
          </p:cNvSpPr>
          <p:nvPr>
            <p:ph idx="1"/>
          </p:nvPr>
        </p:nvSpPr>
        <p:spPr bwMode="auto">
          <a:xfrm>
            <a:off x="395288" y="2276475"/>
            <a:ext cx="8291512" cy="43926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sz="2000" b="1" dirty="0" smtClean="0">
                <a:solidFill>
                  <a:srgbClr val="FF0000"/>
                </a:solidFill>
                <a:latin typeface="Arial" charset="0"/>
                <a:ea typeface="Segoe UI" pitchFamily="34" charset="0"/>
                <a:cs typeface="Arial" charset="0"/>
              </a:rPr>
              <a:t>regionální </a:t>
            </a:r>
            <a:r>
              <a:rPr lang="cs-CZ" sz="2000" b="1" dirty="0">
                <a:solidFill>
                  <a:srgbClr val="FF0000"/>
                </a:solidFill>
                <a:latin typeface="Arial" charset="0"/>
                <a:ea typeface="Segoe UI" pitchFamily="34" charset="0"/>
                <a:cs typeface="Arial" charset="0"/>
              </a:rPr>
              <a:t>politika </a:t>
            </a:r>
            <a:r>
              <a:rPr lang="cs-CZ" sz="2000" b="1" dirty="0" smtClean="0">
                <a:solidFill>
                  <a:srgbClr val="FF0000"/>
                </a:solidFill>
                <a:latin typeface="Arial" charset="0"/>
                <a:ea typeface="Segoe UI" pitchFamily="34" charset="0"/>
                <a:cs typeface="Arial" charset="0"/>
              </a:rPr>
              <a:t>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sz="2000" b="1" dirty="0" smtClean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cestovních ruch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sz="2000" b="1" dirty="0" smtClean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bytová </a:t>
            </a:r>
            <a:r>
              <a:rPr lang="cs-CZ" sz="2000" b="1" dirty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politika</a:t>
            </a:r>
          </a:p>
          <a:p>
            <a:pPr marL="342900" indent="-34290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sz="2000" b="1" dirty="0" smtClean="0">
                <a:solidFill>
                  <a:srgbClr val="FF0000"/>
                </a:solidFill>
                <a:latin typeface="Arial" charset="0"/>
                <a:ea typeface="Segoe UI" pitchFamily="34" charset="0"/>
                <a:cs typeface="Arial" charset="0"/>
              </a:rPr>
              <a:t>územní plánování a stavební řád  </a:t>
            </a:r>
          </a:p>
          <a:p>
            <a:pPr marL="342900" indent="-34290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sz="2000" b="1" dirty="0" smtClean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veřejné investování  - veřejné zakázky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cs-CZ" sz="2000" b="1" dirty="0" smtClean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koordinace </a:t>
            </a:r>
            <a:r>
              <a:rPr lang="cs-CZ" sz="2000" b="1" dirty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evropských </a:t>
            </a:r>
            <a:r>
              <a:rPr lang="cs-CZ" sz="2000" b="1" dirty="0" smtClean="0">
                <a:solidFill>
                  <a:srgbClr val="000099"/>
                </a:solidFill>
                <a:latin typeface="Arial" charset="0"/>
                <a:ea typeface="Segoe UI" pitchFamily="34" charset="0"/>
                <a:cs typeface="Arial" charset="0"/>
              </a:rPr>
              <a:t>fondů</a:t>
            </a:r>
          </a:p>
          <a:p>
            <a:pPr>
              <a:spcAft>
                <a:spcPts val="600"/>
              </a:spcAft>
              <a:defRPr/>
            </a:pPr>
            <a:r>
              <a:rPr lang="cs-CZ" sz="1800" dirty="0" smtClean="0">
                <a:latin typeface="Arial" charset="0"/>
                <a:cs typeface="Arial" charset="0"/>
              </a:rPr>
              <a:t/>
            </a:r>
            <a:br>
              <a:rPr lang="cs-CZ" sz="1800" dirty="0" smtClean="0">
                <a:latin typeface="Arial" charset="0"/>
                <a:cs typeface="Arial" charset="0"/>
              </a:rPr>
            </a:br>
            <a:endParaRPr lang="cs-CZ" sz="18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93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288" y="2349500"/>
            <a:ext cx="8291512" cy="4392613"/>
          </a:xfrm>
        </p:spPr>
        <p:txBody>
          <a:bodyPr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>
                <a:solidFill>
                  <a:srgbClr val="000099"/>
                </a:solidFill>
                <a:ea typeface="Segoe UI" pitchFamily="34" charset="0"/>
              </a:rPr>
              <a:t>Zákon č. 248/2000 Sb. - podpora regionálního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rozvoje</a:t>
            </a:r>
            <a:endParaRPr lang="cs-CZ" sz="1800" b="1" dirty="0">
              <a:solidFill>
                <a:srgbClr val="000099"/>
              </a:solidFill>
              <a:ea typeface="Segoe UI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>
                <a:solidFill>
                  <a:srgbClr val="000099"/>
                </a:solidFill>
                <a:ea typeface="Segoe UI" pitchFamily="34" charset="0"/>
              </a:rPr>
              <a:t>Strategie regionální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rozvoje </a:t>
            </a:r>
            <a:r>
              <a:rPr lang="cs-CZ" sz="1800" b="1" dirty="0">
                <a:solidFill>
                  <a:srgbClr val="000099"/>
                </a:solidFill>
                <a:ea typeface="Segoe UI" pitchFamily="34" charset="0"/>
              </a:rPr>
              <a:t>ČR (2014 –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2020; 2021+)</a:t>
            </a:r>
            <a:endParaRPr lang="cs-CZ" sz="1800" b="1" dirty="0">
              <a:solidFill>
                <a:srgbClr val="000099"/>
              </a:solidFill>
              <a:ea typeface="Segoe UI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>
                <a:solidFill>
                  <a:srgbClr val="00B050"/>
                </a:solidFill>
                <a:ea typeface="Segoe UI" pitchFamily="34" charset="0"/>
              </a:rPr>
              <a:t>Národní dotační programy </a:t>
            </a:r>
            <a:r>
              <a:rPr lang="cs-CZ" sz="1800" dirty="0" smtClean="0">
                <a:solidFill>
                  <a:srgbClr val="00B050"/>
                </a:solidFill>
                <a:ea typeface="Segoe UI" pitchFamily="34" charset="0"/>
              </a:rPr>
              <a:t>(venkov, živly)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Integrované nástroje  - </a:t>
            </a:r>
            <a:r>
              <a:rPr lang="cs-CZ" sz="1800" b="1" dirty="0" smtClean="0">
                <a:solidFill>
                  <a:srgbClr val="00B050"/>
                </a:solidFill>
                <a:ea typeface="Segoe UI" pitchFamily="34" charset="0"/>
              </a:rPr>
              <a:t>MAS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- </a:t>
            </a:r>
            <a:r>
              <a:rPr lang="cs-CZ" sz="1800" b="1" dirty="0" smtClean="0">
                <a:solidFill>
                  <a:srgbClr val="00AF3F"/>
                </a:solidFill>
                <a:ea typeface="Segoe UI" pitchFamily="34" charset="0"/>
              </a:rPr>
              <a:t>města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Politika rozvoje měst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Podpora rozvoje obcí a mikroregionů  -  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  <a:hlinkClick r:id="rId3"/>
              </a:rPr>
              <a:t>www.obcepro.cz</a:t>
            </a:r>
            <a:endParaRPr lang="cs-CZ" sz="1800" b="1" dirty="0" smtClean="0">
              <a:solidFill>
                <a:srgbClr val="000099"/>
              </a:solidFill>
              <a:ea typeface="Segoe UI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Výzkum</a:t>
            </a:r>
            <a:r>
              <a:rPr lang="cs-CZ" sz="1800" b="1" dirty="0">
                <a:solidFill>
                  <a:srgbClr val="000099"/>
                </a:solidFill>
                <a:ea typeface="Segoe UI" pitchFamily="34" charset="0"/>
              </a:rPr>
              <a:t>, vývoj a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inovace   </a:t>
            </a:r>
            <a:endParaRPr lang="cs-CZ" sz="1800" b="1" dirty="0">
              <a:solidFill>
                <a:srgbClr val="000099"/>
              </a:solidFill>
              <a:ea typeface="Segoe UI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 smtClean="0">
                <a:solidFill>
                  <a:srgbClr val="00B050"/>
                </a:solidFill>
                <a:ea typeface="Segoe UI" pitchFamily="34" charset="0"/>
              </a:rPr>
              <a:t>Soutěže </a:t>
            </a:r>
            <a:r>
              <a:rPr lang="cs-CZ" sz="1800" b="1" dirty="0">
                <a:solidFill>
                  <a:srgbClr val="00B050"/>
                </a:solidFill>
                <a:ea typeface="Segoe UI" pitchFamily="34" charset="0"/>
              </a:rPr>
              <a:t>Vesnice </a:t>
            </a:r>
            <a:r>
              <a:rPr lang="cs-CZ" sz="1800" b="1" dirty="0" smtClean="0">
                <a:solidFill>
                  <a:srgbClr val="00B050"/>
                </a:solidFill>
                <a:ea typeface="Segoe UI" pitchFamily="34" charset="0"/>
              </a:rPr>
              <a:t>roku  </a:t>
            </a: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-  Historické město roku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1800" b="1" dirty="0" smtClean="0">
                <a:solidFill>
                  <a:srgbClr val="000099"/>
                </a:solidFill>
                <a:ea typeface="Segoe UI" pitchFamily="34" charset="0"/>
              </a:rPr>
              <a:t>Informace o regionech  -  </a:t>
            </a:r>
            <a:r>
              <a:rPr lang="cs-CZ" sz="1800" b="1" dirty="0">
                <a:solidFill>
                  <a:srgbClr val="000099"/>
                </a:solidFill>
                <a:ea typeface="Segoe UI" pitchFamily="34" charset="0"/>
                <a:hlinkClick r:id="rId4"/>
              </a:rPr>
              <a:t>www.risy.cz</a:t>
            </a:r>
            <a:endParaRPr lang="cs-CZ" sz="1800" b="1" dirty="0">
              <a:solidFill>
                <a:srgbClr val="000099"/>
              </a:solidFill>
              <a:ea typeface="Segoe UI" pitchFamily="34" charset="0"/>
            </a:endParaRPr>
          </a:p>
          <a:p>
            <a:pPr>
              <a:defRPr/>
            </a:pPr>
            <a:r>
              <a:rPr lang="cs-CZ" sz="1800" dirty="0"/>
              <a:t/>
            </a:r>
            <a:br>
              <a:rPr lang="cs-CZ" sz="1800" dirty="0"/>
            </a:br>
            <a:endParaRPr lang="cs-CZ" sz="1800" dirty="0"/>
          </a:p>
        </p:txBody>
      </p:sp>
      <p:sp>
        <p:nvSpPr>
          <p:cNvPr id="12291" name="Nadpis 2"/>
          <p:cNvSpPr>
            <a:spLocks noGrp="1"/>
          </p:cNvSpPr>
          <p:nvPr>
            <p:ph type="title"/>
          </p:nvPr>
        </p:nvSpPr>
        <p:spPr bwMode="auto">
          <a:xfrm>
            <a:off x="395288" y="1412875"/>
            <a:ext cx="8291512" cy="503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altLang="cs-CZ" smtClean="0">
                <a:solidFill>
                  <a:srgbClr val="00B050"/>
                </a:solidFill>
                <a:latin typeface="Arial" charset="0"/>
                <a:cs typeface="Arial" charset="0"/>
              </a:rPr>
              <a:t>ODBOR REGIONÁLNÍ POLITIKY MMR</a:t>
            </a:r>
            <a:endParaRPr lang="cs-CZ" altLang="cs-CZ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82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sah 1"/>
          <p:cNvSpPr>
            <a:spLocks noGrp="1"/>
          </p:cNvSpPr>
          <p:nvPr>
            <p:ph idx="1"/>
          </p:nvPr>
        </p:nvSpPr>
        <p:spPr bwMode="auto">
          <a:xfrm>
            <a:off x="395288" y="1989138"/>
            <a:ext cx="8291512" cy="460851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Podpora obnovy a rozvoje venkova</a:t>
            </a:r>
          </a:p>
          <a:p>
            <a:pPr marL="342900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Podpora cestovního ruchu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Podpora bydlení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Podpora </a:t>
            </a:r>
            <a:r>
              <a:rPr lang="cs-CZ" sz="2000" b="1" dirty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územně plánovacích činností obcí</a:t>
            </a:r>
            <a:endParaRPr lang="cs-CZ" altLang="cs-CZ" sz="2000" b="1" dirty="0">
              <a:solidFill>
                <a:schemeClr val="accent4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Nestátní neziskové organizace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Integrovaný operační regionální program  - IROP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OP Zaměstnanost 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OP Životní prostředí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20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cs typeface="Arial" charset="0"/>
              </a:rPr>
              <a:t>Integrované nástroje (průmět nástrojů OP do území)   </a:t>
            </a:r>
          </a:p>
        </p:txBody>
      </p:sp>
      <p:sp>
        <p:nvSpPr>
          <p:cNvPr id="13315" name="Nadpis 2"/>
          <p:cNvSpPr>
            <a:spLocks noGrp="1"/>
          </p:cNvSpPr>
          <p:nvPr>
            <p:ph type="title"/>
          </p:nvPr>
        </p:nvSpPr>
        <p:spPr bwMode="auto">
          <a:xfrm>
            <a:off x="395288" y="1268413"/>
            <a:ext cx="8291512" cy="5032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s-CZ" altLang="cs-CZ" smtClean="0">
                <a:solidFill>
                  <a:srgbClr val="00AF3F"/>
                </a:solidFill>
                <a:latin typeface="Arial" charset="0"/>
                <a:cs typeface="Arial" charset="0"/>
              </a:rPr>
              <a:t>Dotace do území – územní dimenze </a:t>
            </a:r>
          </a:p>
        </p:txBody>
      </p:sp>
    </p:spTree>
    <p:extLst>
      <p:ext uri="{BB962C8B-B14F-4D97-AF65-F5344CB8AC3E}">
        <p14:creationId xmlns:p14="http://schemas.microsoft.com/office/powerpoint/2010/main" val="209109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864400"/>
              </p:ext>
            </p:extLst>
          </p:nvPr>
        </p:nvGraphicFramePr>
        <p:xfrm>
          <a:off x="395288" y="2565400"/>
          <a:ext cx="8291511" cy="2303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488"/>
                <a:gridCol w="2880320"/>
                <a:gridCol w="3250703"/>
              </a:tblGrid>
              <a:tr h="460693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     Rok </a:t>
                      </a:r>
                      <a:endParaRPr lang="cs-CZ" sz="1800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    Podpořených akcí </a:t>
                      </a:r>
                      <a:endParaRPr lang="cs-CZ" sz="1800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               mil. Kč </a:t>
                      </a:r>
                      <a:endParaRPr lang="cs-CZ" sz="1800" dirty="0"/>
                    </a:p>
                  </a:txBody>
                  <a:tcPr marT="45704" marB="45704"/>
                </a:tc>
              </a:tr>
              <a:tr h="460693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2015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   747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    253</a:t>
                      </a:r>
                      <a:endParaRPr lang="cs-CZ" sz="2000" b="1" dirty="0"/>
                    </a:p>
                  </a:txBody>
                  <a:tcPr marT="45704" marB="45704"/>
                </a:tc>
              </a:tr>
              <a:tr h="460693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2016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   998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     591</a:t>
                      </a:r>
                      <a:endParaRPr lang="cs-CZ" sz="2000" b="1" dirty="0"/>
                    </a:p>
                  </a:txBody>
                  <a:tcPr marT="45704" marB="45704"/>
                </a:tc>
              </a:tr>
              <a:tr h="460693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2017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1 309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     820 </a:t>
                      </a:r>
                      <a:endParaRPr lang="cs-CZ" sz="2000" b="1" dirty="0"/>
                    </a:p>
                  </a:txBody>
                  <a:tcPr marT="45704" marB="45704"/>
                </a:tc>
              </a:tr>
              <a:tr h="460693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Celkem 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3 054</a:t>
                      </a:r>
                      <a:endParaRPr lang="cs-CZ" sz="2000" b="1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             1 664</a:t>
                      </a:r>
                      <a:endParaRPr lang="cs-CZ" sz="2000" b="1" dirty="0"/>
                    </a:p>
                  </a:txBody>
                  <a:tcPr marT="45704" marB="45704"/>
                </a:tc>
              </a:tr>
            </a:tbl>
          </a:graphicData>
        </a:graphic>
      </p:graphicFrame>
      <p:sp>
        <p:nvSpPr>
          <p:cNvPr id="14364" name="Nadpis 2"/>
          <p:cNvSpPr>
            <a:spLocks noGrp="1"/>
          </p:cNvSpPr>
          <p:nvPr>
            <p:ph type="title"/>
          </p:nvPr>
        </p:nvSpPr>
        <p:spPr bwMode="auto">
          <a:xfrm>
            <a:off x="395288" y="1412875"/>
            <a:ext cx="8291512" cy="503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cs-CZ" altLang="cs-CZ" dirty="0" smtClean="0">
                <a:latin typeface="Arial" charset="0"/>
                <a:cs typeface="Arial" charset="0"/>
              </a:rPr>
              <a:t>Dotace – regionální rozvoj      2015- 2017   </a:t>
            </a:r>
          </a:p>
        </p:txBody>
      </p:sp>
    </p:spTree>
    <p:extLst>
      <p:ext uri="{BB962C8B-B14F-4D97-AF65-F5344CB8AC3E}">
        <p14:creationId xmlns:p14="http://schemas.microsoft.com/office/powerpoint/2010/main" val="131100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39552" y="1844824"/>
            <a:ext cx="7931224" cy="4608512"/>
          </a:xfrm>
        </p:spPr>
        <p:txBody>
          <a:bodyPr>
            <a:normAutofit/>
          </a:bodyPr>
          <a:lstStyle/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Certifikace </a:t>
            </a:r>
            <a:endParaRPr lang="cs-CZ" dirty="0" smtClean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dirty="0">
              <a:hlinkClick r:id="rId2"/>
            </a:endParaRPr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://www.mmr.cz/cs/Regionalni-politika-a-cestovni-ruch/Podpora-regionu/Certifikace-vysledku-vyzkumu,-</a:t>
            </a:r>
            <a:r>
              <a:rPr lang="cs-CZ" dirty="0" smtClean="0">
                <a:hlinkClick r:id="rId2"/>
              </a:rPr>
              <a:t>vyvoje-a-inovaci</a:t>
            </a:r>
            <a:endParaRPr lang="cs-CZ" dirty="0" smtClean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indent="-9000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91264" cy="504056"/>
          </a:xfrm>
        </p:spPr>
        <p:txBody>
          <a:bodyPr/>
          <a:lstStyle/>
          <a:p>
            <a:pPr algn="ctr"/>
            <a:r>
              <a:rPr lang="cs-CZ" sz="3000" dirty="0" smtClean="0"/>
              <a:t>Certifikované metodiky MMR </a:t>
            </a:r>
            <a:endParaRPr lang="cs-CZ" sz="3000" dirty="0"/>
          </a:p>
        </p:txBody>
      </p:sp>
      <p:sp>
        <p:nvSpPr>
          <p:cNvPr id="6" name="Podnadpis 6"/>
          <p:cNvSpPr txBox="1">
            <a:spLocks/>
          </p:cNvSpPr>
          <p:nvPr/>
        </p:nvSpPr>
        <p:spPr bwMode="auto">
          <a:xfrm>
            <a:off x="2851512" y="612008"/>
            <a:ext cx="4816832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Autofit/>
          </a:bodyPr>
          <a:lstStyle>
            <a:lvl1pPr algn="l" defTabSz="914400" rtl="0" eaLnBrk="0" latinLnBrk="0" hangingPunct="0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charset="0"/>
                <a:ea typeface="+mj-ea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endParaRPr lang="cs-CZ" altLang="cs-CZ" sz="12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55776" y="620688"/>
            <a:ext cx="5976664" cy="504056"/>
          </a:xfrm>
        </p:spPr>
        <p:txBody>
          <a:bodyPr/>
          <a:lstStyle/>
          <a:p>
            <a:pPr algn="ctr"/>
            <a:r>
              <a:rPr lang="cs-CZ" sz="3000" dirty="0" smtClean="0"/>
              <a:t>Web MMR o výzkumu</a:t>
            </a:r>
            <a:endParaRPr lang="cs-CZ" sz="3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8" t="8427" r="12706" b="4911"/>
          <a:stretch/>
        </p:blipFill>
        <p:spPr bwMode="auto">
          <a:xfrm>
            <a:off x="1403648" y="1196752"/>
            <a:ext cx="6531123" cy="5490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216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Výzkumný program  BETA (2013 – 2016)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Počet schválených certifikací 12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Výzkumný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program 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OMEGA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(2013 – 2016)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Počet schválených certifikací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16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692696"/>
            <a:ext cx="7571184" cy="504056"/>
          </a:xfrm>
        </p:spPr>
        <p:txBody>
          <a:bodyPr/>
          <a:lstStyle/>
          <a:p>
            <a:r>
              <a:rPr lang="cs-CZ" dirty="0" smtClean="0"/>
              <a:t>Přehled certifikace metodik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24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300</Words>
  <Application>Microsoft Office PowerPoint</Application>
  <PresentationFormat>Předvádění na obrazovce (4:3)</PresentationFormat>
  <Paragraphs>90</Paragraphs>
  <Slides>11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MMR_klas</vt:lpstr>
      <vt:lpstr>Výzkum pro regiony  </vt:lpstr>
      <vt:lpstr>   </vt:lpstr>
      <vt:lpstr>Ministerstvo pro místní rozvoj</vt:lpstr>
      <vt:lpstr>ODBOR REGIONÁLNÍ POLITIKY MMR</vt:lpstr>
      <vt:lpstr>Dotace do území – územní dimenze </vt:lpstr>
      <vt:lpstr>Dotace – regionální rozvoj      2015- 2017   </vt:lpstr>
      <vt:lpstr>Certifikované metodiky MMR </vt:lpstr>
      <vt:lpstr>Web MMR o výzkumu</vt:lpstr>
      <vt:lpstr>Přehled certifikace metodik </vt:lpstr>
      <vt:lpstr>BETA 2 a MMR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*</cp:lastModifiedBy>
  <cp:revision>49</cp:revision>
  <dcterms:created xsi:type="dcterms:W3CDTF">2014-02-26T13:05:03Z</dcterms:created>
  <dcterms:modified xsi:type="dcterms:W3CDTF">2017-04-25T06:53:05Z</dcterms:modified>
</cp:coreProperties>
</file>