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7" r:id="rId2"/>
    <p:sldId id="269" r:id="rId3"/>
    <p:sldId id="258" r:id="rId4"/>
    <p:sldId id="267" r:id="rId5"/>
    <p:sldId id="268" r:id="rId6"/>
    <p:sldId id="266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 autoAdjust="0"/>
    <p:restoredTop sz="94673" autoAdjust="0"/>
  </p:normalViewPr>
  <p:slideViewPr>
    <p:cSldViewPr>
      <p:cViewPr varScale="1">
        <p:scale>
          <a:sx n="123" d="100"/>
          <a:sy n="123" d="100"/>
        </p:scale>
        <p:origin x="-13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25.4.2017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25.4.2017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maier@fa.cvut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xfrm>
            <a:off x="209595" y="1748564"/>
            <a:ext cx="8714536" cy="1311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ts val="1800"/>
              </a:spcBef>
              <a:spcAft>
                <a:spcPts val="1800"/>
              </a:spcAft>
            </a:pPr>
            <a:r>
              <a:rPr lang="cs-CZ" sz="2400" dirty="0">
                <a:solidFill>
                  <a:schemeClr val="accent1"/>
                </a:solidFill>
                <a:cs typeface="Arial" charset="0"/>
              </a:rPr>
              <a:t>TAČR TB050MMR001</a:t>
            </a:r>
            <a:r>
              <a:rPr lang="cs-CZ" altLang="cs-CZ" sz="2400" dirty="0">
                <a:solidFill>
                  <a:schemeClr val="accent1"/>
                </a:solidFill>
                <a:cs typeface="Arial" charset="0"/>
              </a:rPr>
              <a:t>   </a:t>
            </a:r>
            <a:r>
              <a:rPr lang="cs-CZ" altLang="cs-CZ" sz="2400" dirty="0" smtClean="0">
                <a:solidFill>
                  <a:schemeClr val="accent1"/>
                </a:solidFill>
                <a:cs typeface="Arial" charset="0"/>
              </a:rPr>
              <a:t/>
            </a:r>
            <a:br>
              <a:rPr lang="cs-CZ" altLang="cs-CZ" sz="2400" dirty="0" smtClean="0">
                <a:solidFill>
                  <a:schemeClr val="accent1"/>
                </a:solidFill>
                <a:cs typeface="Arial" charset="0"/>
              </a:rPr>
            </a:br>
            <a:r>
              <a:rPr lang="cs-CZ" altLang="cs-CZ" sz="500" dirty="0" smtClean="0">
                <a:solidFill>
                  <a:schemeClr val="accent1"/>
                </a:solidFill>
                <a:cs typeface="Arial" charset="0"/>
              </a:rPr>
              <a:t>  </a:t>
            </a:r>
            <a:r>
              <a:rPr lang="cs-CZ" altLang="cs-CZ" sz="3000" i="1" dirty="0" smtClean="0">
                <a:solidFill>
                  <a:schemeClr val="accent1"/>
                </a:solidFill>
                <a:cs typeface="Arial" charset="0"/>
              </a:rPr>
              <a:t/>
            </a:r>
            <a:br>
              <a:rPr lang="cs-CZ" altLang="cs-CZ" sz="3000" i="1" dirty="0" smtClean="0">
                <a:solidFill>
                  <a:schemeClr val="accent1"/>
                </a:solidFill>
                <a:cs typeface="Arial" charset="0"/>
              </a:rPr>
            </a:br>
            <a:r>
              <a:rPr lang="cs-CZ" sz="3000" i="1" dirty="0" smtClean="0">
                <a:solidFill>
                  <a:schemeClr val="accent1"/>
                </a:solidFill>
                <a:cs typeface="Arial" charset="0"/>
              </a:rPr>
              <a:t>Metodika </a:t>
            </a:r>
            <a:r>
              <a:rPr lang="cs-CZ" sz="3000" i="1" dirty="0">
                <a:solidFill>
                  <a:schemeClr val="accent1"/>
                </a:solidFill>
                <a:cs typeface="Arial" charset="0"/>
              </a:rPr>
              <a:t>(standardy dostupnosti) </a:t>
            </a:r>
            <a:r>
              <a:rPr lang="cs-CZ" sz="3000" i="1" dirty="0" smtClean="0">
                <a:solidFill>
                  <a:schemeClr val="accent1"/>
                </a:solidFill>
                <a:cs typeface="Arial" charset="0"/>
              </a:rPr>
              <a:t/>
            </a:r>
            <a:br>
              <a:rPr lang="cs-CZ" sz="3000" i="1" dirty="0" smtClean="0">
                <a:solidFill>
                  <a:schemeClr val="accent1"/>
                </a:solidFill>
                <a:cs typeface="Arial" charset="0"/>
              </a:rPr>
            </a:br>
            <a:r>
              <a:rPr lang="cs-CZ" sz="3000" i="1" dirty="0" smtClean="0">
                <a:solidFill>
                  <a:schemeClr val="accent1"/>
                </a:solidFill>
                <a:cs typeface="Arial" charset="0"/>
              </a:rPr>
              <a:t>pro </a:t>
            </a:r>
            <a:r>
              <a:rPr lang="cs-CZ" sz="3000" i="1" dirty="0">
                <a:solidFill>
                  <a:schemeClr val="accent1"/>
                </a:solidFill>
                <a:cs typeface="Arial" charset="0"/>
              </a:rPr>
              <a:t>návrh veřejné infrastruktury v sídlech</a:t>
            </a:r>
            <a:endParaRPr lang="cs-CZ" altLang="cs-CZ" sz="3000" i="1" dirty="0">
              <a:solidFill>
                <a:schemeClr val="accent1"/>
              </a:solidFill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210344" y="1124744"/>
            <a:ext cx="8713787" cy="3816424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spcAft>
                <a:spcPts val="1200"/>
              </a:spcAft>
              <a:defRPr/>
            </a:pPr>
            <a:endParaRPr lang="cs-CZ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Aft>
                <a:spcPts val="1200"/>
              </a:spcAft>
              <a:defRPr/>
            </a:pPr>
            <a:endParaRPr lang="cs-CZ" sz="3000" b="1" i="1" dirty="0">
              <a:solidFill>
                <a:schemeClr val="accent1"/>
              </a:solidFill>
              <a:latin typeface="Arial" charset="0"/>
              <a:ea typeface="+mj-ea"/>
              <a:cs typeface="Arial" charset="0"/>
            </a:endParaRPr>
          </a:p>
          <a:p>
            <a:pPr algn="ctr">
              <a:defRPr/>
            </a:pPr>
            <a:r>
              <a:rPr lang="cs-CZ" sz="2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35496" y="4591717"/>
            <a:ext cx="9144000" cy="359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sz="1600" b="1" dirty="0" smtClean="0">
                <a:solidFill>
                  <a:schemeClr val="accent1"/>
                </a:solidFill>
              </a:rPr>
              <a:t>Konference – Výzkum pro regiony, 26. dubna 2017, Praha</a:t>
            </a:r>
            <a:endParaRPr lang="cs-CZ" sz="3200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140968"/>
            <a:ext cx="1043580" cy="159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3779912" y="5749203"/>
            <a:ext cx="1908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accent1"/>
                </a:solidFill>
              </a:rPr>
              <a:t>Loga řešitelů</a:t>
            </a:r>
            <a:endParaRPr lang="cs-CZ" dirty="0">
              <a:solidFill>
                <a:schemeClr val="accent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5730631"/>
            <a:ext cx="1640958" cy="583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"/>
          <p:cNvSpPr>
            <a:spLocks/>
          </p:cNvSpPr>
          <p:nvPr/>
        </p:nvSpPr>
        <p:spPr bwMode="auto">
          <a:xfrm>
            <a:off x="209661" y="3781873"/>
            <a:ext cx="8714470" cy="251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ctr" eaLnBrk="1" hangingPunct="1"/>
            <a:r>
              <a:rPr lang="cs-CZ" altLang="cs-CZ" sz="1600" dirty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  <a:sym typeface="Arial Narrow CE" charset="0"/>
              </a:rPr>
              <a:t>Karel Maier  </a:t>
            </a:r>
            <a:r>
              <a:rPr lang="cs-CZ" sz="1600" dirty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rPr>
              <a:t>|  </a:t>
            </a:r>
            <a:r>
              <a:rPr lang="cs-CZ" altLang="cs-CZ" sz="1600" dirty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  <a:sym typeface="Arial Narrow CE" charset="0"/>
              </a:rPr>
              <a:t>Veronika Šindlerová  </a:t>
            </a:r>
            <a:r>
              <a:rPr lang="cs-CZ" sz="1600" dirty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rPr>
              <a:t>|  </a:t>
            </a:r>
            <a:r>
              <a:rPr lang="cs-CZ" altLang="cs-CZ" sz="1600" dirty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  <a:sym typeface="Arial Narrow CE" charset="0"/>
              </a:rPr>
              <a:t>Jakub Vorel  </a:t>
            </a:r>
            <a:r>
              <a:rPr lang="cs-CZ" sz="1600" dirty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rPr>
              <a:t>|  </a:t>
            </a:r>
            <a:r>
              <a:rPr lang="cs-CZ" altLang="cs-CZ" sz="1600" dirty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  <a:sym typeface="Arial Narrow CE" charset="0"/>
              </a:rPr>
              <a:t>Tomáš </a:t>
            </a:r>
            <a:r>
              <a:rPr lang="cs-CZ" altLang="cs-CZ" sz="1600" dirty="0" err="1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  <a:sym typeface="Arial Narrow CE" charset="0"/>
              </a:rPr>
              <a:t>Peltan</a:t>
            </a:r>
            <a:endParaRPr lang="cs-CZ" altLang="cs-CZ" sz="1600" dirty="0">
              <a:solidFill>
                <a:schemeClr val="accent1"/>
              </a:solidFill>
              <a:latin typeface="Arial" pitchFamily="34" charset="0"/>
              <a:ea typeface="+mn-ea"/>
              <a:cs typeface="Arial" pitchFamily="34" charset="0"/>
              <a:sym typeface="Arial Narrow C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13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860030" y="1271190"/>
            <a:ext cx="4283969" cy="4464496"/>
          </a:xfrm>
        </p:spPr>
        <p:txBody>
          <a:bodyPr>
            <a:normAutofit lnSpcReduction="10000"/>
          </a:bodyPr>
          <a:lstStyle/>
          <a:p>
            <a:pPr indent="-900000">
              <a:spcBef>
                <a:spcPts val="600"/>
              </a:spcBef>
              <a:spcAft>
                <a:spcPts val="300"/>
              </a:spcAft>
              <a:tabLst>
                <a:tab pos="1616075" algn="l"/>
              </a:tabLst>
            </a:pPr>
            <a:r>
              <a:rPr lang="cs-CZ" sz="1600" b="1" dirty="0">
                <a:solidFill>
                  <a:srgbClr val="000099"/>
                </a:solidFill>
                <a:ea typeface="+mj-ea"/>
              </a:rPr>
              <a:t>Členění metodiky / standardů </a:t>
            </a:r>
          </a:p>
          <a:p>
            <a:pPr marL="274638" lvl="0" indent="-274638" defTabSz="173038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tabLst>
                <a:tab pos="182563" algn="l"/>
              </a:tabLst>
            </a:pPr>
            <a:r>
              <a:rPr lang="cs-CZ" sz="1300" dirty="0"/>
              <a:t>Určení metodiky </a:t>
            </a:r>
          </a:p>
          <a:p>
            <a:pPr marL="274638" lvl="0" indent="-274638" defTabSz="182563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tabLst>
                <a:tab pos="182563" algn="l"/>
              </a:tabLst>
            </a:pPr>
            <a:r>
              <a:rPr lang="cs-CZ" sz="1300" dirty="0"/>
              <a:t>Cíle metodiky </a:t>
            </a:r>
          </a:p>
          <a:p>
            <a:pPr marL="274638" lvl="0" indent="-274638" defTabSz="182563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tabLst>
                <a:tab pos="182563" algn="l"/>
              </a:tabLst>
            </a:pPr>
            <a:r>
              <a:rPr lang="cs-CZ" sz="1300" dirty="0"/>
              <a:t>Druhy veřejných infrastruktur sledované metodikou </a:t>
            </a:r>
          </a:p>
          <a:p>
            <a:pPr marL="274638" lvl="0" indent="-274638" defTabSz="182563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tabLst>
                <a:tab pos="182563" algn="l"/>
              </a:tabLst>
            </a:pPr>
            <a:r>
              <a:rPr lang="cs-CZ" sz="1300" dirty="0"/>
              <a:t>Sledované typy dostupnosti </a:t>
            </a:r>
          </a:p>
          <a:p>
            <a:pPr marL="274638" lvl="0" indent="-274638" defTabSz="182563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tabLst>
                <a:tab pos="182563" algn="l"/>
              </a:tabLst>
            </a:pPr>
            <a:r>
              <a:rPr lang="cs-CZ" sz="1300" dirty="0"/>
              <a:t>Rozlišení typu území z hlediska intenzity jeho využití</a:t>
            </a:r>
          </a:p>
          <a:p>
            <a:pPr marL="274638" lvl="0" indent="-274638" defTabSz="182563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tabLst>
                <a:tab pos="182563" algn="l"/>
              </a:tabLst>
            </a:pPr>
            <a:r>
              <a:rPr lang="cs-CZ" sz="1300" dirty="0"/>
              <a:t>Prahy efektivity vybraných zařízení veřejné infrastruktury </a:t>
            </a:r>
          </a:p>
          <a:p>
            <a:pPr marL="274638" lvl="0" indent="-274638" defTabSz="182563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tabLst>
                <a:tab pos="182563" algn="l"/>
              </a:tabLst>
            </a:pPr>
            <a:r>
              <a:rPr lang="cs-CZ" sz="1300" dirty="0"/>
              <a:t>Hodnoty standardů dostupnosti veřejné infrastruktury </a:t>
            </a:r>
          </a:p>
          <a:p>
            <a:pPr marL="274638" lvl="0" indent="-274638" defTabSz="182563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tabLst>
                <a:tab pos="182563" algn="l"/>
              </a:tabLst>
            </a:pPr>
            <a:r>
              <a:rPr lang="cs-CZ" sz="1300" dirty="0"/>
              <a:t>Zásady aplikace standardů a prahů efektivity v procesech územního plánování </a:t>
            </a:r>
          </a:p>
          <a:p>
            <a:pPr indent="-900000">
              <a:spcBef>
                <a:spcPts val="600"/>
              </a:spcBef>
              <a:spcAft>
                <a:spcPts val="300"/>
              </a:spcAft>
              <a:tabLst>
                <a:tab pos="1616075" algn="l"/>
              </a:tabLst>
            </a:pPr>
            <a:r>
              <a:rPr lang="cs-CZ" sz="1300" dirty="0"/>
              <a:t>Odůvodnění </a:t>
            </a:r>
          </a:p>
          <a:p>
            <a:pPr indent="-900000">
              <a:spcBef>
                <a:spcPts val="600"/>
              </a:spcBef>
              <a:spcAft>
                <a:spcPts val="300"/>
              </a:spcAft>
              <a:tabLst>
                <a:tab pos="1616075" algn="l"/>
              </a:tabLst>
            </a:pPr>
            <a:r>
              <a:rPr lang="cs-CZ" sz="1300" dirty="0"/>
              <a:t>Příloha č. 1: Rešerše existujících publikovaných standardů dostupnosti veřejné </a:t>
            </a:r>
            <a:r>
              <a:rPr lang="cs-CZ" sz="1300" dirty="0" smtClean="0"/>
              <a:t>infrastruktury </a:t>
            </a:r>
          </a:p>
          <a:p>
            <a:pPr indent="-900000">
              <a:spcBef>
                <a:spcPts val="600"/>
              </a:spcBef>
              <a:spcAft>
                <a:spcPts val="300"/>
              </a:spcAft>
              <a:tabLst>
                <a:tab pos="1616075" algn="l"/>
              </a:tabLst>
            </a:pPr>
            <a:r>
              <a:rPr lang="cs-CZ" sz="1300" dirty="0" smtClean="0"/>
              <a:t>Příklady aplikace metodiky při zpracování územních plánů</a:t>
            </a:r>
            <a:endParaRPr lang="cs-CZ" sz="1300" dirty="0"/>
          </a:p>
          <a:p>
            <a:pPr indent="-900000">
              <a:tabLst>
                <a:tab pos="1616075" algn="l"/>
              </a:tabLst>
            </a:pPr>
            <a:endParaRPr lang="cs-CZ" sz="1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71800" y="656692"/>
            <a:ext cx="4762872" cy="360040"/>
          </a:xfrm>
        </p:spPr>
        <p:txBody>
          <a:bodyPr/>
          <a:lstStyle/>
          <a:p>
            <a:pPr algn="ctr"/>
            <a:r>
              <a:rPr lang="cs-CZ" sz="2400" dirty="0" smtClean="0"/>
              <a:t>Informace o projektu</a:t>
            </a:r>
            <a:endParaRPr lang="cs-CZ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délník 6"/>
          <p:cNvSpPr/>
          <p:nvPr/>
        </p:nvSpPr>
        <p:spPr>
          <a:xfrm>
            <a:off x="117893" y="1196752"/>
            <a:ext cx="4655815" cy="2448272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>
              <a:spcBef>
                <a:spcPct val="0"/>
              </a:spcBef>
            </a:pPr>
            <a:r>
              <a:rPr lang="cs-CZ" sz="1500" b="1" dirty="0" smtClean="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rPr>
              <a:t>Zadání: </a:t>
            </a:r>
          </a:p>
          <a:p>
            <a:pPr>
              <a:spcBef>
                <a:spcPct val="0"/>
              </a:spcBef>
            </a:pPr>
            <a:r>
              <a:rPr lang="cs-CZ" sz="1400" b="1" dirty="0" smtClean="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rPr>
              <a:t>Politika architektury a stavební kultury ČR</a:t>
            </a:r>
          </a:p>
          <a:p>
            <a:pPr>
              <a:spcBef>
                <a:spcPct val="0"/>
              </a:spcBef>
            </a:pPr>
            <a:endParaRPr lang="cs-CZ" sz="600" dirty="0" smtClean="0">
              <a:latin typeface="Arial Narrow" panose="020B0606020202030204" pitchFamily="34" charset="0"/>
            </a:endParaRPr>
          </a:p>
          <a:p>
            <a:pPr algn="just">
              <a:spcBef>
                <a:spcPct val="0"/>
              </a:spcBef>
            </a:pPr>
            <a:r>
              <a:rPr lang="cs-CZ" sz="1300" dirty="0" smtClean="0">
                <a:latin typeface="Arial Narrow" panose="020B0606020202030204" pitchFamily="34" charset="0"/>
              </a:rPr>
              <a:t>schválená </a:t>
            </a:r>
            <a:r>
              <a:rPr lang="cs-CZ" sz="1300" dirty="0">
                <a:latin typeface="Arial Narrow" panose="020B0606020202030204" pitchFamily="34" charset="0"/>
              </a:rPr>
              <a:t>Vládou ČR </a:t>
            </a:r>
            <a:r>
              <a:rPr lang="cs-CZ" sz="1300" dirty="0" smtClean="0">
                <a:latin typeface="Arial Narrow" panose="020B0606020202030204" pitchFamily="34" charset="0"/>
              </a:rPr>
              <a:t>14/1/2015 </a:t>
            </a:r>
            <a:r>
              <a:rPr lang="cs-CZ" sz="1300" dirty="0">
                <a:latin typeface="Arial Narrow" panose="020B0606020202030204" pitchFamily="34" charset="0"/>
              </a:rPr>
              <a:t>usnesením č. </a:t>
            </a:r>
            <a:r>
              <a:rPr lang="cs-CZ" sz="1300" dirty="0" smtClean="0">
                <a:latin typeface="Arial Narrow" panose="020B0606020202030204" pitchFamily="34" charset="0"/>
              </a:rPr>
              <a:t>22 </a:t>
            </a:r>
          </a:p>
          <a:p>
            <a:pPr algn="just">
              <a:spcBef>
                <a:spcPct val="0"/>
              </a:spcBef>
            </a:pPr>
            <a:endParaRPr lang="cs-CZ" sz="1300" dirty="0" smtClean="0">
              <a:latin typeface="Arial Narrow" panose="020B0606020202030204" pitchFamily="34" charset="0"/>
            </a:endParaRPr>
          </a:p>
          <a:p>
            <a:pPr algn="just">
              <a:spcBef>
                <a:spcPct val="0"/>
              </a:spcBef>
            </a:pPr>
            <a:r>
              <a:rPr lang="cs-CZ" sz="1300" dirty="0" smtClean="0">
                <a:latin typeface="Arial Narrow" panose="020B0606020202030204" pitchFamily="34" charset="0"/>
              </a:rPr>
              <a:t>Cíl 1.4 </a:t>
            </a:r>
          </a:p>
          <a:p>
            <a:pPr algn="just">
              <a:spcBef>
                <a:spcPct val="0"/>
              </a:spcBef>
            </a:pPr>
            <a:r>
              <a:rPr lang="cs-CZ" sz="1300" b="1" dirty="0">
                <a:latin typeface="Arial Narrow" panose="020B0606020202030204" pitchFamily="34" charset="0"/>
              </a:rPr>
              <a:t>V sídlech zajistit přiměřenou dostupnost veřejné infrastruktury </a:t>
            </a:r>
          </a:p>
          <a:p>
            <a:pPr algn="just">
              <a:spcBef>
                <a:spcPct val="0"/>
              </a:spcBef>
            </a:pPr>
            <a:endParaRPr lang="cs-CZ" sz="1300" dirty="0" smtClean="0">
              <a:latin typeface="Arial Narrow" panose="020B0606020202030204" pitchFamily="34" charset="0"/>
            </a:endParaRPr>
          </a:p>
          <a:p>
            <a:pPr algn="just">
              <a:spcBef>
                <a:spcPct val="0"/>
              </a:spcBef>
            </a:pPr>
            <a:r>
              <a:rPr lang="cs-CZ" sz="1300" dirty="0" smtClean="0">
                <a:latin typeface="Arial Narrow" panose="020B0606020202030204" pitchFamily="34" charset="0"/>
              </a:rPr>
              <a:t>Opatření 1.4.1 </a:t>
            </a:r>
          </a:p>
          <a:p>
            <a:pPr algn="just">
              <a:spcBef>
                <a:spcPct val="0"/>
              </a:spcBef>
            </a:pPr>
            <a:r>
              <a:rPr lang="cs-CZ" sz="1300" dirty="0" smtClean="0">
                <a:latin typeface="Arial Narrow" panose="020B0606020202030204" pitchFamily="34" charset="0"/>
              </a:rPr>
              <a:t>Vytvořit standardy dostupnosti a kapacity zařízení občanského vybavení (zejména pro vzdělávání a výchovu, sociální služby a péči o rodiny, zdravotní služby, kulturu, tělovýchovu a sport, veřejnou správu a ochranu obyvatelstva). […]  </a:t>
            </a:r>
            <a:endParaRPr lang="cs-CZ" sz="1300" dirty="0">
              <a:latin typeface="Arial Narrow" panose="020B0606020202030204" pitchFamily="34" charset="0"/>
            </a:endParaRPr>
          </a:p>
          <a:p>
            <a:pPr>
              <a:spcBef>
                <a:spcPct val="0"/>
              </a:spcBef>
            </a:pPr>
            <a:endParaRPr lang="cs-CZ" sz="1400" b="1" dirty="0">
              <a:solidFill>
                <a:srgbClr val="000099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32208" y="3861048"/>
            <a:ext cx="4727823" cy="2846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500" b="1" dirty="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rPr>
              <a:t>Cíle metodiky /</a:t>
            </a:r>
            <a:r>
              <a:rPr lang="cs-CZ" sz="1500" b="1" dirty="0" smtClean="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rPr>
              <a:t> standardů</a:t>
            </a:r>
          </a:p>
          <a:p>
            <a:endParaRPr lang="cs-CZ" sz="800" b="1" dirty="0">
              <a:solidFill>
                <a:srgbClr val="000099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dirty="0" smtClean="0"/>
              <a:t>sjednotit praxi </a:t>
            </a:r>
            <a:r>
              <a:rPr lang="cs-CZ" sz="1200" dirty="0"/>
              <a:t>územního plánování při vytváření podmínek pro zajišťování dostupnosti veřejných </a:t>
            </a:r>
            <a:r>
              <a:rPr lang="cs-CZ" sz="1200" dirty="0" smtClean="0"/>
              <a:t>infrastruktur, </a:t>
            </a:r>
            <a:r>
              <a:rPr lang="cs-CZ" sz="1200" dirty="0"/>
              <a:t>jmenovitě vybraných druhů občanského vybavení, dopravní a technické infrastruktury a veřejných </a:t>
            </a:r>
            <a:r>
              <a:rPr lang="cs-CZ" sz="1200" dirty="0" smtClean="0"/>
              <a:t>prostranství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dirty="0" smtClean="0"/>
              <a:t>podpořit </a:t>
            </a:r>
            <a:r>
              <a:rPr lang="cs-CZ" sz="1200" dirty="0"/>
              <a:t>efektivní plánování veřejné infrastruktury území odpovídající typu sídla a charakteru území z hlediska intenzity jeho </a:t>
            </a:r>
            <a:r>
              <a:rPr lang="cs-CZ" sz="1200" dirty="0" smtClean="0"/>
              <a:t>využití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dirty="0" smtClean="0"/>
              <a:t>identifikovat alternativy rozvoje, </a:t>
            </a:r>
            <a:r>
              <a:rPr lang="cs-CZ" sz="1200" dirty="0"/>
              <a:t>které by vedly ke zhoršování dostupnosti veřejných infrastruktur, </a:t>
            </a:r>
            <a:r>
              <a:rPr lang="cs-CZ" sz="1200" dirty="0" smtClean="0"/>
              <a:t>zejména </a:t>
            </a:r>
            <a:r>
              <a:rPr lang="cs-CZ" sz="1200" dirty="0"/>
              <a:t>k rozvoji na plochách, kde nelze nebo není efektivní zajistit odpovídající standard dostupnosti veřejných </a:t>
            </a:r>
            <a:r>
              <a:rPr lang="cs-CZ" sz="1200" dirty="0" smtClean="0"/>
              <a:t>infrastruktur; vyloučit </a:t>
            </a:r>
            <a:r>
              <a:rPr lang="cs-CZ" sz="1200" dirty="0"/>
              <a:t>výběr těchto nežádoucích alternativ a jejich uplatnění v územně plánovací </a:t>
            </a:r>
            <a:r>
              <a:rPr lang="cs-CZ" sz="1200" dirty="0" smtClean="0"/>
              <a:t>dokumentaci 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143709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400600"/>
          </a:xfrm>
        </p:spPr>
        <p:txBody>
          <a:bodyPr>
            <a:noAutofit/>
          </a:bodyPr>
          <a:lstStyle/>
          <a:p>
            <a:pPr indent="-900000" algn="ctr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b="1" dirty="0" smtClean="0">
                <a:solidFill>
                  <a:srgbClr val="000099"/>
                </a:solidFill>
                <a:ea typeface="+mj-ea"/>
              </a:rPr>
              <a:t>Metodika </a:t>
            </a:r>
            <a:r>
              <a:rPr lang="cs-CZ" sz="1800" b="1" dirty="0">
                <a:solidFill>
                  <a:srgbClr val="000099"/>
                </a:solidFill>
                <a:ea typeface="+mj-ea"/>
              </a:rPr>
              <a:t>(standardy dostupnosti) pro návrh veřejné infrastruktury v sídlech</a:t>
            </a:r>
          </a:p>
          <a:p>
            <a:pPr indent="-900000">
              <a:spcBef>
                <a:spcPts val="300"/>
              </a:spcBef>
              <a:spcAft>
                <a:spcPts val="300"/>
              </a:spcAft>
            </a:pPr>
            <a:endParaRPr lang="cs-CZ" sz="1400" dirty="0" smtClean="0"/>
          </a:p>
          <a:p>
            <a:pPr indent="-900000">
              <a:spcBef>
                <a:spcPts val="300"/>
              </a:spcBef>
              <a:spcAft>
                <a:spcPts val="300"/>
              </a:spcAft>
            </a:pPr>
            <a:r>
              <a:rPr lang="cs-CZ" sz="1200" dirty="0" smtClean="0"/>
              <a:t>Standardy </a:t>
            </a:r>
            <a:r>
              <a:rPr lang="cs-CZ" sz="1200" dirty="0"/>
              <a:t>dostupnosti jednotlivých druhů, typů a hierarchických úrovní veřejné </a:t>
            </a:r>
            <a:r>
              <a:rPr lang="cs-CZ" sz="1200" dirty="0" smtClean="0"/>
              <a:t>infrastruktury </a:t>
            </a:r>
          </a:p>
          <a:p>
            <a:pPr marL="285750" indent="-285750" defTabSz="185738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cs-CZ" sz="1200" dirty="0" smtClean="0"/>
              <a:t>občanské vybavení základní / vyšší </a:t>
            </a:r>
          </a:p>
          <a:p>
            <a:pPr marL="285750" indent="-285750" defTabSz="185738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cs-CZ" sz="1200" dirty="0" smtClean="0"/>
              <a:t>dopravní infrastruktura – doprava v klidu, veřejná hromadná doprava  </a:t>
            </a:r>
          </a:p>
          <a:p>
            <a:pPr marL="285750" indent="-285750" defTabSz="185738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cs-CZ" sz="1200" dirty="0" smtClean="0"/>
              <a:t>technická infrastruktura </a:t>
            </a:r>
          </a:p>
          <a:p>
            <a:pPr marL="285750" indent="-285750" defTabSz="185738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cs-CZ" sz="1200" dirty="0" smtClean="0"/>
              <a:t>veřejná prostranství, veřejná  zeleň  </a:t>
            </a:r>
            <a:endParaRPr lang="cs-CZ" sz="1200" dirty="0" smtClean="0"/>
          </a:p>
          <a:p>
            <a:pPr defTabSz="185738">
              <a:spcBef>
                <a:spcPts val="100"/>
              </a:spcBef>
              <a:spcAft>
                <a:spcPts val="100"/>
              </a:spcAft>
            </a:pPr>
            <a:endParaRPr lang="cs-CZ" sz="1200" dirty="0" smtClean="0"/>
          </a:p>
          <a:p>
            <a:pPr indent="-900000">
              <a:spcBef>
                <a:spcPts val="300"/>
              </a:spcBef>
              <a:spcAft>
                <a:spcPts val="300"/>
              </a:spcAft>
            </a:pPr>
            <a:r>
              <a:rPr lang="cs-CZ" sz="1200" dirty="0" smtClean="0"/>
              <a:t>Dostupnost rozlišena </a:t>
            </a:r>
          </a:p>
          <a:p>
            <a:pPr marL="285750" indent="-285750" defTabSz="185738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cs-CZ" sz="1200" dirty="0"/>
              <a:t>fyzická </a:t>
            </a:r>
            <a:r>
              <a:rPr lang="cs-CZ" sz="1200" dirty="0" smtClean="0"/>
              <a:t>– pěší, hromadnou dopravou </a:t>
            </a:r>
            <a:endParaRPr lang="cs-CZ" sz="1200" dirty="0"/>
          </a:p>
          <a:p>
            <a:pPr marL="285750" indent="-285750" defTabSz="185738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cs-CZ" sz="1200" dirty="0"/>
              <a:t>časová </a:t>
            </a:r>
            <a:r>
              <a:rPr lang="cs-CZ" sz="1200" dirty="0" smtClean="0"/>
              <a:t>– kombinace pěší + hromadná doprava </a:t>
            </a:r>
            <a:endParaRPr lang="cs-CZ" sz="1200" dirty="0"/>
          </a:p>
          <a:p>
            <a:pPr marL="285750" indent="-285750" defTabSz="185738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cs-CZ" sz="1200" dirty="0"/>
              <a:t>sídelně </a:t>
            </a:r>
            <a:r>
              <a:rPr lang="cs-CZ" sz="1200" dirty="0" smtClean="0"/>
              <a:t>strukturální – dostupnost jako atribut sídla </a:t>
            </a:r>
            <a:endParaRPr lang="cs-CZ" sz="1200" dirty="0"/>
          </a:p>
          <a:p>
            <a:pPr indent="-900000">
              <a:spcBef>
                <a:spcPts val="300"/>
              </a:spcBef>
              <a:spcAft>
                <a:spcPts val="300"/>
              </a:spcAft>
            </a:pPr>
            <a:r>
              <a:rPr lang="cs-CZ" sz="1200" dirty="0" smtClean="0"/>
              <a:t>Standardy dostupnosti přihlížejí k typu sídla a charakteru území  </a:t>
            </a:r>
            <a:endParaRPr lang="cs-CZ" sz="1200" dirty="0" smtClean="0"/>
          </a:p>
          <a:p>
            <a:pPr indent="-900000">
              <a:spcBef>
                <a:spcPts val="300"/>
              </a:spcBef>
              <a:spcAft>
                <a:spcPts val="300"/>
              </a:spcAft>
            </a:pPr>
            <a:endParaRPr lang="cs-CZ" sz="1200" dirty="0" smtClean="0"/>
          </a:p>
          <a:p>
            <a:pPr marL="263525" lvl="0" indent="-263525" defTabSz="185738">
              <a:spcBef>
                <a:spcPts val="100"/>
              </a:spcBef>
              <a:spcAft>
                <a:spcPts val="100"/>
              </a:spcAft>
              <a:buFont typeface="+mj-lt"/>
              <a:buAutoNum type="alphaUcPeriod"/>
            </a:pPr>
            <a:r>
              <a:rPr lang="cs-CZ" sz="1200" dirty="0" smtClean="0"/>
              <a:t>města &gt; 10</a:t>
            </a:r>
            <a:r>
              <a:rPr lang="cs-CZ" sz="1200" dirty="0"/>
              <a:t> </a:t>
            </a:r>
            <a:r>
              <a:rPr lang="cs-CZ" sz="1200" dirty="0" smtClean="0"/>
              <a:t>000 obyvatel; </a:t>
            </a:r>
            <a:r>
              <a:rPr lang="cs-CZ" sz="1200" dirty="0"/>
              <a:t>kromě částí &lt; 1 000 </a:t>
            </a:r>
            <a:r>
              <a:rPr lang="cs-CZ" sz="1200" dirty="0" smtClean="0"/>
              <a:t>obyvatel prostorově </a:t>
            </a:r>
            <a:r>
              <a:rPr lang="cs-CZ" sz="1200" dirty="0"/>
              <a:t>nesouvisejících s jádrovým územím </a:t>
            </a:r>
            <a:r>
              <a:rPr lang="cs-CZ" sz="1200" dirty="0" smtClean="0"/>
              <a:t>města;</a:t>
            </a:r>
            <a:endParaRPr lang="cs-CZ" sz="1200" dirty="0"/>
          </a:p>
          <a:p>
            <a:pPr marL="263525" lvl="0" indent="-263525" defTabSz="185738">
              <a:spcBef>
                <a:spcPts val="100"/>
              </a:spcBef>
              <a:spcAft>
                <a:spcPts val="100"/>
              </a:spcAft>
              <a:buFont typeface="+mj-lt"/>
              <a:buAutoNum type="alphaUcPeriod"/>
            </a:pPr>
            <a:r>
              <a:rPr lang="cs-CZ" sz="1200" dirty="0" smtClean="0"/>
              <a:t>obce &lt; </a:t>
            </a:r>
            <a:r>
              <a:rPr lang="cs-CZ" sz="1200" dirty="0"/>
              <a:t>10 000 obyvatel v rozvojových </a:t>
            </a:r>
            <a:r>
              <a:rPr lang="cs-CZ" sz="1200" dirty="0" smtClean="0"/>
              <a:t>oblastech, </a:t>
            </a:r>
            <a:r>
              <a:rPr lang="cs-CZ" sz="1200" dirty="0"/>
              <a:t>pokud vykázaly v uplynulých 20 letech výrazný populační růst anebo stavební rozvoj; kromě částí &lt; 1 000 </a:t>
            </a:r>
            <a:r>
              <a:rPr lang="cs-CZ" sz="1200" dirty="0" smtClean="0"/>
              <a:t>obyvatel prostorově </a:t>
            </a:r>
            <a:r>
              <a:rPr lang="cs-CZ" sz="1200" dirty="0"/>
              <a:t>nesouvisejících s jádrovým </a:t>
            </a:r>
            <a:r>
              <a:rPr lang="cs-CZ" sz="1200" dirty="0" smtClean="0"/>
              <a:t>územím;</a:t>
            </a:r>
            <a:endParaRPr lang="cs-CZ" sz="1200" dirty="0"/>
          </a:p>
          <a:p>
            <a:pPr marL="263525" lvl="0" indent="-263525" defTabSz="185738">
              <a:spcBef>
                <a:spcPts val="100"/>
              </a:spcBef>
              <a:spcAft>
                <a:spcPts val="100"/>
              </a:spcAft>
              <a:buFont typeface="+mj-lt"/>
              <a:buAutoNum type="alphaUcPeriod"/>
            </a:pPr>
            <a:r>
              <a:rPr lang="cs-CZ" sz="1200" dirty="0" smtClean="0"/>
              <a:t>města 1000 – 10</a:t>
            </a:r>
            <a:r>
              <a:rPr lang="cs-CZ" sz="1200" dirty="0"/>
              <a:t> 000 obyvatel a </a:t>
            </a:r>
            <a:r>
              <a:rPr lang="cs-CZ" sz="1200" dirty="0" smtClean="0"/>
              <a:t>ostatní obce &gt; </a:t>
            </a:r>
            <a:r>
              <a:rPr lang="cs-CZ" sz="1200" dirty="0"/>
              <a:t>2000 obyvatel, mimo území zařazená do typů A, a B a kromě částí &lt; 1 000 obyvatel prostorově nesouvisejících s jádrovým územím</a:t>
            </a:r>
            <a:r>
              <a:rPr lang="cs-CZ" sz="1200" dirty="0" smtClean="0"/>
              <a:t>; </a:t>
            </a:r>
            <a:endParaRPr lang="cs-CZ" sz="1200" dirty="0"/>
          </a:p>
          <a:p>
            <a:pPr marL="263525" lvl="0" indent="-263525" defTabSz="185738">
              <a:spcBef>
                <a:spcPts val="100"/>
              </a:spcBef>
              <a:spcAft>
                <a:spcPts val="100"/>
              </a:spcAft>
              <a:buFont typeface="+mj-lt"/>
              <a:buAutoNum type="alphaUcPeriod"/>
            </a:pPr>
            <a:r>
              <a:rPr lang="cs-CZ" sz="1200" dirty="0" smtClean="0"/>
              <a:t>obcích neuvedené </a:t>
            </a:r>
            <a:r>
              <a:rPr lang="cs-CZ" sz="1200" dirty="0"/>
              <a:t>pod typy A až C, a též </a:t>
            </a:r>
            <a:r>
              <a:rPr lang="cs-CZ" sz="1200" dirty="0" smtClean="0"/>
              <a:t>části </a:t>
            </a:r>
            <a:r>
              <a:rPr lang="cs-CZ" sz="1200" dirty="0"/>
              <a:t>&lt; 1 000 obyvatel prostorově </a:t>
            </a:r>
            <a:r>
              <a:rPr lang="cs-CZ" sz="1200" dirty="0" smtClean="0"/>
              <a:t>nesouvisející </a:t>
            </a:r>
            <a:r>
              <a:rPr lang="cs-CZ" sz="1200" dirty="0"/>
              <a:t>s jádrovým územím</a:t>
            </a:r>
            <a:r>
              <a:rPr lang="cs-CZ" sz="1200" dirty="0" smtClean="0"/>
              <a:t>. </a:t>
            </a:r>
            <a:endParaRPr lang="cs-CZ" sz="1200" dirty="0"/>
          </a:p>
          <a:p>
            <a:pPr indent="-900000">
              <a:spcBef>
                <a:spcPts val="300"/>
              </a:spcBef>
              <a:spcAft>
                <a:spcPts val="300"/>
              </a:spcAft>
            </a:pPr>
            <a:r>
              <a:rPr lang="cs-CZ" sz="1200" dirty="0" smtClean="0"/>
              <a:t>Metodika </a:t>
            </a:r>
            <a:r>
              <a:rPr lang="cs-CZ" sz="1200" dirty="0"/>
              <a:t>je členěna na vlastní „výrokovou“ část metodiky a odůvodnění včetně příkladů aplikace. </a:t>
            </a:r>
            <a:endParaRPr lang="cs-CZ" sz="1200" dirty="0" smtClean="0"/>
          </a:p>
          <a:p>
            <a:pPr indent="-900000">
              <a:spcBef>
                <a:spcPts val="300"/>
              </a:spcBef>
              <a:spcAft>
                <a:spcPts val="300"/>
              </a:spcAft>
            </a:pPr>
            <a:r>
              <a:rPr lang="cs-CZ" sz="1200" i="1" dirty="0" smtClean="0"/>
              <a:t>Certifikační </a:t>
            </a:r>
            <a:r>
              <a:rPr lang="cs-CZ" sz="1200" i="1" dirty="0"/>
              <a:t>řízení proběhlo na MMR dne 16/12/2016. 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90460" y="620688"/>
            <a:ext cx="5338936" cy="504056"/>
          </a:xfrm>
        </p:spPr>
        <p:txBody>
          <a:bodyPr anchor="t">
            <a:noAutofit/>
          </a:bodyPr>
          <a:lstStyle/>
          <a:p>
            <a:pPr algn="ctr"/>
            <a:r>
              <a:rPr lang="cs-CZ" sz="2300" dirty="0"/>
              <a:t>Představení konkrétního výstupu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odnadpis 6"/>
          <p:cNvSpPr txBox="1">
            <a:spLocks/>
          </p:cNvSpPr>
          <p:nvPr/>
        </p:nvSpPr>
        <p:spPr bwMode="auto">
          <a:xfrm>
            <a:off x="2851512" y="612008"/>
            <a:ext cx="4816832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Autofit/>
          </a:bodyPr>
          <a:lstStyle>
            <a:lvl1pPr algn="l" defTabSz="914400" rtl="0" eaLnBrk="0" latinLnBrk="0" hangingPunct="0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charset="0"/>
                <a:ea typeface="+mj-ea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endParaRPr lang="cs-CZ" altLang="cs-CZ" sz="1200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Priklad 2_MESTYS_final.pdf - Adobe Acrobat Reader DC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15616" y="4286724"/>
            <a:ext cx="2273059" cy="2588953"/>
          </a:xfrm>
          <a:prstGeom prst="rect">
            <a:avLst/>
          </a:prstGeom>
        </p:spPr>
      </p:pic>
      <p:pic>
        <p:nvPicPr>
          <p:cNvPr id="5" name="Obrázek 4" descr="Priklad 1_MESTO NAD 10 000_final.pdf - Adobe Acrobat Reader DC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" y="1268760"/>
            <a:ext cx="2693381" cy="2899391"/>
          </a:xfrm>
          <a:prstGeom prst="rect">
            <a:avLst/>
          </a:prstGeom>
        </p:spPr>
      </p:pic>
      <p:pic>
        <p:nvPicPr>
          <p:cNvPr id="6" name="Zástupný symbol pro obsah 11" descr="Priklad 3_SIDLA NA OKRAJI MESTA_final final_2016-11-25.pdf - Adobe Acrobat Reader DC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39952" y="2054002"/>
            <a:ext cx="4441197" cy="4228298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684693" y="620688"/>
            <a:ext cx="5199676" cy="504056"/>
          </a:xfrm>
        </p:spPr>
        <p:txBody>
          <a:bodyPr/>
          <a:lstStyle/>
          <a:p>
            <a:pPr algn="ctr"/>
            <a:r>
              <a:rPr lang="cs-CZ" sz="2400" dirty="0"/>
              <a:t>Představení konkrétního výstupu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476672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2168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051720" y="747696"/>
            <a:ext cx="5915000" cy="504056"/>
          </a:xfrm>
        </p:spPr>
        <p:txBody>
          <a:bodyPr/>
          <a:lstStyle/>
          <a:p>
            <a:pPr algn="ctr"/>
            <a:r>
              <a:rPr lang="cs-CZ" sz="2400" dirty="0"/>
              <a:t>Aktuální použití výsledku</a:t>
            </a:r>
          </a:p>
        </p:txBody>
      </p:sp>
      <p:sp>
        <p:nvSpPr>
          <p:cNvPr id="5" name="Obdélník 4"/>
          <p:cNvSpPr/>
          <p:nvPr/>
        </p:nvSpPr>
        <p:spPr>
          <a:xfrm>
            <a:off x="373062" y="2924944"/>
            <a:ext cx="7992888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cs-CZ" sz="1400" b="1" dirty="0"/>
              <a:t>Použití standardů 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1400" dirty="0"/>
              <a:t>zjišťování a vyhodnocování udržitelného rozvoje území a určení problémů k řešení v územně plánovací dokumentaci 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1400" dirty="0"/>
              <a:t>zpracování doplňujících průzkumů a rozborů 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1400" dirty="0"/>
              <a:t>u zásad územního rozvoje pro koordinaci územně plánovací činnosti obcí […] 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1400" dirty="0"/>
              <a:t>u územních plánů pro stanovení základní koncepce rozvoje území obce, urbanistické koncepce a koncepce veřejné infrastruktury 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1400" dirty="0"/>
              <a:t>návazně a přiměřeně v regulačních plánech</a:t>
            </a:r>
          </a:p>
        </p:txBody>
      </p:sp>
      <p:sp>
        <p:nvSpPr>
          <p:cNvPr id="6" name="Obdélník 5"/>
          <p:cNvSpPr/>
          <p:nvPr/>
        </p:nvSpPr>
        <p:spPr>
          <a:xfrm>
            <a:off x="437356" y="1772816"/>
            <a:ext cx="8095084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1400" dirty="0" smtClean="0"/>
              <a:t>Zkvalitnění činnosti úřadů územního plánování a zpracovatelů územně plánovacích podkladů a dokumentací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1400" b="1" dirty="0" smtClean="0"/>
              <a:t>Zajištění podmínek pro odpovídající dostupnost veřejné infrastruktury v nástrojích územního </a:t>
            </a:r>
            <a:r>
              <a:rPr lang="cs-CZ" sz="1400" b="1" dirty="0" smtClean="0"/>
              <a:t>plánování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cs-CZ" sz="1400" b="1" dirty="0" smtClean="0"/>
          </a:p>
        </p:txBody>
      </p:sp>
      <p:sp>
        <p:nvSpPr>
          <p:cNvPr id="7" name="Obdélník 6"/>
          <p:cNvSpPr/>
          <p:nvPr/>
        </p:nvSpPr>
        <p:spPr>
          <a:xfrm>
            <a:off x="373062" y="5445224"/>
            <a:ext cx="80950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1400" dirty="0" smtClean="0"/>
              <a:t>Ministerstvo pro místní rozvoj ČR (ústřední orgán státní správy na úseku územního plánování)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1400" dirty="0" smtClean="0"/>
              <a:t>Úřady územního plánování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1400" dirty="0" smtClean="0"/>
              <a:t>pořizovatelé územně plánovacích podkladů a územně plánovacích dokumentací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1400" dirty="0" smtClean="0"/>
              <a:t>zpracovatelé územně </a:t>
            </a:r>
            <a:r>
              <a:rPr lang="cs-CZ" sz="1400" dirty="0"/>
              <a:t>plánovacích podkladů a územně plánovacích </a:t>
            </a:r>
            <a:r>
              <a:rPr lang="cs-CZ" sz="1400" dirty="0" smtClean="0"/>
              <a:t>dokumentací 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cs-CZ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381501" y="5091520"/>
            <a:ext cx="859155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400" b="1" dirty="0" smtClean="0"/>
              <a:t>Uživatelé metodiky</a:t>
            </a:r>
          </a:p>
        </p:txBody>
      </p:sp>
      <p:sp>
        <p:nvSpPr>
          <p:cNvPr id="9" name="Obdélník 8"/>
          <p:cNvSpPr/>
          <p:nvPr/>
        </p:nvSpPr>
        <p:spPr>
          <a:xfrm>
            <a:off x="405441" y="1412776"/>
            <a:ext cx="18946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400" b="1" dirty="0" smtClean="0"/>
              <a:t>Přínosy metodiky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810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5040560"/>
          </a:xfrm>
        </p:spPr>
        <p:txBody>
          <a:bodyPr>
            <a:normAutofit/>
          </a:bodyPr>
          <a:lstStyle/>
          <a:p>
            <a:pPr algn="ctr"/>
            <a:endParaRPr lang="cs-CZ" b="1" dirty="0" smtClean="0">
              <a:solidFill>
                <a:schemeClr val="accent1"/>
              </a:solidFill>
            </a:endParaRPr>
          </a:p>
          <a:p>
            <a:pPr algn="ctr"/>
            <a:r>
              <a:rPr lang="cs-CZ" sz="2400" b="1" dirty="0" smtClean="0">
                <a:solidFill>
                  <a:schemeClr val="accent1"/>
                </a:solidFill>
              </a:rPr>
              <a:t>Děkujeme za pozornost</a:t>
            </a:r>
          </a:p>
          <a:p>
            <a:pPr algn="ctr">
              <a:spcBef>
                <a:spcPts val="0"/>
              </a:spcBef>
              <a:spcAft>
                <a:spcPts val="1200"/>
              </a:spcAft>
              <a:defRPr/>
            </a:pPr>
            <a:endParaRPr lang="cs-CZ" sz="1800" dirty="0" smtClean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cs-CZ" sz="2200" b="1" i="1" dirty="0" smtClean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cs-CZ" sz="2200" b="1" i="1" dirty="0" smtClean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cs-CZ" sz="1500" b="1" i="1" dirty="0" smtClean="0">
                <a:solidFill>
                  <a:schemeClr val="accent1"/>
                </a:solidFill>
              </a:rPr>
              <a:t>Kontakt na řešitele: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cs-CZ" sz="1500" dirty="0" smtClean="0">
                <a:solidFill>
                  <a:schemeClr val="accent1"/>
                </a:solidFill>
              </a:rPr>
              <a:t>Prof. ing. arch. Karel Maier, </a:t>
            </a:r>
            <a:r>
              <a:rPr lang="cs-CZ" sz="1500" dirty="0" err="1" smtClean="0">
                <a:solidFill>
                  <a:schemeClr val="accent1"/>
                </a:solidFill>
              </a:rPr>
              <a:t>CSc</a:t>
            </a:r>
            <a:r>
              <a:rPr lang="cs-CZ" sz="1500" dirty="0" smtClean="0">
                <a:solidFill>
                  <a:schemeClr val="accent1"/>
                </a:solidFill>
              </a:rPr>
              <a:t>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cs-CZ" sz="1500" dirty="0" smtClean="0">
                <a:solidFill>
                  <a:schemeClr val="accent1"/>
                </a:solidFill>
              </a:rPr>
              <a:t>ČVUT v Praze – Fakulta architektury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cs-CZ" sz="1500" dirty="0" smtClean="0">
                <a:solidFill>
                  <a:schemeClr val="accent1"/>
                </a:solidFill>
              </a:rPr>
              <a:t>telefon 224356324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cs-CZ" sz="1500" dirty="0" smtClean="0">
                <a:solidFill>
                  <a:schemeClr val="accent1"/>
                </a:solidFill>
              </a:rPr>
              <a:t>e-mail </a:t>
            </a:r>
            <a:r>
              <a:rPr lang="cs-CZ" sz="1500" dirty="0" smtClean="0">
                <a:solidFill>
                  <a:schemeClr val="accent1"/>
                </a:solidFill>
                <a:hlinkClick r:id="rId2"/>
              </a:rPr>
              <a:t>maier@fa.cvut.cz</a:t>
            </a:r>
            <a:r>
              <a:rPr lang="cs-CZ" sz="1500" dirty="0" smtClean="0">
                <a:solidFill>
                  <a:schemeClr val="accent1"/>
                </a:solidFill>
              </a:rPr>
              <a:t> 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cs-CZ" sz="1800" dirty="0" smtClean="0">
              <a:solidFill>
                <a:schemeClr val="accent1"/>
              </a:solidFill>
            </a:endParaRPr>
          </a:p>
          <a:p>
            <a:pPr algn="ctr">
              <a:spcBef>
                <a:spcPts val="0"/>
              </a:spcBef>
              <a:spcAft>
                <a:spcPts val="1200"/>
              </a:spcAft>
              <a:defRPr/>
            </a:pPr>
            <a:endParaRPr lang="cs-CZ" sz="1800" dirty="0">
              <a:solidFill>
                <a:schemeClr val="accent1"/>
              </a:solidFill>
            </a:endParaRPr>
          </a:p>
          <a:p>
            <a:pPr algn="ctr"/>
            <a:endParaRPr lang="cs-CZ" b="1" dirty="0" smtClean="0"/>
          </a:p>
          <a:p>
            <a:pPr algn="ctr"/>
            <a:endParaRPr lang="cs-CZ" b="1" dirty="0"/>
          </a:p>
        </p:txBody>
      </p:sp>
      <p:sp>
        <p:nvSpPr>
          <p:cNvPr id="4" name="Podnadpis 6"/>
          <p:cNvSpPr txBox="1">
            <a:spLocks/>
          </p:cNvSpPr>
          <p:nvPr/>
        </p:nvSpPr>
        <p:spPr bwMode="auto">
          <a:xfrm>
            <a:off x="2851512" y="612008"/>
            <a:ext cx="4816832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Autofit/>
          </a:bodyPr>
          <a:lstStyle>
            <a:lvl1pPr algn="l" defTabSz="914400" rtl="0" eaLnBrk="0" latinLnBrk="0" hangingPunct="0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charset="0"/>
                <a:ea typeface="+mj-ea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endParaRPr lang="cs-CZ" altLang="cs-CZ" sz="1200" dirty="0">
              <a:solidFill>
                <a:srgbClr val="FF0000"/>
              </a:solidFill>
              <a:cs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695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766</TotalTime>
  <Words>346</Words>
  <Application>Microsoft Office PowerPoint</Application>
  <PresentationFormat>Předvádění na obrazovce (4:3)</PresentationFormat>
  <Paragraphs>84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MMR_klas</vt:lpstr>
      <vt:lpstr>TAČR TB050MMR001       Metodika (standardy dostupnosti)  pro návrh veřejné infrastruktury v sídlech</vt:lpstr>
      <vt:lpstr>Informace o projektu</vt:lpstr>
      <vt:lpstr>Představení konkrétního výstupu</vt:lpstr>
      <vt:lpstr>Představení konkrétního výstupu</vt:lpstr>
      <vt:lpstr>Aktuální použití výsledku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uzivatel</cp:lastModifiedBy>
  <cp:revision>53</cp:revision>
  <dcterms:created xsi:type="dcterms:W3CDTF">2014-02-26T13:05:03Z</dcterms:created>
  <dcterms:modified xsi:type="dcterms:W3CDTF">2017-04-25T06:39:19Z</dcterms:modified>
</cp:coreProperties>
</file>