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4" r:id="rId3"/>
    <p:sldId id="260" r:id="rId4"/>
    <p:sldId id="275" r:id="rId5"/>
    <p:sldId id="262" r:id="rId6"/>
    <p:sldId id="258" r:id="rId7"/>
    <p:sldId id="265" r:id="rId8"/>
    <p:sldId id="266" r:id="rId9"/>
    <p:sldId id="259" r:id="rId10"/>
    <p:sldId id="261" r:id="rId11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3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25.4.2016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ejka@fsv.cvut.cz" TargetMode="External"/><Relationship Id="rId2" Type="http://schemas.openxmlformats.org/officeDocument/2006/relationships/hyperlink" Target="mailto:witzany@fsv.cvut.cz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184274" y="3284984"/>
            <a:ext cx="8713787" cy="244792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Metodické a technické pokyny pro posuzování stavebních úprav a zásahů </a:t>
            </a:r>
            <a:r>
              <a:rPr lang="cs-CZ" sz="20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do </a:t>
            </a: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nosné konstrukce panelových domů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Metodické a technické pokyny </a:t>
            </a:r>
            <a:r>
              <a:rPr lang="cs-CZ" sz="20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pro rekonstrukce</a:t>
            </a: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opravy, popř</a:t>
            </a:r>
            <a:r>
              <a:rPr lang="cs-CZ" sz="20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 výměnu a </a:t>
            </a: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dodatečné zřizováni lodžií a balkonů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Katalog nejčastějších a charakteristických vad </a:t>
            </a:r>
            <a:r>
              <a:rPr lang="cs-CZ" sz="2000" b="1" spc="-2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cs-CZ" sz="2000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poruch panelových domů</a:t>
            </a:r>
            <a:endParaRPr lang="cs-CZ" sz="2000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Koordinační pracoviště: </a:t>
            </a:r>
            <a:r>
              <a:rPr lang="cs-CZ" sz="16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FSv</a:t>
            </a:r>
            <a:r>
              <a:rPr lang="cs-CZ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ČVUT v Praze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prof. Ing. Jiří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Witzany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Dr.Sc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., </a:t>
            </a:r>
            <a:r>
              <a:rPr lang="cs-CZ" sz="16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dr.h.c</a:t>
            </a: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.+ řešitelský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tým</a:t>
            </a:r>
          </a:p>
          <a:p>
            <a:pPr lvl="5">
              <a:defRPr/>
            </a:pPr>
            <a:endParaRPr lang="cs-CZ" sz="16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spoluřešitel  </a:t>
            </a:r>
            <a:r>
              <a:rPr lang="cs-CZ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VUT v </a:t>
            </a:r>
            <a:r>
              <a:rPr lang="cs-CZ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Brně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</a:t>
            </a: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RNDr. Ing. Petr Štěpánek,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CSc.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řešitelský tým</a:t>
            </a:r>
          </a:p>
          <a:p>
            <a:pPr lvl="5">
              <a:defRPr/>
            </a:pPr>
            <a:endParaRPr lang="cs-CZ" sz="16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5">
              <a:defRPr/>
            </a:pP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spoluřešitel </a:t>
            </a:r>
            <a:r>
              <a:rPr lang="cs-CZ" sz="16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FS VŠB-TU </a:t>
            </a:r>
            <a:r>
              <a:rPr lang="cs-CZ" sz="16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Ostrava 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</a:t>
            </a:r>
          </a:p>
          <a:p>
            <a:pPr lvl="5">
              <a:defRPr/>
            </a:pP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prof. Ing. Radim Čajka, CSc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cs-CZ" sz="1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řešitelský tým</a:t>
            </a:r>
            <a:r>
              <a:rPr lang="cs-CZ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6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sz="2800" dirty="0"/>
              <a:t>Úpravy konstrukcí panelových </a:t>
            </a:r>
            <a:r>
              <a:rPr lang="cs-CZ" sz="2800" dirty="0" smtClean="0"/>
              <a:t>domů TB030MMR001</a:t>
            </a:r>
            <a:endParaRPr lang="cs-CZ" altLang="cs-CZ" sz="2800" b="1" dirty="0">
              <a:cs typeface="Arial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69" y="5726013"/>
            <a:ext cx="1203758" cy="911802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303" y="4941168"/>
            <a:ext cx="1203758" cy="1414106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559771"/>
            <a:ext cx="1202311" cy="91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cs-CZ" sz="1800" b="1" dirty="0" smtClean="0"/>
              <a:t>prof. Ing. Jiří </a:t>
            </a:r>
            <a:r>
              <a:rPr lang="cs-CZ" sz="1800" b="1" dirty="0" err="1" smtClean="0"/>
              <a:t>Witzany</a:t>
            </a:r>
            <a:r>
              <a:rPr lang="cs-CZ" sz="1800" b="1" dirty="0" smtClean="0"/>
              <a:t>, </a:t>
            </a:r>
            <a:r>
              <a:rPr lang="cs-CZ" sz="1800" b="1" dirty="0" err="1" smtClean="0"/>
              <a:t>Dr.Sc</a:t>
            </a:r>
            <a:r>
              <a:rPr lang="cs-CZ" sz="1800" b="1" dirty="0" smtClean="0"/>
              <a:t>., </a:t>
            </a:r>
            <a:r>
              <a:rPr lang="cs-CZ" sz="1800" b="1" dirty="0" err="1" smtClean="0"/>
              <a:t>dr.h.c</a:t>
            </a:r>
            <a:r>
              <a:rPr lang="cs-CZ" sz="1800" b="1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	ČVUT v Praze, Fakulta stavební, 	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/>
              <a:t>Katedra konstrukcí pozemních staveb,</a:t>
            </a:r>
          </a:p>
          <a:p>
            <a:pPr marL="0" indent="0">
              <a:buNone/>
            </a:pPr>
            <a:r>
              <a:rPr lang="cs-CZ" sz="1800" dirty="0"/>
              <a:t>	</a:t>
            </a:r>
            <a:r>
              <a:rPr lang="cs-CZ" sz="1800" dirty="0" smtClean="0"/>
              <a:t>Thákurova 7, 166 29 Praha 6 – Dejvice</a:t>
            </a:r>
          </a:p>
          <a:p>
            <a:pPr marL="0" indent="0">
              <a:buNone/>
            </a:pPr>
            <a:r>
              <a:rPr lang="cs-CZ" sz="1800" dirty="0" smtClean="0"/>
              <a:t>	tel: +420 224357168</a:t>
            </a:r>
            <a:r>
              <a:rPr lang="cs-CZ" sz="1800" dirty="0"/>
              <a:t>	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/>
              <a:t>	email: </a:t>
            </a:r>
            <a:r>
              <a:rPr lang="cs-CZ" sz="1800" dirty="0" smtClean="0">
                <a:hlinkClick r:id="rId2"/>
              </a:rPr>
              <a:t>witzany@fsv.cvut.cz</a:t>
            </a:r>
            <a:endParaRPr lang="cs-CZ" sz="1800" dirty="0" smtClean="0"/>
          </a:p>
          <a:p>
            <a:r>
              <a:rPr lang="cs-CZ" sz="1800" b="1" dirty="0" smtClean="0"/>
              <a:t>doc. Ing. Tomáš Čejka, Ph.D.</a:t>
            </a:r>
          </a:p>
          <a:p>
            <a:pPr marL="0" indent="0">
              <a:buNone/>
            </a:pPr>
            <a:r>
              <a:rPr lang="cs-CZ" sz="1800" dirty="0" smtClean="0"/>
              <a:t>	ČVUT </a:t>
            </a:r>
            <a:r>
              <a:rPr lang="cs-CZ" sz="1800" dirty="0"/>
              <a:t>v Praze, Fakulta stavební, 	</a:t>
            </a:r>
          </a:p>
          <a:p>
            <a:pPr marL="0" indent="0">
              <a:buNone/>
            </a:pPr>
            <a:r>
              <a:rPr lang="cs-CZ" sz="1800" dirty="0"/>
              <a:t>	Katedra konstrukcí pozemních staveb,</a:t>
            </a:r>
          </a:p>
          <a:p>
            <a:pPr marL="0" indent="0">
              <a:buNone/>
            </a:pPr>
            <a:r>
              <a:rPr lang="cs-CZ" sz="1800" dirty="0"/>
              <a:t>	Thákurova 7, 166 29 Praha 6 – Dejvice</a:t>
            </a:r>
          </a:p>
          <a:p>
            <a:pPr marL="0" indent="0">
              <a:buNone/>
            </a:pPr>
            <a:r>
              <a:rPr lang="cs-CZ" sz="1800" dirty="0"/>
              <a:t>	tel: +420 </a:t>
            </a:r>
            <a:r>
              <a:rPr lang="cs-CZ" sz="1800" dirty="0" smtClean="0"/>
              <a:t>224357162</a:t>
            </a:r>
            <a:r>
              <a:rPr lang="cs-CZ" sz="1800" dirty="0"/>
              <a:t>	</a:t>
            </a:r>
          </a:p>
          <a:p>
            <a:pPr marL="0" indent="0">
              <a:buNone/>
            </a:pPr>
            <a:r>
              <a:rPr lang="cs-CZ" sz="1800" dirty="0"/>
              <a:t>	email: </a:t>
            </a:r>
            <a:r>
              <a:rPr lang="cs-CZ" sz="1800" dirty="0" smtClean="0">
                <a:hlinkClick r:id="rId3"/>
              </a:rPr>
              <a:t>cejka@fsv.cvut.cz</a:t>
            </a:r>
            <a:endParaRPr lang="cs-CZ" sz="1800" dirty="0"/>
          </a:p>
          <a:p>
            <a:endParaRPr lang="cs-CZ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719659"/>
            <a:ext cx="8291264" cy="4392488"/>
          </a:xfrm>
        </p:spPr>
        <p:txBody>
          <a:bodyPr>
            <a:noAutofit/>
          </a:bodyPr>
          <a:lstStyle/>
          <a:p>
            <a:r>
              <a:rPr lang="cs-CZ" sz="1400" b="1" dirty="0" smtClean="0"/>
              <a:t>Řešení projektu </a:t>
            </a:r>
            <a:r>
              <a:rPr lang="cs-CZ" sz="1400" dirty="0" smtClean="0"/>
              <a:t>1.7. 2015 – 30.11.2016</a:t>
            </a:r>
          </a:p>
          <a:p>
            <a:r>
              <a:rPr lang="cs-CZ" sz="1400" b="1" dirty="0"/>
              <a:t>Cílem</a:t>
            </a:r>
            <a:r>
              <a:rPr lang="cs-CZ" sz="1400" dirty="0"/>
              <a:t> projektu je získat objektivní informace o současném stavebně technickém stavu </a:t>
            </a:r>
            <a:r>
              <a:rPr lang="cs-CZ" sz="1400" dirty="0" smtClean="0"/>
              <a:t>vybraných panelových </a:t>
            </a:r>
            <a:r>
              <a:rPr lang="cs-CZ" sz="1400" dirty="0"/>
              <a:t>bytových </a:t>
            </a:r>
            <a:r>
              <a:rPr lang="cs-CZ" sz="1400" dirty="0" smtClean="0"/>
              <a:t>domů</a:t>
            </a:r>
          </a:p>
          <a:p>
            <a:r>
              <a:rPr lang="cs-CZ" sz="1400" b="1" dirty="0"/>
              <a:t>Výzkumné práce </a:t>
            </a:r>
            <a:r>
              <a:rPr lang="cs-CZ" sz="1400" dirty="0"/>
              <a:t>se při řešení projektu zaměřují na tyto oblasti: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nejčastěji se vyskytující poruchy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nejčastěji se vyskytující vady (odstranitelné)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identifikaci nekvalifikovaných zásahů a úprav panelových objektů</a:t>
            </a:r>
            <a:r>
              <a:rPr lang="cs-CZ" sz="1400" dirty="0" smtClean="0"/>
              <a:t>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cs-CZ" sz="1400" dirty="0" smtClean="0"/>
          </a:p>
          <a:p>
            <a:r>
              <a:rPr lang="cs-CZ" sz="1400" b="1" dirty="0"/>
              <a:t>Výzkumné práce </a:t>
            </a:r>
            <a:r>
              <a:rPr lang="cs-CZ" sz="1400" dirty="0"/>
              <a:t>prováděné v rámci projektu lze rozdělit do oblastí: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 smtClean="0"/>
              <a:t>průzkum </a:t>
            </a:r>
            <a:r>
              <a:rPr lang="cs-CZ" sz="1400" dirty="0"/>
              <a:t>panelových konstrukcí in-</a:t>
            </a:r>
            <a:r>
              <a:rPr lang="cs-CZ" sz="1400" dirty="0" err="1"/>
              <a:t>situ</a:t>
            </a:r>
            <a:r>
              <a:rPr lang="cs-CZ" sz="1400" dirty="0"/>
              <a:t>, sběr dat a informací (vady, poruchy a zásahy do panelových objektů)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 smtClean="0"/>
              <a:t>teoretické </a:t>
            </a:r>
            <a:r>
              <a:rPr lang="cs-CZ" sz="1400" dirty="0"/>
              <a:t>analýzy řešení a ověření důsledků vad, poruch a zásahů do panelových objektů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 smtClean="0"/>
              <a:t>vyhodnocení </a:t>
            </a:r>
            <a:r>
              <a:rPr lang="cs-CZ" sz="1400" dirty="0"/>
              <a:t>získaných dat </a:t>
            </a:r>
            <a:endParaRPr lang="cs-CZ" sz="1400" dirty="0" smtClean="0"/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0"/>
              <a:t>přípravu metodických příruček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207470"/>
            <a:ext cx="8291264" cy="504056"/>
          </a:xfrm>
        </p:spPr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839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392488"/>
          </a:xfrm>
        </p:spPr>
        <p:txBody>
          <a:bodyPr>
            <a:normAutofit lnSpcReduction="10000"/>
          </a:bodyPr>
          <a:lstStyle/>
          <a:p>
            <a:r>
              <a:rPr lang="cs-CZ" sz="1400" b="1" dirty="0" smtClean="0"/>
              <a:t>Panelové objekty</a:t>
            </a:r>
          </a:p>
          <a:p>
            <a:r>
              <a:rPr lang="cs-CZ" sz="1400" dirty="0" smtClean="0"/>
              <a:t>výstavba </a:t>
            </a:r>
            <a:r>
              <a:rPr lang="cs-CZ" sz="1400" dirty="0"/>
              <a:t>obytných domů panelovou </a:t>
            </a:r>
            <a:r>
              <a:rPr lang="cs-CZ" sz="1400" dirty="0" smtClean="0"/>
              <a:t>v </a:t>
            </a:r>
            <a:r>
              <a:rPr lang="cs-CZ" sz="1400" dirty="0"/>
              <a:t>letech </a:t>
            </a:r>
            <a:r>
              <a:rPr lang="cs-CZ" sz="1400" b="1" dirty="0"/>
              <a:t>1957 až 1992</a:t>
            </a:r>
            <a:r>
              <a:rPr lang="cs-CZ" sz="1400" dirty="0"/>
              <a:t>, </a:t>
            </a:r>
            <a:r>
              <a:rPr lang="cs-CZ" sz="1400" dirty="0" smtClean="0"/>
              <a:t>největší intenzita v </a:t>
            </a:r>
            <a:r>
              <a:rPr lang="cs-CZ" sz="1400" dirty="0"/>
              <a:t>70. a 80. </a:t>
            </a:r>
            <a:r>
              <a:rPr lang="cs-CZ" sz="1400" dirty="0" smtClean="0"/>
              <a:t>letech 20. st.</a:t>
            </a:r>
          </a:p>
          <a:p>
            <a:r>
              <a:rPr lang="cs-CZ" sz="1400" dirty="0" smtClean="0"/>
              <a:t>v </a:t>
            </a:r>
            <a:r>
              <a:rPr lang="cs-CZ" sz="1400" dirty="0"/>
              <a:t>ČR </a:t>
            </a:r>
            <a:r>
              <a:rPr lang="cs-CZ" sz="1400" dirty="0" smtClean="0"/>
              <a:t>je zjištěno </a:t>
            </a:r>
            <a:r>
              <a:rPr lang="cs-CZ" sz="1400" b="1" dirty="0" smtClean="0"/>
              <a:t>62 </a:t>
            </a:r>
            <a:r>
              <a:rPr lang="cs-CZ" sz="1400" b="1" dirty="0"/>
              <a:t>456 </a:t>
            </a:r>
            <a:r>
              <a:rPr lang="cs-CZ" sz="1400" dirty="0"/>
              <a:t>bytových panelových </a:t>
            </a:r>
            <a:r>
              <a:rPr lang="cs-CZ" sz="1400" b="1" dirty="0"/>
              <a:t>domů</a:t>
            </a:r>
            <a:r>
              <a:rPr lang="cs-CZ" sz="1400" dirty="0"/>
              <a:t>, </a:t>
            </a:r>
            <a:r>
              <a:rPr lang="cs-CZ" sz="1400" dirty="0" smtClean="0"/>
              <a:t>tj. </a:t>
            </a:r>
            <a:r>
              <a:rPr lang="cs-CZ" sz="1400" b="1" dirty="0" smtClean="0"/>
              <a:t>1,165 </a:t>
            </a:r>
            <a:r>
              <a:rPr lang="cs-CZ" sz="1400" b="1" dirty="0"/>
              <a:t>mil. </a:t>
            </a:r>
            <a:r>
              <a:rPr lang="cs-CZ" sz="1400" b="1" dirty="0" smtClean="0"/>
              <a:t>bytů </a:t>
            </a:r>
            <a:r>
              <a:rPr lang="cs-CZ" sz="1400" dirty="0" smtClean="0"/>
              <a:t>(32</a:t>
            </a:r>
            <a:r>
              <a:rPr lang="cs-CZ" sz="1400" dirty="0"/>
              <a:t>% celkového trvale obydleného bytového fondu v </a:t>
            </a:r>
            <a:r>
              <a:rPr lang="cs-CZ" sz="1400" dirty="0" smtClean="0"/>
              <a:t>ČR)</a:t>
            </a:r>
          </a:p>
          <a:p>
            <a:r>
              <a:rPr lang="cs-CZ" sz="1400" b="1" dirty="0" smtClean="0"/>
              <a:t>9 </a:t>
            </a:r>
            <a:r>
              <a:rPr lang="cs-CZ" sz="1400" b="1" dirty="0"/>
              <a:t>až 14 </a:t>
            </a:r>
            <a:r>
              <a:rPr lang="cs-CZ" sz="1400" dirty="0"/>
              <a:t>základních stavebních </a:t>
            </a:r>
            <a:r>
              <a:rPr lang="cs-CZ" sz="1400" b="1" dirty="0"/>
              <a:t>soustavách</a:t>
            </a:r>
            <a:r>
              <a:rPr lang="cs-CZ" sz="1400" dirty="0"/>
              <a:t> a v řadě (cca 67) tzv. krajských materiálových </a:t>
            </a:r>
            <a:r>
              <a:rPr lang="cs-CZ" sz="1400" dirty="0" smtClean="0"/>
              <a:t>variant</a:t>
            </a:r>
          </a:p>
          <a:p>
            <a:r>
              <a:rPr lang="cs-CZ" sz="1400" b="1" dirty="0" smtClean="0"/>
              <a:t>stáří</a:t>
            </a:r>
            <a:r>
              <a:rPr lang="cs-CZ" sz="1400" dirty="0" smtClean="0"/>
              <a:t> </a:t>
            </a:r>
            <a:r>
              <a:rPr lang="cs-CZ" sz="1400" dirty="0"/>
              <a:t>panelových domů </a:t>
            </a:r>
            <a:r>
              <a:rPr lang="cs-CZ" sz="1400" dirty="0" smtClean="0"/>
              <a:t>cca </a:t>
            </a:r>
            <a:r>
              <a:rPr lang="cs-CZ" sz="1400" dirty="0"/>
              <a:t>od </a:t>
            </a:r>
            <a:r>
              <a:rPr lang="cs-CZ" sz="1400" b="1" dirty="0"/>
              <a:t>20 let do 50 let</a:t>
            </a:r>
            <a:r>
              <a:rPr lang="cs-CZ" sz="1400" dirty="0"/>
              <a:t>, tzn., že dosahují cca </a:t>
            </a:r>
            <a:r>
              <a:rPr lang="cs-CZ" sz="1400" b="1" dirty="0"/>
              <a:t>25 až 70 % </a:t>
            </a:r>
            <a:r>
              <a:rPr lang="cs-CZ" sz="1400" dirty="0"/>
              <a:t>předpokládané </a:t>
            </a:r>
            <a:r>
              <a:rPr lang="cs-CZ" sz="1400" b="1" dirty="0"/>
              <a:t>„účetní“ životnosti </a:t>
            </a:r>
            <a:r>
              <a:rPr lang="cs-CZ" sz="1400" dirty="0"/>
              <a:t>(75 až 85 let</a:t>
            </a:r>
            <a:r>
              <a:rPr lang="cs-CZ" sz="1400" dirty="0" smtClean="0"/>
              <a:t>)</a:t>
            </a:r>
          </a:p>
          <a:p>
            <a:r>
              <a:rPr lang="cs-CZ" sz="1400" b="1" dirty="0" smtClean="0"/>
              <a:t>nosná </a:t>
            </a:r>
            <a:r>
              <a:rPr lang="cs-CZ" sz="1400" b="1" dirty="0"/>
              <a:t>konstrukce prefabrikovaných stěnových systémů</a:t>
            </a:r>
            <a:r>
              <a:rPr lang="cs-CZ" sz="1400" dirty="0"/>
              <a:t> je vytvořena vzájemným spojením jednotlivých prefabrikovaných stěnových a stropních dílců ve stycích. </a:t>
            </a:r>
            <a:endParaRPr lang="cs-CZ" sz="1400" dirty="0" smtClean="0"/>
          </a:p>
          <a:p>
            <a:r>
              <a:rPr lang="cs-CZ" sz="1400" dirty="0" smtClean="0"/>
              <a:t>prostorovou </a:t>
            </a:r>
            <a:r>
              <a:rPr lang="cs-CZ" sz="1400" dirty="0"/>
              <a:t>tuhost a stabilitu systému zajišťují stěny rozmístěné v příčném a podélném </a:t>
            </a:r>
            <a:r>
              <a:rPr lang="cs-CZ" sz="1400" dirty="0" smtClean="0"/>
              <a:t>směru spolu se stropní konstrukcí.</a:t>
            </a:r>
          </a:p>
          <a:p>
            <a:r>
              <a:rPr lang="cs-CZ" sz="1400" b="1" dirty="0" smtClean="0"/>
              <a:t>nosné </a:t>
            </a:r>
            <a:r>
              <a:rPr lang="cs-CZ" sz="1400" b="1" dirty="0"/>
              <a:t>stěny </a:t>
            </a:r>
            <a:r>
              <a:rPr lang="cs-CZ" sz="1400" dirty="0"/>
              <a:t>jsou převážně uspořádané v </a:t>
            </a:r>
            <a:r>
              <a:rPr lang="cs-CZ" sz="1400" b="1" dirty="0"/>
              <a:t>příčném</a:t>
            </a:r>
            <a:r>
              <a:rPr lang="cs-CZ" sz="1400" dirty="0"/>
              <a:t> </a:t>
            </a:r>
            <a:r>
              <a:rPr lang="cs-CZ" sz="1400" b="1" dirty="0"/>
              <a:t>směru</a:t>
            </a:r>
            <a:r>
              <a:rPr lang="cs-CZ" sz="1400" dirty="0"/>
              <a:t> budovy. Systémy s podélně nebo obousměrně uspořádanými nosnými stěnami jsou méně častým případem.</a:t>
            </a:r>
            <a:r>
              <a:rPr lang="cs-CZ" sz="1400" dirty="0" smtClean="0"/>
              <a:t> </a:t>
            </a:r>
            <a:endParaRPr lang="cs-CZ" sz="1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1"/>
          <p:cNvSpPr txBox="1">
            <a:spLocks/>
          </p:cNvSpPr>
          <p:nvPr/>
        </p:nvSpPr>
        <p:spPr>
          <a:xfrm>
            <a:off x="611560" y="1700808"/>
            <a:ext cx="8291264" cy="439248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r>
              <a:rPr lang="cs-CZ" sz="1400" b="1" dirty="0" smtClean="0"/>
              <a:t>Úskalí při řešení projektu:</a:t>
            </a:r>
          </a:p>
          <a:p>
            <a:pPr marL="0" indent="0">
              <a:buNone/>
            </a:pPr>
            <a:endParaRPr lang="cs-CZ" sz="1400" dirty="0" smtClean="0"/>
          </a:p>
          <a:p>
            <a:pPr marL="285750" indent="-285750"/>
            <a:r>
              <a:rPr lang="cs-CZ" sz="1400" dirty="0" smtClean="0"/>
              <a:t>Doba řešení projektu zkrácena o 4 měsíce – termíny při vyhodnocení veřejné soutěže, podpisy smlouvy, doba na odvolání</a:t>
            </a:r>
          </a:p>
          <a:p>
            <a:pPr marL="285750" indent="-285750"/>
            <a:endParaRPr lang="cs-CZ" sz="1400" dirty="0" smtClean="0"/>
          </a:p>
          <a:p>
            <a:pPr marL="285750" indent="-285750"/>
            <a:r>
              <a:rPr lang="cs-CZ" sz="1400" dirty="0" smtClean="0"/>
              <a:t>Neexistuje „banka“ shromažďující údaje o panelových konstrukcích</a:t>
            </a:r>
          </a:p>
          <a:p>
            <a:pPr marL="285750" indent="-285750"/>
            <a:endParaRPr lang="cs-CZ" sz="1400" dirty="0" smtClean="0"/>
          </a:p>
          <a:p>
            <a:pPr marL="285750" indent="-285750"/>
            <a:r>
              <a:rPr lang="cs-CZ" sz="1400" dirty="0" smtClean="0"/>
              <a:t>Podle současné legislativy není možné bez dobré vůle vlastníka bytu provést stavebně technický průzkum příslušných částí konstrukce, průzkum je možné provést pouze ve společných prostorách</a:t>
            </a:r>
          </a:p>
          <a:p>
            <a:pPr marL="285750" indent="-285750"/>
            <a:endParaRPr lang="cs-CZ" sz="1400" dirty="0" smtClean="0"/>
          </a:p>
          <a:p>
            <a:pPr marL="285750" indent="-285750"/>
            <a:r>
              <a:rPr lang="cs-CZ" sz="1400" dirty="0" smtClean="0"/>
              <a:t>Z oslovených cca 100 společenství vlastníků a bytových družstev v Čechách s žádostí o spolupráci byla minimální reakce (12 subjektů)</a:t>
            </a:r>
          </a:p>
          <a:p>
            <a:pPr marL="285750" indent="-285750"/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07228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6963" y="1287742"/>
            <a:ext cx="8219256" cy="1008112"/>
          </a:xfrm>
        </p:spPr>
        <p:txBody>
          <a:bodyPr/>
          <a:lstStyle/>
          <a:p>
            <a:pPr algn="ctr"/>
            <a:r>
              <a:rPr lang="cs-CZ" dirty="0" smtClean="0"/>
              <a:t>Kroky při tvorbě certifikované metodiky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96619" y="2060848"/>
            <a:ext cx="8229600" cy="4176465"/>
          </a:xfrm>
        </p:spPr>
        <p:txBody>
          <a:bodyPr/>
          <a:lstStyle/>
          <a:p>
            <a:r>
              <a:rPr lang="cs-CZ" sz="1400" dirty="0"/>
              <a:t>1) Analýza dostupných podkladových materiálů, projektové dokumentace a publikovaných zpráv.</a:t>
            </a:r>
          </a:p>
          <a:p>
            <a:r>
              <a:rPr lang="cs-CZ" sz="1400" dirty="0"/>
              <a:t>2) Provedení </a:t>
            </a:r>
            <a:r>
              <a:rPr lang="cs-CZ" sz="1400" dirty="0" smtClean="0"/>
              <a:t>předběžného vizuálního stavebně </a:t>
            </a:r>
            <a:r>
              <a:rPr lang="cs-CZ" sz="1400" dirty="0"/>
              <a:t>technického průzkumu vybraných reprezentantů panelových </a:t>
            </a:r>
            <a:r>
              <a:rPr lang="cs-CZ" sz="1400" dirty="0" smtClean="0"/>
              <a:t>soustav</a:t>
            </a:r>
            <a:r>
              <a:rPr lang="cs-CZ" sz="1400" dirty="0"/>
              <a:t>.</a:t>
            </a:r>
          </a:p>
          <a:p>
            <a:r>
              <a:rPr lang="cs-CZ" sz="1400" dirty="0"/>
              <a:t>3) </a:t>
            </a:r>
            <a:r>
              <a:rPr lang="cs-CZ" sz="1400" dirty="0" smtClean="0"/>
              <a:t>Identifikace </a:t>
            </a:r>
            <a:r>
              <a:rPr lang="cs-CZ" sz="1400" dirty="0"/>
              <a:t>nejčastějších a charakteristických vad a </a:t>
            </a:r>
            <a:r>
              <a:rPr lang="cs-CZ" sz="1400" dirty="0" smtClean="0"/>
              <a:t>poruch, hodnocení </a:t>
            </a:r>
            <a:r>
              <a:rPr lang="cs-CZ" sz="1400" dirty="0"/>
              <a:t>stavebně technického stavu vybraných panelových objektů </a:t>
            </a:r>
            <a:r>
              <a:rPr lang="cs-CZ" sz="1400" dirty="0" smtClean="0"/>
              <a:t>h </a:t>
            </a:r>
            <a:r>
              <a:rPr lang="cs-CZ" sz="1400" dirty="0"/>
              <a:t>materiálů a dílčích analýz využívajících výsledků výzkumu zaměřeného na panelové konstrukce.</a:t>
            </a:r>
          </a:p>
          <a:p>
            <a:r>
              <a:rPr lang="cs-CZ" sz="1400" dirty="0" smtClean="0"/>
              <a:t>4) </a:t>
            </a:r>
            <a:r>
              <a:rPr lang="cs-CZ" sz="1400" dirty="0"/>
              <a:t>Provedení dílčích numerických analýz a vypracování zásad statické bezpečnosti vybraných variant panelových konstrukcí s dodatečně zřízenými otvory v nosných stěnách.</a:t>
            </a:r>
          </a:p>
          <a:p>
            <a:r>
              <a:rPr lang="cs-CZ" sz="1400" dirty="0"/>
              <a:t>5</a:t>
            </a:r>
            <a:r>
              <a:rPr lang="cs-CZ" sz="1400" dirty="0" smtClean="0"/>
              <a:t>)  </a:t>
            </a:r>
            <a:r>
              <a:rPr lang="cs-CZ" sz="1400" dirty="0"/>
              <a:t>Provedení dílčích numerických analýz a vypracování zásad statické bezpečnosti vybraných variant panelových stropních konstrukcí při zřizování nových prostupů a otvorů a při změně svislého zatížení</a:t>
            </a:r>
            <a:r>
              <a:rPr lang="cs-CZ" sz="1400" dirty="0" smtClean="0"/>
              <a:t>.</a:t>
            </a:r>
          </a:p>
          <a:p>
            <a:r>
              <a:rPr lang="cs-CZ" sz="1400" dirty="0"/>
              <a:t>6</a:t>
            </a:r>
            <a:r>
              <a:rPr lang="cs-CZ" sz="1400" dirty="0" smtClean="0"/>
              <a:t>) Formulace </a:t>
            </a:r>
            <a:r>
              <a:rPr lang="cs-CZ" sz="1400" dirty="0"/>
              <a:t>metodických pokynů pro dodatečné zřizování otvorů a prostupů v nosných panelových stěnách a panelových stropních konstrukcích.</a:t>
            </a:r>
          </a:p>
          <a:p>
            <a:r>
              <a:rPr lang="cs-CZ" sz="1400" dirty="0"/>
              <a:t>7</a:t>
            </a:r>
            <a:r>
              <a:rPr lang="cs-CZ" sz="1400" dirty="0" smtClean="0"/>
              <a:t>) </a:t>
            </a:r>
            <a:r>
              <a:rPr lang="cs-CZ" sz="1400" dirty="0"/>
              <a:t>Tepelně technická analýza vybraných reprezentantů panelových budov z hlediska namáhání </a:t>
            </a:r>
            <a:r>
              <a:rPr lang="cs-CZ" sz="1400" dirty="0" smtClean="0"/>
              <a:t>konstrukce, </a:t>
            </a:r>
            <a:r>
              <a:rPr lang="cs-CZ" sz="1400" dirty="0"/>
              <a:t>Odezva panelové konstrukce na účinky nesilových zatížení vnějšího prostředí </a:t>
            </a:r>
          </a:p>
          <a:p>
            <a:r>
              <a:rPr lang="cs-CZ" sz="1400" dirty="0"/>
              <a:t>8</a:t>
            </a:r>
            <a:r>
              <a:rPr lang="cs-CZ" sz="1400" dirty="0" smtClean="0"/>
              <a:t>) </a:t>
            </a:r>
            <a:r>
              <a:rPr lang="cs-CZ" sz="1400" dirty="0"/>
              <a:t>Rozbor problematiky předsazených a polozapuštěných lodžií a doporučené metody jejich sanace.</a:t>
            </a:r>
          </a:p>
          <a:p>
            <a:endParaRPr lang="cs-CZ" sz="1400" dirty="0"/>
          </a:p>
          <a:p>
            <a:endParaRPr lang="cs-CZ" sz="1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035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7400" b="1" dirty="0"/>
              <a:t>Metodické a technické pokyny pro posuzování stavebních úprav a zásahů do nosné konstrukce panelových domů </a:t>
            </a:r>
            <a:endParaRPr lang="cs-CZ" sz="7400" b="1" dirty="0" smtClean="0"/>
          </a:p>
          <a:p>
            <a:r>
              <a:rPr lang="cs-CZ" sz="5600" dirty="0"/>
              <a:t>V metodické příručce budou uvedeny výsledky analýz a </a:t>
            </a:r>
            <a:r>
              <a:rPr lang="cs-CZ" sz="5600" b="1" dirty="0"/>
              <a:t>doporučené postupy při provádění změn a úprav</a:t>
            </a:r>
            <a:r>
              <a:rPr lang="cs-CZ" sz="5600" dirty="0"/>
              <a:t>, zejména při </a:t>
            </a:r>
            <a:endParaRPr lang="cs-CZ" sz="5600" dirty="0" smtClean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5600" dirty="0" smtClean="0"/>
              <a:t>zřizování </a:t>
            </a:r>
            <a:r>
              <a:rPr lang="cs-CZ" sz="5600" dirty="0"/>
              <a:t>nových otvorů v nosných stěnách, </a:t>
            </a:r>
            <a:endParaRPr lang="cs-CZ" sz="5600" dirty="0" smtClean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5600" dirty="0" smtClean="0"/>
              <a:t>změně </a:t>
            </a:r>
            <a:r>
              <a:rPr lang="cs-CZ" sz="5600" dirty="0"/>
              <a:t>zatížení stropní konstrukce vyvolané změnou podlahové konstrukce, příček a hygienických jader, </a:t>
            </a:r>
            <a:endParaRPr lang="cs-CZ" sz="5600" dirty="0" smtClean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5600" dirty="0" smtClean="0"/>
              <a:t>zřizování </a:t>
            </a:r>
            <a:r>
              <a:rPr lang="cs-CZ" sz="5600" dirty="0"/>
              <a:t>nových prostupů a otvorů ve stropní konstrukci při provádění nových instalací a rozvodů. </a:t>
            </a:r>
            <a:endParaRPr lang="cs-CZ" sz="5600" dirty="0" smtClean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5600" dirty="0" smtClean="0"/>
              <a:t>zajištění </a:t>
            </a:r>
            <a:r>
              <a:rPr lang="cs-CZ" sz="5600" dirty="0"/>
              <a:t>statické bezpečnosti, zejména problematice styků nosných dílců, problematice dodatečného ztužování panelových konstrukcí pomocí </a:t>
            </a:r>
            <a:r>
              <a:rPr lang="cs-CZ" sz="5600" dirty="0" err="1"/>
              <a:t>předpínání</a:t>
            </a:r>
            <a:r>
              <a:rPr lang="cs-CZ" sz="5600" dirty="0"/>
              <a:t> ocelovou výztuží, popř. uhlíkovými lamelami a nedestruktivním diagnostickým metodám pro zjišťování kvality provedení a stavu styků. </a:t>
            </a:r>
            <a:endParaRPr lang="cs-CZ" sz="5600" dirty="0" smtClean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5600" dirty="0" smtClean="0"/>
              <a:t>hodnocení </a:t>
            </a:r>
            <a:r>
              <a:rPr lang="cs-CZ" sz="5600" dirty="0"/>
              <a:t>stupně </a:t>
            </a:r>
            <a:r>
              <a:rPr lang="cs-CZ" sz="5600" dirty="0" err="1"/>
              <a:t>karbonatace</a:t>
            </a:r>
            <a:r>
              <a:rPr lang="cs-CZ" sz="5600" dirty="0"/>
              <a:t> betonu a koroze výztuže a jejich vlivu na životnost konstrukce. </a:t>
            </a:r>
          </a:p>
          <a:p>
            <a:r>
              <a:rPr lang="cs-CZ" sz="5600" dirty="0"/>
              <a:t>V příloze této části příručky budou uvedeny doporučené postupy a technologie pro zesilování stěnových a stropních konstrukcí (dílců), sanaci styků nosných dílců a provádění nových nadpraží.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výsledků projektu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Metodické a technické pokyny pro rekonstrukce, opravy, popř. výměnu a dodatečné zřizování lodžií a balkonů </a:t>
            </a:r>
            <a:endParaRPr lang="cs-CZ" sz="2400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600" dirty="0"/>
              <a:t>V metodické příručce budou uvedeny výsledky analýz </a:t>
            </a:r>
            <a:r>
              <a:rPr lang="cs-CZ" sz="1600" b="1" dirty="0"/>
              <a:t>a doporučené postupy</a:t>
            </a:r>
            <a:r>
              <a:rPr lang="cs-CZ" sz="1600" dirty="0"/>
              <a:t> při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provádění </a:t>
            </a:r>
            <a:r>
              <a:rPr lang="cs-CZ" sz="1600" dirty="0"/>
              <a:t>rekonstrukcí, oprav, popř. výměně a dodatečném zřizování lodžií a balkonů.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zajištění </a:t>
            </a:r>
            <a:r>
              <a:rPr lang="cs-CZ" sz="1600" dirty="0"/>
              <a:t>statické bezpečnosti, zejména problematice styků lodžiových dílců, problematice koroze kotevní výztuže a výztuže lodžiových dílců, účinkům teploty a vlhkosti. </a:t>
            </a:r>
            <a:endParaRPr lang="cs-CZ" sz="1600" dirty="0" smtClean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/>
              <a:t>hydroizolačních </a:t>
            </a:r>
            <a:r>
              <a:rPr lang="cs-CZ" sz="1600" dirty="0"/>
              <a:t>systémům a </a:t>
            </a:r>
            <a:r>
              <a:rPr lang="cs-CZ" sz="1600" dirty="0" smtClean="0"/>
              <a:t>ostatních opatření </a:t>
            </a:r>
            <a:r>
              <a:rPr lang="cs-CZ" sz="1600" dirty="0"/>
              <a:t>(např. kotvení zábradlí) zajišťujícím funkční vlastnosti.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600" dirty="0"/>
              <a:t>V příloze této části příručky budou uvedeny doporučené postupy a technologie pro rekonstrukce, opravy, popř. výměnu a dodatečné zřizování lodžií a balkonů.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6240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Katalog nejčastějších a charakteristických vad a poruch panelových </a:t>
            </a:r>
            <a:r>
              <a:rPr lang="cs-CZ" sz="2400" b="1" dirty="0" smtClean="0"/>
              <a:t>domů</a:t>
            </a:r>
          </a:p>
          <a:p>
            <a:r>
              <a:rPr lang="cs-CZ" sz="1400" dirty="0"/>
              <a:t>Na základě průzkumu a hodnocení stavebně technického stavu vybraných reprezentantů panelových stavebních soustav, které mají v jednotlivých krajích ČR největší podíl na výstavbě bytových panelových domů, budou </a:t>
            </a:r>
            <a:r>
              <a:rPr lang="cs-CZ" sz="1400" dirty="0" smtClean="0"/>
              <a:t>identifikovány </a:t>
            </a:r>
            <a:r>
              <a:rPr lang="cs-CZ" sz="1400" dirty="0"/>
              <a:t>nejčastěji se vyskytující vady a poruchy těchto soustav, hodnocení jejich vlivu na funkční a užitné vlastnosti a na zůstatkovou životnost panelových domů a metody jejich sanací. </a:t>
            </a:r>
          </a:p>
          <a:p>
            <a:r>
              <a:rPr lang="cs-CZ" sz="1400" dirty="0"/>
              <a:t>V příloze tohoto katalogu budou uvedeny doporučené technologie a postupy pro odstraňování vad a poruch panelových domů. Nedílnou součástí této části příručky budou stručné charakteristiky vybraných panelových stavebních soustav, včetně charakteristických skladeb nosné konstrukce, styků nosné konstrukce včetně vybraných příkladů vyztužení nosných dílců.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837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Uplatnění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cs-CZ" sz="1400" b="1" dirty="0" smtClean="0"/>
              <a:t>Zkvalitnění </a:t>
            </a:r>
            <a:r>
              <a:rPr lang="cs-CZ" sz="1400" b="1" dirty="0"/>
              <a:t>metodické, legislativní i rozhodovací činnosti ústředního správního úřadu ve věcech regionální politiky</a:t>
            </a:r>
            <a:r>
              <a:rPr lang="cs-CZ" sz="1400" dirty="0"/>
              <a:t>, územního plánování a bydlení, a to zejména ve vztahu k přípravě nových strategických materiálů Ministerstva pro místní rozvoj jako je Strategie regionálního rozvoje, Národní rozvojový plán, Národní strategický referenční rámec a Politika územního rozvoje </a:t>
            </a:r>
            <a:endParaRPr lang="cs-CZ" sz="1400" dirty="0" smtClean="0"/>
          </a:p>
          <a:p>
            <a:r>
              <a:rPr lang="cs-CZ" sz="1400" dirty="0" smtClean="0"/>
              <a:t>Metodické, technické </a:t>
            </a:r>
            <a:r>
              <a:rPr lang="cs-CZ" sz="1400" dirty="0"/>
              <a:t>a </a:t>
            </a:r>
            <a:r>
              <a:rPr lang="cs-CZ" sz="1400" dirty="0" smtClean="0"/>
              <a:t>technologické příručky </a:t>
            </a:r>
            <a:r>
              <a:rPr lang="cs-CZ" sz="1400" dirty="0"/>
              <a:t>a </a:t>
            </a:r>
            <a:r>
              <a:rPr lang="cs-CZ" sz="1400" dirty="0" smtClean="0"/>
              <a:t>pokyny </a:t>
            </a:r>
            <a:r>
              <a:rPr lang="cs-CZ" sz="1400" dirty="0"/>
              <a:t>pro </a:t>
            </a:r>
            <a:r>
              <a:rPr lang="cs-CZ" sz="1400" b="1" dirty="0"/>
              <a:t>činnost ústředního správního orgánu </a:t>
            </a:r>
            <a:r>
              <a:rPr lang="cs-CZ" sz="1400" dirty="0"/>
              <a:t>zejména </a:t>
            </a:r>
            <a:r>
              <a:rPr lang="cs-CZ" sz="1400" b="1" dirty="0"/>
              <a:t>ve věcech bydlení v bytových domech realizovaných panelovou technologií</a:t>
            </a:r>
            <a:r>
              <a:rPr lang="cs-CZ" sz="1400" dirty="0"/>
              <a:t>. </a:t>
            </a:r>
            <a:endParaRPr lang="cs-CZ" sz="1400" dirty="0" smtClean="0"/>
          </a:p>
          <a:p>
            <a:r>
              <a:rPr lang="cs-CZ" sz="1400" b="1" dirty="0" smtClean="0"/>
              <a:t>Zdokonalení</a:t>
            </a:r>
            <a:r>
              <a:rPr lang="cs-CZ" sz="1400" dirty="0" smtClean="0"/>
              <a:t> </a:t>
            </a:r>
            <a:r>
              <a:rPr lang="cs-CZ" sz="1400" dirty="0"/>
              <a:t>současných praxí, metodik, regulačních mechanismů, dozorových činností, získání nových poznatků, dovedností, služeb, informačních a řídicích produktů a postupů, které budou určeny pro </a:t>
            </a:r>
            <a:r>
              <a:rPr lang="cs-CZ" sz="1400" b="1" dirty="0"/>
              <a:t>výkon státní správy </a:t>
            </a:r>
            <a:r>
              <a:rPr lang="cs-CZ" sz="1400" dirty="0"/>
              <a:t>a povedou k </a:t>
            </a:r>
            <a:r>
              <a:rPr lang="cs-CZ" sz="1400" b="1" dirty="0"/>
              <a:t>vyšší inovativnosti</a:t>
            </a:r>
            <a:r>
              <a:rPr lang="cs-CZ" sz="1400" dirty="0"/>
              <a:t>, tj. ke </a:t>
            </a:r>
            <a:r>
              <a:rPr lang="cs-CZ" sz="1400" b="1" dirty="0"/>
              <a:t>zvýšení kvality</a:t>
            </a:r>
            <a:r>
              <a:rPr lang="cs-CZ" sz="1400" dirty="0"/>
              <a:t>, dovolující </a:t>
            </a:r>
            <a:r>
              <a:rPr lang="cs-CZ" sz="1400" b="1" dirty="0"/>
              <a:t>zvýšit udržitelnost a prosaditelnost</a:t>
            </a:r>
            <a:r>
              <a:rPr lang="cs-CZ" sz="1400" dirty="0"/>
              <a:t>, a též i ke zvýšení hospodárnosti této činnosti. </a:t>
            </a:r>
            <a:endParaRPr lang="cs-CZ" sz="1400" dirty="0" smtClean="0"/>
          </a:p>
          <a:p>
            <a:r>
              <a:rPr lang="cs-CZ" sz="1400" b="1" dirty="0" smtClean="0"/>
              <a:t>Podpora </a:t>
            </a:r>
            <a:r>
              <a:rPr lang="cs-CZ" sz="1400" b="1" dirty="0"/>
              <a:t>znalostní základny ústředního orgánu a jemu podřízených správních orgánů, stavebních inženýrů a statiků </a:t>
            </a:r>
            <a:r>
              <a:rPr lang="cs-CZ" sz="1400" dirty="0"/>
              <a:t>v oblasti obnovy, modernizace a rekonstrukce panelových domů jako rozhodující záruky a prevence zajišťující kvalitu, hospodárnost, udržitelnost, trvanlivost a nízkou energetickou náročnost rozsáhlého bytového fondu realizovaného v tzv. panelové technologii.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1053</Words>
  <Application>Microsoft Office PowerPoint</Application>
  <PresentationFormat>Předvádění na obrazovce (4:3)</PresentationFormat>
  <Paragraphs>88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MMR_klas</vt:lpstr>
      <vt:lpstr>Úpravy konstrukcí panelových domů TB030MMR001</vt:lpstr>
      <vt:lpstr>Krátká informace o projektu</vt:lpstr>
      <vt:lpstr>Prezentace aplikace PowerPoint</vt:lpstr>
      <vt:lpstr>Prezentace aplikace PowerPoint</vt:lpstr>
      <vt:lpstr>Kroky při tvorbě certifikované metodiky</vt:lpstr>
      <vt:lpstr>Představení výsledků projektu</vt:lpstr>
      <vt:lpstr>Prezentace aplikace PowerPoint</vt:lpstr>
      <vt:lpstr>Prezentace aplikace PowerPoint</vt:lpstr>
      <vt:lpstr>Uplatnění výsledků</vt:lpstr>
      <vt:lpstr>Kontakt na řešitele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Cejka</cp:lastModifiedBy>
  <cp:revision>45</cp:revision>
  <cp:lastPrinted>2016-04-22T11:06:19Z</cp:lastPrinted>
  <dcterms:created xsi:type="dcterms:W3CDTF">2014-02-26T13:05:03Z</dcterms:created>
  <dcterms:modified xsi:type="dcterms:W3CDTF">2016-04-25T16:38:21Z</dcterms:modified>
</cp:coreProperties>
</file>