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475" r:id="rId3"/>
    <p:sldId id="458" r:id="rId4"/>
    <p:sldId id="460" r:id="rId5"/>
    <p:sldId id="341" r:id="rId6"/>
    <p:sldId id="476" r:id="rId7"/>
    <p:sldId id="477" r:id="rId8"/>
    <p:sldId id="264" r:id="rId9"/>
    <p:sldId id="408" r:id="rId10"/>
    <p:sldId id="257" r:id="rId11"/>
    <p:sldId id="344" r:id="rId12"/>
    <p:sldId id="471" r:id="rId13"/>
    <p:sldId id="434" r:id="rId14"/>
    <p:sldId id="343" r:id="rId15"/>
    <p:sldId id="473" r:id="rId16"/>
    <p:sldId id="432" r:id="rId17"/>
    <p:sldId id="446" r:id="rId18"/>
    <p:sldId id="447" r:id="rId19"/>
    <p:sldId id="469" r:id="rId20"/>
    <p:sldId id="457" r:id="rId21"/>
    <p:sldId id="463" r:id="rId22"/>
    <p:sldId id="479" r:id="rId23"/>
    <p:sldId id="466" r:id="rId24"/>
    <p:sldId id="478" r:id="rId25"/>
    <p:sldId id="468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444" r:id="rId34"/>
    <p:sldId id="453" r:id="rId35"/>
    <p:sldId id="454" r:id="rId36"/>
    <p:sldId id="442" r:id="rId37"/>
    <p:sldId id="464" r:id="rId38"/>
    <p:sldId id="329" r:id="rId39"/>
    <p:sldId id="336" r:id="rId40"/>
    <p:sldId id="340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C2C4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6E9F4-DCF7-4088-AA9A-94746A657E88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BC0FC-838A-48FF-A650-FE46B337B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51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BC0FC-838A-48FF-A650-FE46B337BA9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12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BC0FC-838A-48FF-A650-FE46B337BA9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12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BC0FC-838A-48FF-A650-FE46B337BA9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19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D0B6E-DB30-CD46-E7EB-73093AC7D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9F2F11-2139-2A6E-978A-B237E7D7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EFCAD-6C95-A75C-5E8C-51C5BC4B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1B86E9-4D7B-7BD9-36A0-CB4341E6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A069D7-66DE-8BDB-C155-9125E061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56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F8747-9985-FAF7-B680-038A9EC6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41D1EF-6A8F-1365-1B94-6DE23B6A4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948E99-F7CF-9D2B-34F7-31398DFE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1B660D-E932-C0A4-4E6B-CB0230BC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118907-E15A-5A9A-4296-70774B80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61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B2BC182-2911-CFC4-93AB-070D73AE4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012AE5-ABFC-B6C8-A0CE-24B907DFA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19F132-65C5-779D-C798-592EF44E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F11FF3-E6B2-1810-606C-E6334937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A3FE7D-BD3A-256F-EA12-BF6626F8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17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EDD43-C895-E713-7550-B1FFFA32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95F721-BCDC-865C-1E00-6EEF5234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3D2DF4-1FB9-A35A-3704-E9081518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7F9211-E32B-0F3E-969A-387984FA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0588EB-5C16-D585-A49F-E547AF14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13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942DB-1AFE-E50B-FFF9-52AF6D87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F17FF2-1BDF-5A05-9F76-8B4724454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06CEA5-48C2-0DE9-453E-BF3B73C1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B3CEBD-896E-CD42-89D3-37AAF988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6A50B9-2AF1-F69F-D44C-317B1104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24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48BC6-322D-4592-EDE4-771526A7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81284-96C0-778A-C2BC-668CD33FA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9FE1B7-53B5-F8F2-D515-212904A66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1AE2EB-BEF3-A2C1-A800-E646134E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E54551-596E-1136-3FF0-E92FFBF1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A9FA4A-2A72-9D91-7C5D-1EDC480F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7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1981B-48BA-3777-86F1-AA6B05E7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AFC05F-DC11-8A5A-46FB-F0B481FA6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080155-940F-D51F-DE9E-4360754F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EAD0BD9-C1D3-7640-8361-5C2CDF954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CDCED6-F755-1000-2BE1-41552AA2D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9C382E-EA9A-2650-DB40-75D5E032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3E9932-D454-9B6B-3B6A-02525489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1EEE76-F30D-C30B-5833-6EB5E745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50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BC67B-177A-BE72-51F9-7AF7A7E6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291C87-FED2-B716-9977-4E5A6565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582CED-578D-408E-A1ED-E2C4E260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20BE60-3333-21DB-A8C7-527AE2A8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09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6C8638-CC9B-632C-2997-4D403BB7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8AA8E7-592F-B03E-1652-B5EFC9A8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A6318C-2A5F-8C67-44ED-D5F76E3E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82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93D2A-1D2F-F54F-2E7C-E85A5A3A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47570C-7590-FA99-2A30-E3E4F6DA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FDC41F-0315-1324-639E-B5B266FA2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1401CA-70D2-2A69-FE23-3F2F98C2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B6909B-C47E-2F18-85FD-18EBA93E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EEF538-1263-61CF-248E-1F4BF563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69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05168-CD8F-9BF1-7BB8-B7573BF8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44DE5D-5C01-63C6-BFD6-18178D7AB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4FFE12-FF70-A70B-0366-D49131E55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13CD36-9167-F791-B7AD-C6108218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7A6FDC-AFBB-B1A2-F540-FCC17DD3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44360F-4468-4499-02A8-4E3E13AC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7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38AF82A-375B-05B6-C583-06DB64F4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96B6EA-E8FF-CB20-8FC1-29FABF804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26C238-DF0B-0493-C79B-788800C9B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D9420-8741-46AD-96FA-1AF4A5CC2530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FA932B-84E8-DEB4-13E3-3B2C6519C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6F6B9D-0803-9892-FF66-461BD52EF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913E-0492-44F7-ACD9-B99657ADF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50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ED63F-4EC9-C9F7-A6B5-893D99514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9E9D35-9522-AE05-E5A9-40AB28EE4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89E5A1E-5817-7D19-40AB-DACB920E0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" y="0"/>
            <a:ext cx="11610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8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15B3430-15E6-E336-921F-0D9D82EEE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23233" r="20702"/>
          <a:stretch/>
        </p:blipFill>
        <p:spPr>
          <a:xfrm>
            <a:off x="374073" y="2996513"/>
            <a:ext cx="3224534" cy="41916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4F59A08-190B-5F87-DFFC-273AB8482331}"/>
              </a:ext>
            </a:extLst>
          </p:cNvPr>
          <p:cNvSpPr txBox="1"/>
          <p:nvPr/>
        </p:nvSpPr>
        <p:spPr>
          <a:xfrm>
            <a:off x="301142" y="836921"/>
            <a:ext cx="94721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i="0" dirty="0">
                <a:effectLst/>
                <a:latin typeface="museoSansRounded"/>
              </a:rPr>
              <a:t>Grantov</a:t>
            </a:r>
            <a:r>
              <a:rPr lang="cs-CZ" sz="4000" dirty="0">
                <a:latin typeface="museoSansRounded"/>
              </a:rPr>
              <a:t>á výzva: </a:t>
            </a:r>
          </a:p>
          <a:p>
            <a:r>
              <a:rPr lang="cs-CZ" sz="4000" b="1" i="0" dirty="0">
                <a:solidFill>
                  <a:srgbClr val="EB1C23"/>
                </a:solidFill>
                <a:effectLst/>
                <a:latin typeface="museoSansRounded"/>
              </a:rPr>
              <a:t>Flexibilní rozpočet jako nástroj podpory sociální práce s lidmi v tíživé životní situaci"</a:t>
            </a:r>
            <a:endParaRPr lang="cs-CZ" sz="40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6A4428B-B24F-866C-C025-B72E02A90B75}"/>
              </a:ext>
            </a:extLst>
          </p:cNvPr>
          <p:cNvSpPr txBox="1">
            <a:spLocks/>
          </p:cNvSpPr>
          <p:nvPr/>
        </p:nvSpPr>
        <p:spPr>
          <a:xfrm>
            <a:off x="4414683" y="2878391"/>
            <a:ext cx="5732207" cy="4070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latin typeface="museoSansRounded"/>
                <a:ea typeface="+mn-ea"/>
                <a:cs typeface="+mn-cs"/>
              </a:rPr>
              <a:t>Program</a:t>
            </a:r>
            <a:r>
              <a:rPr lang="cs-CZ" sz="3600" b="1" dirty="0"/>
              <a:t> </a:t>
            </a:r>
            <a:r>
              <a:rPr lang="cs-CZ" sz="4000" b="1" dirty="0">
                <a:latin typeface="museoSansRounded"/>
                <a:ea typeface="+mn-ea"/>
                <a:cs typeface="+mn-cs"/>
              </a:rPr>
              <a:t>podpory řešení </a:t>
            </a:r>
          </a:p>
          <a:p>
            <a:pPr algn="ctr"/>
            <a:r>
              <a:rPr lang="cs-CZ" sz="4000" b="1" dirty="0">
                <a:latin typeface="museoSansRounded"/>
                <a:ea typeface="+mn-ea"/>
                <a:cs typeface="+mn-cs"/>
              </a:rPr>
              <a:t>tíživé životní situace</a:t>
            </a:r>
          </a:p>
        </p:txBody>
      </p:sp>
      <p:pic>
        <p:nvPicPr>
          <p:cNvPr id="3" name="Obrázek 2" descr="Obsah obrázku Grafika, grafický design, Písmo, design&#10;&#10;Popis byl vytvořen automaticky">
            <a:extLst>
              <a:ext uri="{FF2B5EF4-FFF2-40B4-BE49-F238E27FC236}">
                <a16:creationId xmlns:a16="http://schemas.microsoft.com/office/drawing/2014/main" id="{E9C1DD49-B86D-2848-D288-8776A9937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18" y="136116"/>
            <a:ext cx="1119230" cy="16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6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1100E-24F3-94F2-D356-0EF5EDDB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93" y="301575"/>
            <a:ext cx="10515600" cy="770142"/>
          </a:xfrm>
        </p:spPr>
        <p:txBody>
          <a:bodyPr/>
          <a:lstStyle/>
          <a:p>
            <a:r>
              <a:rPr lang="cs-CZ" b="1" dirty="0"/>
              <a:t>Cíl grantové výzvy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FD8B3F-06F7-2652-5ADA-A2F5F69AE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0" y="3428990"/>
            <a:ext cx="40" cy="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2E489E-9651-C636-7BA0-AC239AFF1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87" y="1376976"/>
            <a:ext cx="115062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9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C81C9-BE8C-CCCD-BFFF-DF7B7D8D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867"/>
            <a:ext cx="10515600" cy="1325563"/>
          </a:xfrm>
        </p:spPr>
        <p:txBody>
          <a:bodyPr/>
          <a:lstStyle/>
          <a:p>
            <a:r>
              <a:rPr lang="cs-CZ" b="1" dirty="0"/>
              <a:t>Co to je </a:t>
            </a:r>
            <a:r>
              <a:rPr lang="cs-CZ" b="1" dirty="0">
                <a:solidFill>
                  <a:srgbClr val="ED1C24"/>
                </a:solidFill>
              </a:rPr>
              <a:t>flexibilní rozpočet</a:t>
            </a:r>
            <a:r>
              <a:rPr lang="cs-CZ" b="1" dirty="0"/>
              <a:t>?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E8BF124-8B71-97B5-5B17-76DA7C1D6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081" y="1257596"/>
            <a:ext cx="7150887" cy="5340537"/>
          </a:xfrm>
        </p:spPr>
      </p:pic>
    </p:spTree>
    <p:extLst>
      <p:ext uri="{BB962C8B-B14F-4D97-AF65-F5344CB8AC3E}">
        <p14:creationId xmlns:p14="http://schemas.microsoft.com/office/powerpoint/2010/main" val="326068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1100E-24F3-94F2-D356-0EF5EDDB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2" y="593126"/>
            <a:ext cx="10515600" cy="770142"/>
          </a:xfrm>
        </p:spPr>
        <p:txBody>
          <a:bodyPr/>
          <a:lstStyle/>
          <a:p>
            <a:r>
              <a:rPr lang="cs-CZ" b="1" dirty="0"/>
              <a:t>  Výhody flexibilního rozpočtu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FD8B3F-06F7-2652-5ADA-A2F5F69AE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0" y="3428990"/>
            <a:ext cx="40" cy="1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8B0E3-AF76-E9E6-95A7-73488C1B2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52" y="1363268"/>
            <a:ext cx="10515600" cy="4131444"/>
          </a:xfrm>
        </p:spPr>
        <p:txBody>
          <a:bodyPr/>
          <a:lstStyle/>
          <a:p>
            <a:endParaRPr lang="cs-CZ" dirty="0">
              <a:solidFill>
                <a:srgbClr val="000000"/>
              </a:solidFill>
              <a:latin typeface="museoSansRounded"/>
            </a:endParaRPr>
          </a:p>
          <a:p>
            <a:r>
              <a:rPr lang="cs-CZ" dirty="0"/>
              <a:t>Poskytuje možnost </a:t>
            </a:r>
            <a:r>
              <a:rPr lang="cs-CZ" b="1" dirty="0">
                <a:solidFill>
                  <a:srgbClr val="EB1C23"/>
                </a:solidFill>
                <a:latin typeface="museoSansRounded"/>
              </a:rPr>
              <a:t>pružné a rychlé reakce na aktuální potřeby klienta.</a:t>
            </a:r>
          </a:p>
          <a:p>
            <a:r>
              <a:rPr lang="cs-CZ" dirty="0">
                <a:solidFill>
                  <a:srgbClr val="000000"/>
                </a:solidFill>
                <a:latin typeface="museoSansRounded"/>
              </a:rPr>
              <a:t>N</a:t>
            </a:r>
            <a:r>
              <a:rPr lang="cs-CZ" b="0" i="0" dirty="0">
                <a:solidFill>
                  <a:srgbClr val="000000"/>
                </a:solidFill>
                <a:effectLst/>
                <a:latin typeface="museoSansRounded"/>
              </a:rPr>
              <a:t>abízí </a:t>
            </a:r>
            <a:r>
              <a:rPr lang="cs-CZ" b="1" i="0" dirty="0">
                <a:solidFill>
                  <a:srgbClr val="EB1C23"/>
                </a:solidFill>
                <a:effectLst/>
                <a:latin typeface="museoSansRounded"/>
              </a:rPr>
              <a:t>možnost řešit situaci člověka i tam, kde selhávají stávající systémová řešení.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B3E351-3786-EC5A-3BB2-30056917D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58" r="42016" b="41935"/>
          <a:stretch/>
        </p:blipFill>
        <p:spPr>
          <a:xfrm>
            <a:off x="251260" y="4227112"/>
            <a:ext cx="10745583" cy="14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2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1100E-24F3-94F2-D356-0EF5EDDB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ED1C24"/>
                </a:solidFill>
              </a:rPr>
              <a:t>Proč jsme se rozhodli pro grantovou výzvu?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D180A-0D14-2F4A-5D8D-3C6CE9C1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Podpora kvalitní sociální práce, v rámci které chybí finanční prostředky využitelné ve prospěch klientů a tím současně podpora lidí v tíživé životní situaci.</a:t>
            </a:r>
          </a:p>
          <a:p>
            <a:r>
              <a:rPr lang="cs-CZ" sz="3200" dirty="0"/>
              <a:t>Možnost úhrady i nízkých nákladů, které je potřeba uhradit rychle – žádat o individuální nadační příspěvek není efektivní cestou.</a:t>
            </a:r>
          </a:p>
          <a:p>
            <a:r>
              <a:rPr lang="cs-CZ" sz="3200" dirty="0"/>
              <a:t>Inspirace grantovou výzvou Nadačního fondu Abakus, v rámci které byly vybraným organizacím poskytnuty prostředky na vytvoření flexibilního rozpočtu v době koronavirové pandemie.</a:t>
            </a:r>
          </a:p>
          <a:p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50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462C2-9C4A-FE91-E806-9EB5269B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D1C24"/>
                </a:solidFill>
              </a:rPr>
              <a:t>Finanční alokace a žadatelé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75063A-745B-4758-4307-6C092421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Oprávnění žadatelé: </a:t>
            </a:r>
          </a:p>
          <a:p>
            <a:pPr lvl="1"/>
            <a:r>
              <a:rPr lang="cs-CZ" sz="2800" dirty="0"/>
              <a:t>Poskytovatelé registrovaných sociálních služeb</a:t>
            </a:r>
          </a:p>
          <a:p>
            <a:pPr lvl="1"/>
            <a:r>
              <a:rPr lang="cs-CZ" sz="2800" dirty="0"/>
              <a:t>Organizace pověřené k výkonu sociálně právní ochrany dětí</a:t>
            </a:r>
          </a:p>
          <a:p>
            <a:pPr lvl="1"/>
            <a:r>
              <a:rPr lang="cs-CZ" sz="2800" dirty="0"/>
              <a:t>Subjekty vykonávající činnosti sociální práce ve veřejné správě (např. městské části)</a:t>
            </a:r>
          </a:p>
          <a:p>
            <a:pPr marL="285750" indent="-285750"/>
            <a:r>
              <a:rPr lang="cs-CZ" sz="2800" dirty="0"/>
              <a:t>Finanční alokace: </a:t>
            </a:r>
            <a:r>
              <a:rPr lang="cs-CZ" sz="2800" b="1" dirty="0"/>
              <a:t>950 000 Kč</a:t>
            </a:r>
          </a:p>
          <a:p>
            <a:pPr marL="285750" indent="-285750"/>
            <a:r>
              <a:rPr lang="cs-CZ" sz="2800" dirty="0"/>
              <a:t>Podaných žádostí: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Podpořeno </a:t>
            </a:r>
            <a:r>
              <a:rPr lang="cs-CZ" sz="2800" b="1" dirty="0"/>
              <a:t>16 neziskových organizací a 3 městské části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Granty poskytnuty v rozmezí </a:t>
            </a:r>
            <a:r>
              <a:rPr lang="cs-CZ" b="1" dirty="0"/>
              <a:t>36 000 Kč – 70 000 Kč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Čerpání od září 2023 do 31.8.2024</a:t>
            </a:r>
            <a:r>
              <a:rPr lang="cs-CZ" dirty="0"/>
              <a:t>, max. do 31.12.2024 na základě žádosti o prodloužení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182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9541D-1885-DF00-F2C5-F3233C0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0" y="132736"/>
            <a:ext cx="11043624" cy="144968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Grantová výzva je určena oprávněným žadatelům, kteří podporují své klienty v těchto </a:t>
            </a:r>
            <a:r>
              <a:rPr lang="cs-CZ" b="1" dirty="0">
                <a:solidFill>
                  <a:srgbClr val="ED1C24"/>
                </a:solidFill>
              </a:rPr>
              <a:t>situacích</a:t>
            </a:r>
            <a:r>
              <a:rPr lang="cs-CZ" b="1" dirty="0"/>
              <a:t>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6A2C51-C736-2DBC-EA12-1B08C7FA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1" y="0"/>
            <a:ext cx="18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DDFFC9F-DC2A-EEE8-8138-CE381D882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1" y="0"/>
            <a:ext cx="18" cy="685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6B4F0F6-1901-1248-D9C1-C90BDF454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6" y="1658067"/>
            <a:ext cx="9968969" cy="50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1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9541D-1885-DF00-F2C5-F3233C0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25" y="0"/>
            <a:ext cx="11043624" cy="144968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ED1C24"/>
                </a:solidFill>
              </a:rPr>
              <a:t>Oblasti využití </a:t>
            </a:r>
            <a:r>
              <a:rPr lang="cs-CZ" b="1" dirty="0"/>
              <a:t>flexibilního rozpočtu: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6A2C51-C736-2DBC-EA12-1B08C7FA1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1" y="0"/>
            <a:ext cx="18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AF5386A-7B2F-77B7-2187-CA4F9B326AA0}"/>
              </a:ext>
            </a:extLst>
          </p:cNvPr>
          <p:cNvSpPr txBox="1"/>
          <p:nvPr/>
        </p:nvSpPr>
        <p:spPr>
          <a:xfrm>
            <a:off x="369058" y="1262646"/>
            <a:ext cx="107018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1. Bydlení: </a:t>
            </a:r>
            <a:r>
              <a:rPr lang="cs-CZ" sz="2200" dirty="0"/>
              <a:t>např. správní poplatek za vyřízení dokladů, nájemné, poplatek za ubytování na určitou dobu (azylový dům, ubytovna), uhrazení nedoplatku, nábytek a vybavení domácnosti </a:t>
            </a:r>
          </a:p>
          <a:p>
            <a:endParaRPr lang="cs-CZ" sz="2200" dirty="0"/>
          </a:p>
          <a:p>
            <a:r>
              <a:rPr lang="cs-CZ" sz="2200" b="1" dirty="0"/>
              <a:t>2. Zdraví: </a:t>
            </a:r>
            <a:r>
              <a:rPr lang="cs-CZ" sz="2200" dirty="0"/>
              <a:t>např. doplatky na léky, zdravotní pomůcky, terapie, léčby, doléčovací pobyty za úhradu </a:t>
            </a:r>
          </a:p>
          <a:p>
            <a:endParaRPr lang="cs-CZ" sz="2200" dirty="0"/>
          </a:p>
          <a:p>
            <a:r>
              <a:rPr lang="cs-CZ" sz="2200" b="1" dirty="0"/>
              <a:t>3. Zaměstnání: </a:t>
            </a:r>
            <a:r>
              <a:rPr lang="cs-CZ" sz="2200" dirty="0"/>
              <a:t>např. vzdělávací kurzy, cestovné, poplatek za lékařskou prohlídku, správní poplatek za výpis z rejstříku trestů </a:t>
            </a:r>
          </a:p>
          <a:p>
            <a:endParaRPr lang="cs-CZ" sz="2200" dirty="0"/>
          </a:p>
          <a:p>
            <a:r>
              <a:rPr lang="cs-CZ" sz="2200" b="1" dirty="0"/>
              <a:t>4. Sny, přání a naděje</a:t>
            </a:r>
            <a:r>
              <a:rPr lang="cs-CZ" sz="2200" dirty="0"/>
              <a:t>: např. volný čas, úhrada cesty za rodinou, kulturní a sportovní akce </a:t>
            </a:r>
          </a:p>
          <a:p>
            <a:endParaRPr lang="cs-CZ" sz="2200" dirty="0"/>
          </a:p>
          <a:p>
            <a:r>
              <a:rPr lang="cs-CZ" sz="2200" b="1" dirty="0"/>
              <a:t>5. Základní materiální potřeby:  </a:t>
            </a:r>
            <a:r>
              <a:rPr lang="cs-CZ" sz="2200" dirty="0"/>
              <a:t>např. oblečení, potraviny, drogerie, mobilní telefon, školní potřeby </a:t>
            </a:r>
          </a:p>
          <a:p>
            <a:endParaRPr lang="cs-CZ" sz="2200" dirty="0"/>
          </a:p>
          <a:p>
            <a:r>
              <a:rPr lang="cs-CZ" sz="2200" b="1" dirty="0"/>
              <a:t>6. Právní a tlumočnické služby </a:t>
            </a:r>
            <a:r>
              <a:rPr lang="cs-CZ" sz="2200" dirty="0"/>
              <a:t>: např. soudní obhajoba, konzultace, příprava právní dokumentace, tlumočnické služby, překlady</a:t>
            </a:r>
          </a:p>
        </p:txBody>
      </p:sp>
    </p:spTree>
    <p:extLst>
      <p:ext uri="{BB962C8B-B14F-4D97-AF65-F5344CB8AC3E}">
        <p14:creationId xmlns:p14="http://schemas.microsoft.com/office/powerpoint/2010/main" val="165006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9541D-1885-DF00-F2C5-F3233C0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88" y="270164"/>
            <a:ext cx="11505722" cy="1449684"/>
          </a:xfrm>
        </p:spPr>
        <p:txBody>
          <a:bodyPr>
            <a:normAutofit/>
          </a:bodyPr>
          <a:lstStyle/>
          <a:p>
            <a:r>
              <a:rPr lang="cs-CZ" b="1" dirty="0"/>
              <a:t>Náklady, které </a:t>
            </a:r>
            <a:r>
              <a:rPr lang="cs-CZ" b="1" dirty="0">
                <a:solidFill>
                  <a:srgbClr val="ED1C24"/>
                </a:solidFill>
              </a:rPr>
              <a:t>nelze hradit </a:t>
            </a:r>
            <a:r>
              <a:rPr lang="cs-CZ" b="1" dirty="0"/>
              <a:t>z flexibilního rozpočtu: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6A2C51-C736-2DBC-EA12-1B08C7FA1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1" y="0"/>
            <a:ext cx="18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551506C-57CA-9107-4F8B-F26E948F05D5}"/>
              </a:ext>
            </a:extLst>
          </p:cNvPr>
          <p:cNvSpPr txBox="1"/>
          <p:nvPr/>
        </p:nvSpPr>
        <p:spPr>
          <a:xfrm>
            <a:off x="530528" y="1824045"/>
            <a:ext cx="103062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● Alkohol, nelegální drogy</a:t>
            </a:r>
          </a:p>
          <a:p>
            <a:r>
              <a:rPr lang="cs-CZ" sz="2400" dirty="0"/>
              <a:t> </a:t>
            </a:r>
          </a:p>
          <a:p>
            <a:r>
              <a:rPr lang="cs-CZ" sz="2400" dirty="0"/>
              <a:t>● Finanční hotovost či dar klientovi (finance lze využít jen na nákup věci nebo    služby ve prospěch klienta) </a:t>
            </a:r>
          </a:p>
          <a:p>
            <a:endParaRPr lang="cs-CZ" sz="2400" dirty="0"/>
          </a:p>
          <a:p>
            <a:r>
              <a:rPr lang="cs-CZ" sz="2400" dirty="0"/>
              <a:t>● Personální a provozní náklady žadatele</a:t>
            </a:r>
          </a:p>
          <a:p>
            <a:r>
              <a:rPr lang="cs-CZ" sz="2400" dirty="0"/>
              <a:t> </a:t>
            </a:r>
          </a:p>
          <a:p>
            <a:r>
              <a:rPr lang="cs-CZ" sz="2400" dirty="0"/>
              <a:t>● Hromadné nákupy vybavení využitelné klienty (např. nákup spacáků apod.)</a:t>
            </a:r>
          </a:p>
        </p:txBody>
      </p:sp>
    </p:spTree>
    <p:extLst>
      <p:ext uri="{BB962C8B-B14F-4D97-AF65-F5344CB8AC3E}">
        <p14:creationId xmlns:p14="http://schemas.microsoft.com/office/powerpoint/2010/main" val="114293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B8DAD-D91F-1D73-2FD7-A0157633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"/>
            <a:ext cx="10515600" cy="1325563"/>
          </a:xfrm>
        </p:spPr>
        <p:txBody>
          <a:bodyPr/>
          <a:lstStyle/>
          <a:p>
            <a:r>
              <a:rPr lang="cs-CZ" sz="4400" b="1" dirty="0">
                <a:solidFill>
                  <a:srgbClr val="ED1C24"/>
                </a:solidFill>
              </a:rPr>
              <a:t>Tipy k nastavení procesu využívání FR</a:t>
            </a:r>
            <a:endParaRPr lang="cs-CZ" b="1" dirty="0">
              <a:solidFill>
                <a:srgbClr val="ED1C24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406AF3-AFD7-EC59-0723-B0B561E99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217"/>
            <a:ext cx="10515600" cy="52213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 Stanovení rozhodovacích kompetencí </a:t>
            </a:r>
          </a:p>
          <a:p>
            <a:pPr lvl="1"/>
            <a:r>
              <a:rPr lang="cs-CZ" dirty="0"/>
              <a:t>Do jaké částky schvaluje pouze sociální pracovník (např. v rámci doprovodu, terénní práce).</a:t>
            </a:r>
          </a:p>
          <a:p>
            <a:pPr lvl="1"/>
            <a:r>
              <a:rPr lang="cs-CZ" dirty="0"/>
              <a:t>Od jaké do jaké částky schvaluje vedoucí služby/oddělení (dle návrhu sociálního pracovníka).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Od jaké částky schvaluje ředitel/vedoucí odboru.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 Stanovení způsobu úhrady a evidence</a:t>
            </a:r>
            <a:endParaRPr lang="cs-CZ" sz="2800" dirty="0"/>
          </a:p>
          <a:p>
            <a:pPr lvl="1"/>
            <a:r>
              <a:rPr lang="cs-CZ" dirty="0"/>
              <a:t>Může pracovník zaplatit z vlastních prostředků a pak se mu proplatí oproti účtence?</a:t>
            </a:r>
          </a:p>
          <a:p>
            <a:pPr lvl="1"/>
            <a:r>
              <a:rPr lang="cs-CZ" dirty="0"/>
              <a:t>Kdo eviduje účtenky?</a:t>
            </a:r>
          </a:p>
          <a:p>
            <a:pPr lvl="1"/>
            <a:r>
              <a:rPr lang="cs-CZ" dirty="0"/>
              <a:t>Kdo kontroluje čerpání?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88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FF9821D-7563-14A2-3878-70F132A24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181" y="1763430"/>
            <a:ext cx="9144000" cy="219259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ED1C24"/>
                </a:solidFill>
                <a:latin typeface="+mn-lt"/>
              </a:rPr>
              <a:t>Flexibilní rozpočty jako jeden z možných nástrojů podpory bydlení</a:t>
            </a:r>
            <a:br>
              <a:rPr lang="pl-PL" sz="3200" b="1" dirty="0">
                <a:solidFill>
                  <a:srgbClr val="ED1C24"/>
                </a:solidFill>
                <a:latin typeface="+mn-lt"/>
              </a:rPr>
            </a:br>
            <a:br>
              <a:rPr lang="pl-PL" sz="3200" b="1" dirty="0">
                <a:solidFill>
                  <a:srgbClr val="ED1C24"/>
                </a:solidFill>
                <a:latin typeface="+mn-lt"/>
              </a:rPr>
            </a:br>
            <a:r>
              <a:rPr lang="cs-CZ" sz="2800" b="1" dirty="0">
                <a:solidFill>
                  <a:srgbClr val="000000"/>
                </a:solidFill>
                <a:latin typeface="+mn-lt"/>
              </a:rPr>
              <a:t>Dagmar Klárová, Barbora Komberec Novosadová</a:t>
            </a:r>
            <a:endParaRPr lang="cs-CZ" sz="3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600E72F-D7AE-7D01-A561-6FF017B6F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1650"/>
            <a:ext cx="9144000" cy="1655762"/>
          </a:xfrm>
        </p:spPr>
        <p:txBody>
          <a:bodyPr/>
          <a:lstStyle/>
          <a:p>
            <a:r>
              <a:rPr lang="cs-CZ" dirty="0"/>
              <a:t>Seminář </a:t>
            </a:r>
            <a:br>
              <a:rPr lang="cs-CZ" dirty="0"/>
            </a:br>
            <a:r>
              <a:rPr lang="cs-CZ" dirty="0"/>
              <a:t>Garantované bydlení</a:t>
            </a:r>
            <a:br>
              <a:rPr lang="cs-CZ" dirty="0"/>
            </a:br>
            <a:br>
              <a:rPr lang="cs-CZ" sz="3200" dirty="0"/>
            </a:br>
            <a:r>
              <a:rPr lang="cs-CZ" sz="3200" b="1" dirty="0">
                <a:solidFill>
                  <a:srgbClr val="FAC2C4"/>
                </a:solidFill>
              </a:rPr>
              <a:t>12.9. 2024, Praha</a:t>
            </a:r>
            <a:endParaRPr lang="cs-CZ" b="1" dirty="0">
              <a:solidFill>
                <a:srgbClr val="FAC2C4"/>
              </a:solidFill>
            </a:endParaRPr>
          </a:p>
          <a:p>
            <a:endParaRPr lang="cs-CZ" dirty="0"/>
          </a:p>
        </p:txBody>
      </p:sp>
      <p:pic>
        <p:nvPicPr>
          <p:cNvPr id="7" name="Obrázek 6" descr="Obsah obrázku Grafika, grafický design, Písmo, design&#10;&#10;Popis byl vytvořen automaticky">
            <a:extLst>
              <a:ext uri="{FF2B5EF4-FFF2-40B4-BE49-F238E27FC236}">
                <a16:creationId xmlns:a16="http://schemas.microsoft.com/office/drawing/2014/main" id="{C115FEB5-8944-5CA3-32DC-3A5073426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58" y="80345"/>
            <a:ext cx="1005318" cy="15003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DBC15DC-A0B5-FA22-5F2B-03A436417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94" t="63778" r="7960" b="6433"/>
          <a:stretch/>
        </p:blipFill>
        <p:spPr>
          <a:xfrm>
            <a:off x="0" y="0"/>
            <a:ext cx="1396181" cy="13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6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E8ECF8-922F-59DC-017F-C5C8025F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8" y="600707"/>
            <a:ext cx="11829424" cy="54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6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E8CC2-6E2F-CE56-897D-4FDF22F1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D1C24"/>
                </a:solidFill>
              </a:rPr>
              <a:t>Co nás zajímá při evaluaci?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9E536-03E6-3C42-44F8-60DFE07B0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Typy řešených situací a hrazené náklady</a:t>
            </a:r>
          </a:p>
          <a:p>
            <a:r>
              <a:rPr lang="cs-CZ" dirty="0"/>
              <a:t>Vnímání pozitivních i negativních dopadů využívání flexibilního rozpočtu na sociální práci s klienty ze strany sociálních pracovníků</a:t>
            </a:r>
          </a:p>
          <a:p>
            <a:r>
              <a:rPr lang="cs-CZ" dirty="0"/>
              <a:t>Dilemata řešená při využívání flexibilního rozpočtu</a:t>
            </a:r>
          </a:p>
          <a:p>
            <a:r>
              <a:rPr lang="cs-CZ" dirty="0"/>
              <a:t>Proces rozhodování o úhradě nákladu ve prospěch klienta (flexibilita flexibilního rozpočtu </a:t>
            </a:r>
            <a:r>
              <a:rPr lang="cs-CZ" dirty="0">
                <a:sym typeface="Wingdings" panose="05000000000000000000" pitchFamily="2" charset="2"/>
              </a:rPr>
              <a:t>)</a:t>
            </a:r>
          </a:p>
          <a:p>
            <a:endParaRPr lang="cs-CZ" dirty="0"/>
          </a:p>
        </p:txBody>
      </p:sp>
      <p:pic>
        <p:nvPicPr>
          <p:cNvPr id="4" name="Obrázek 3" descr="Obsah obrázku Grafika, grafický design, Písmo, design&#10;&#10;Popis byl vytvořen automaticky">
            <a:extLst>
              <a:ext uri="{FF2B5EF4-FFF2-40B4-BE49-F238E27FC236}">
                <a16:creationId xmlns:a16="http://schemas.microsoft.com/office/drawing/2014/main" id="{44F71CD0-A32E-0DD7-9711-519DBB72D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58" y="80345"/>
            <a:ext cx="1005318" cy="15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40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4B1B5-F38E-298A-2E99-50CECEEE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Přehled celkového čerpání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981B4A5-5261-01B3-4FF9-B437E7B8F6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62" y="1825625"/>
            <a:ext cx="62736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1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B9470-D473-41BB-0430-ACCF514D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Přehled čerpání podle situace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0C519E2-7DB9-3716-271A-B453EDE1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3764"/>
            <a:ext cx="5371247" cy="38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41F967B-D6C5-BFEA-2CCA-061A879C9F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33" y="2033764"/>
            <a:ext cx="5371247" cy="37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9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FC7A6-AA2B-FA29-5F2B-6AD11D2B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Přehled čerpání podle oblastí</a:t>
            </a:r>
            <a:endParaRPr lang="cs-CZ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611F27-DC83-A8D0-7329-F03A573A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1" y="2083323"/>
            <a:ext cx="5341379" cy="38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452273-8D5C-2098-306E-00F7692E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02" y="2083323"/>
            <a:ext cx="5341379" cy="37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73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B0AD608-0127-5D8C-CF35-E9483750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438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Přehled čerpání podle cíle intervence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EAC026-764D-1E96-932D-2714196E50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3" y="2187019"/>
            <a:ext cx="5382758" cy="38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10ECF69-3490-CD68-9E34-FB47132E5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78" y="2231799"/>
            <a:ext cx="5382758" cy="37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29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2833"/>
            <a:ext cx="1090625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</a:rPr>
              <a:t>Konkrétní náklady hrazené z </a:t>
            </a:r>
            <a:r>
              <a:rPr lang="cs-CZ" b="1" dirty="0">
                <a:solidFill>
                  <a:srgbClr val="FF0000"/>
                </a:solidFill>
              </a:rPr>
              <a:t>flexibilního rozpočtu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8" y="1519707"/>
            <a:ext cx="7797294" cy="438389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Léky a </a:t>
            </a:r>
            <a:r>
              <a:rPr sz="2200" spc="-25" dirty="0">
                <a:latin typeface="Calibri"/>
                <a:cs typeface="Calibri"/>
              </a:rPr>
              <a:t>zdravotní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pomůcky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5" dirty="0">
                <a:latin typeface="Calibri"/>
                <a:cs typeface="Calibri"/>
              </a:rPr>
              <a:t>Potraviny,</a:t>
            </a:r>
            <a:r>
              <a:rPr sz="2200" spc="-20" dirty="0">
                <a:latin typeface="Calibri"/>
                <a:cs typeface="Calibri"/>
              </a:rPr>
              <a:t> stravné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Jízdné (lítačka,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jízdenky)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Správní </a:t>
            </a:r>
            <a:r>
              <a:rPr sz="2200" spc="-10" dirty="0">
                <a:latin typeface="Calibri"/>
                <a:cs typeface="Calibri"/>
              </a:rPr>
              <a:t>poplatky </a:t>
            </a:r>
            <a:r>
              <a:rPr sz="2200" spc="-25" dirty="0">
                <a:latin typeface="Calibri"/>
                <a:cs typeface="Calibri"/>
              </a:rPr>
              <a:t>(doklady, </a:t>
            </a:r>
            <a:r>
              <a:rPr sz="2200" dirty="0">
                <a:latin typeface="Calibri"/>
                <a:cs typeface="Calibri"/>
              </a:rPr>
              <a:t>výpis </a:t>
            </a:r>
            <a:r>
              <a:rPr sz="2200" spc="-5" dirty="0">
                <a:latin typeface="Calibri"/>
                <a:cs typeface="Calibri"/>
              </a:rPr>
              <a:t>z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TR)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45" dirty="0">
                <a:latin typeface="Calibri"/>
                <a:cs typeface="Calibri"/>
              </a:rPr>
              <a:t>Telefon </a:t>
            </a:r>
            <a:r>
              <a:rPr sz="2200" spc="-10" dirty="0">
                <a:latin typeface="Calibri"/>
                <a:cs typeface="Calibri"/>
              </a:rPr>
              <a:t>(kredit,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příslušenství)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Náklady na </a:t>
            </a:r>
            <a:r>
              <a:rPr sz="2200" spc="-10" dirty="0">
                <a:latin typeface="Calibri"/>
                <a:cs typeface="Calibri"/>
              </a:rPr>
              <a:t>bydlení </a:t>
            </a:r>
            <a:r>
              <a:rPr sz="2200" spc="-15" dirty="0">
                <a:latin typeface="Calibri"/>
                <a:cs typeface="Calibri"/>
              </a:rPr>
              <a:t>(úhrada </a:t>
            </a:r>
            <a:r>
              <a:rPr sz="2200" spc="-5" dirty="0">
                <a:latin typeface="Calibri"/>
                <a:cs typeface="Calibri"/>
              </a:rPr>
              <a:t>nájmu,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ubytování)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Vybavení </a:t>
            </a:r>
            <a:r>
              <a:rPr sz="2200" spc="-5" dirty="0">
                <a:latin typeface="Calibri"/>
                <a:cs typeface="Calibri"/>
              </a:rPr>
              <a:t>bytu,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stěhování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Úhrada </a:t>
            </a:r>
            <a:r>
              <a:rPr sz="2200" spc="-10" dirty="0">
                <a:latin typeface="Calibri"/>
                <a:cs typeface="Calibri"/>
              </a:rPr>
              <a:t>dluhu, pokuty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Obuv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Potřeby </a:t>
            </a:r>
            <a:r>
              <a:rPr sz="2200" spc="-20" dirty="0">
                <a:latin typeface="Calibri"/>
                <a:cs typeface="Calibri"/>
              </a:rPr>
              <a:t>pro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děti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Domácí </a:t>
            </a:r>
            <a:r>
              <a:rPr sz="2200" spc="-25" dirty="0">
                <a:latin typeface="Calibri"/>
                <a:cs typeface="Calibri"/>
              </a:rPr>
              <a:t>zvířata </a:t>
            </a:r>
            <a:r>
              <a:rPr sz="2200" spc="-45" dirty="0">
                <a:latin typeface="Calibri"/>
                <a:cs typeface="Calibri"/>
              </a:rPr>
              <a:t>(např.</a:t>
            </a:r>
            <a:r>
              <a:rPr sz="2200" spc="-10" dirty="0">
                <a:latin typeface="Calibri"/>
                <a:cs typeface="Calibri"/>
              </a:rPr>
              <a:t> veterinář)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sz="2200" spc="-10" dirty="0">
                <a:latin typeface="Calibri"/>
                <a:cs typeface="Calibri"/>
              </a:rPr>
              <a:t>Splnění přání, radost, odlehčení v náročné životní situaci, motivace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565" y="426763"/>
            <a:ext cx="10615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dirty="0">
                <a:latin typeface="+mj-lt"/>
                <a:cs typeface="+mj-cs"/>
              </a:rPr>
              <a:t>P</a:t>
            </a:r>
            <a:r>
              <a:rPr b="1" dirty="0" err="1">
                <a:latin typeface="+mj-lt"/>
                <a:cs typeface="+mj-cs"/>
              </a:rPr>
              <a:t>ozitivní</a:t>
            </a:r>
            <a:r>
              <a:rPr b="1" dirty="0">
                <a:latin typeface="+mj-lt"/>
                <a:cs typeface="+mj-cs"/>
              </a:rPr>
              <a:t> dopady flexibilního rozpočtu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8081" y="2546099"/>
            <a:ext cx="828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tu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ce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480" y="1526011"/>
            <a:ext cx="5164370" cy="1863972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600" b="1" spc="-10" dirty="0">
                <a:latin typeface="Calibri"/>
                <a:cs typeface="Calibri"/>
              </a:rPr>
              <a:t>Klienti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jejich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situace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sz="2200" spc="-10" dirty="0">
                <a:latin typeface="Calibri"/>
                <a:cs typeface="Calibri"/>
              </a:rPr>
              <a:t>M</a:t>
            </a:r>
            <a:r>
              <a:rPr sz="2200" spc="-10" dirty="0" err="1">
                <a:latin typeface="Calibri"/>
                <a:cs typeface="Calibri"/>
              </a:rPr>
              <a:t>ožnost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rychlejšího</a:t>
            </a:r>
            <a:r>
              <a:rPr sz="2200" spc="-5" dirty="0">
                <a:latin typeface="Calibri"/>
                <a:cs typeface="Calibri"/>
              </a:rPr>
              <a:t> posunu v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řešení</a:t>
            </a:r>
            <a:endParaRPr sz="22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8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sz="2200" spc="-15" dirty="0">
                <a:latin typeface="Calibri"/>
                <a:cs typeface="Calibri"/>
              </a:rPr>
              <a:t>O</a:t>
            </a:r>
            <a:r>
              <a:rPr sz="2200" spc="-15" dirty="0" err="1">
                <a:latin typeface="Calibri"/>
                <a:cs typeface="Calibri"/>
              </a:rPr>
              <a:t>drazový</a:t>
            </a:r>
            <a:r>
              <a:rPr sz="2200" spc="-15" dirty="0">
                <a:latin typeface="Calibri"/>
                <a:cs typeface="Calibri"/>
              </a:rPr>
              <a:t> můstek </a:t>
            </a:r>
            <a:r>
              <a:rPr sz="2200" spc="-20" dirty="0">
                <a:latin typeface="Calibri"/>
                <a:cs typeface="Calibri"/>
              </a:rPr>
              <a:t>pro </a:t>
            </a:r>
            <a:r>
              <a:rPr sz="2200" spc="-5" dirty="0">
                <a:latin typeface="Calibri"/>
                <a:cs typeface="Calibri"/>
              </a:rPr>
              <a:t>další </a:t>
            </a:r>
            <a:r>
              <a:rPr sz="2200" spc="-10" dirty="0">
                <a:latin typeface="Calibri"/>
                <a:cs typeface="Calibri"/>
              </a:rPr>
              <a:t>řešení </a:t>
            </a:r>
            <a:r>
              <a:rPr sz="2200" spc="-5" dirty="0">
                <a:latin typeface="Calibri"/>
                <a:cs typeface="Calibri"/>
              </a:rPr>
              <a:t>situace,  </a:t>
            </a:r>
            <a:r>
              <a:rPr sz="2200" spc="-10" dirty="0">
                <a:latin typeface="Calibri"/>
                <a:cs typeface="Calibri"/>
              </a:rPr>
              <a:t>získání času </a:t>
            </a:r>
            <a:r>
              <a:rPr sz="2200" spc="-5" dirty="0" err="1">
                <a:latin typeface="Calibri"/>
                <a:cs typeface="Calibri"/>
              </a:rPr>
              <a:t>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naplňování</a:t>
            </a:r>
            <a:r>
              <a:rPr lang="cs-CZ" sz="2200" spc="-10" dirty="0">
                <a:latin typeface="Calibri"/>
                <a:cs typeface="Calibri"/>
              </a:rPr>
              <a:t> dlouhodobějších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481" y="3311758"/>
            <a:ext cx="5024120" cy="2792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ts val="2245"/>
              </a:lnSpc>
              <a:spcBef>
                <a:spcPts val="95"/>
              </a:spcBef>
            </a:pPr>
            <a:r>
              <a:rPr sz="2200" spc="-5" dirty="0" err="1">
                <a:latin typeface="Calibri"/>
                <a:cs typeface="Calibri"/>
              </a:rPr>
              <a:t>cílů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184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Prevence propadu </a:t>
            </a:r>
            <a:r>
              <a:rPr sz="2200" spc="-5" dirty="0">
                <a:latin typeface="Calibri"/>
                <a:cs typeface="Calibri"/>
              </a:rPr>
              <a:t>situace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klienta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185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 err="1">
                <a:latin typeface="Calibri"/>
                <a:cs typeface="Calibri"/>
              </a:rPr>
              <a:t>Motivace</a:t>
            </a:r>
            <a:r>
              <a:rPr lang="cs-CZ" sz="2200" spc="-10" dirty="0">
                <a:latin typeface="Calibri"/>
                <a:cs typeface="Calibri"/>
              </a:rPr>
              <a:t> pro klienta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30" dirty="0">
                <a:latin typeface="Calibri"/>
                <a:cs typeface="Calibri"/>
              </a:rPr>
              <a:t>že </a:t>
            </a:r>
            <a:r>
              <a:rPr sz="2200" spc="-5" dirty="0">
                <a:latin typeface="Calibri"/>
                <a:cs typeface="Calibri"/>
              </a:rPr>
              <a:t>jde situaci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řešit</a:t>
            </a:r>
            <a:endParaRPr sz="22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3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Možnost </a:t>
            </a:r>
            <a:r>
              <a:rPr sz="2200" spc="-5" dirty="0">
                <a:latin typeface="Calibri"/>
                <a:cs typeface="Calibri"/>
              </a:rPr>
              <a:t>využití nejen na nejnutnější </a:t>
            </a:r>
            <a:r>
              <a:rPr sz="2200" spc="-10" dirty="0">
                <a:latin typeface="Calibri"/>
                <a:cs typeface="Calibri"/>
              </a:rPr>
              <a:t>věci,  </a:t>
            </a:r>
            <a:r>
              <a:rPr sz="2200" spc="-5" dirty="0">
                <a:latin typeface="Calibri"/>
                <a:cs typeface="Calibri"/>
              </a:rPr>
              <a:t>ale i na splnění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snu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latin typeface="Calibri"/>
                <a:cs typeface="Calibri"/>
              </a:rPr>
              <a:t>Služba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její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kvalita</a:t>
            </a:r>
            <a:endParaRPr sz="2600" dirty="0">
              <a:latin typeface="Calibri"/>
              <a:cs typeface="Calibri"/>
            </a:endParaRPr>
          </a:p>
          <a:p>
            <a:pPr marL="241300" marR="362585" indent="-228600">
              <a:lnSpc>
                <a:spcPct val="70000"/>
              </a:lnSpc>
              <a:spcBef>
                <a:spcPts val="21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Zlidštění služby (nejen poradenství, </a:t>
            </a:r>
            <a:r>
              <a:rPr sz="2200" spc="-5" dirty="0">
                <a:latin typeface="Calibri"/>
                <a:cs typeface="Calibri"/>
              </a:rPr>
              <a:t>ale  </a:t>
            </a:r>
            <a:r>
              <a:rPr sz="2200" spc="-10" dirty="0">
                <a:latin typeface="Calibri"/>
                <a:cs typeface="Calibri"/>
              </a:rPr>
              <a:t>možnost </a:t>
            </a:r>
            <a:r>
              <a:rPr sz="2200" spc="-20" dirty="0">
                <a:latin typeface="Calibri"/>
                <a:cs typeface="Calibri"/>
              </a:rPr>
              <a:t>konkrétní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pomoci)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8400" y="1736725"/>
            <a:ext cx="3724910" cy="140462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71755">
              <a:lnSpc>
                <a:spcPct val="70000"/>
              </a:lnSpc>
              <a:spcBef>
                <a:spcPts val="1040"/>
              </a:spcBef>
            </a:pPr>
            <a:r>
              <a:rPr sz="2600" b="1" spc="-15" dirty="0">
                <a:latin typeface="Calibri"/>
                <a:cs typeface="Calibri"/>
              </a:rPr>
              <a:t>Role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možnosti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sociálního  </a:t>
            </a:r>
            <a:r>
              <a:rPr sz="2600" b="1" spc="-15" dirty="0">
                <a:latin typeface="Calibri"/>
                <a:cs typeface="Calibri"/>
              </a:rPr>
              <a:t>pracovníka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10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Širší </a:t>
            </a:r>
            <a:r>
              <a:rPr sz="2200" spc="-10" dirty="0">
                <a:latin typeface="Calibri"/>
                <a:cs typeface="Calibri"/>
              </a:rPr>
              <a:t>možnosti </a:t>
            </a:r>
            <a:r>
              <a:rPr sz="2200" spc="-15" dirty="0">
                <a:latin typeface="Calibri"/>
                <a:cs typeface="Calibri"/>
              </a:rPr>
              <a:t>práce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klientem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Nástroj, který </a:t>
            </a:r>
            <a:r>
              <a:rPr sz="2200" spc="-20" dirty="0">
                <a:latin typeface="Calibri"/>
                <a:cs typeface="Calibri"/>
              </a:rPr>
              <a:t>dokáže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částečně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7000" y="3015492"/>
            <a:ext cx="45478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Calibri"/>
                <a:cs typeface="Calibri"/>
              </a:rPr>
              <a:t>kompenzovat </a:t>
            </a:r>
            <a:r>
              <a:rPr sz="2200" spc="-15" dirty="0">
                <a:latin typeface="Calibri"/>
                <a:cs typeface="Calibri"/>
              </a:rPr>
              <a:t>nefunkční </a:t>
            </a:r>
            <a:r>
              <a:rPr sz="2200" spc="-20" dirty="0">
                <a:latin typeface="Calibri"/>
                <a:cs typeface="Calibri"/>
              </a:rPr>
              <a:t>dávkový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systém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7000" y="3484884"/>
            <a:ext cx="6934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0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-10" dirty="0">
                <a:latin typeface="Calibri"/>
                <a:cs typeface="Calibri"/>
              </a:rPr>
              <a:t>už</a:t>
            </a:r>
            <a:r>
              <a:rPr sz="2200" spc="-5" dirty="0">
                <a:latin typeface="Calibri"/>
                <a:cs typeface="Calibri"/>
              </a:rPr>
              <a:t>ít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8400" y="3115335"/>
            <a:ext cx="4569460" cy="96456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Jistota, </a:t>
            </a:r>
            <a:r>
              <a:rPr sz="2200" spc="-30" dirty="0">
                <a:latin typeface="Calibri"/>
                <a:cs typeface="Calibri"/>
              </a:rPr>
              <a:t>že </a:t>
            </a:r>
            <a:r>
              <a:rPr sz="2200" spc="-15" dirty="0">
                <a:latin typeface="Calibri"/>
                <a:cs typeface="Calibri"/>
              </a:rPr>
              <a:t>existuje </a:t>
            </a:r>
            <a:r>
              <a:rPr sz="2200" spc="-10" dirty="0">
                <a:latin typeface="Calibri"/>
                <a:cs typeface="Calibri"/>
              </a:rPr>
              <a:t>možnost, </a:t>
            </a:r>
            <a:r>
              <a:rPr sz="2200" spc="-20" dirty="0">
                <a:latin typeface="Calibri"/>
                <a:cs typeface="Calibri"/>
              </a:rPr>
              <a:t>kterou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lze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Pomoc </a:t>
            </a:r>
            <a:r>
              <a:rPr sz="2200" spc="-5" dirty="0">
                <a:latin typeface="Calibri"/>
                <a:cs typeface="Calibri"/>
              </a:rPr>
              <a:t>s </a:t>
            </a:r>
            <a:r>
              <a:rPr sz="2200" spc="-25" dirty="0">
                <a:latin typeface="Calibri"/>
                <a:cs typeface="Calibri"/>
              </a:rPr>
              <a:t>návratem </a:t>
            </a:r>
            <a:r>
              <a:rPr sz="2200" spc="-15" dirty="0">
                <a:latin typeface="Calibri"/>
                <a:cs typeface="Calibri"/>
              </a:rPr>
              <a:t>klienta </a:t>
            </a: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systému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8400" y="3954145"/>
            <a:ext cx="4813300" cy="189674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Možnost získání důvěry </a:t>
            </a:r>
            <a:r>
              <a:rPr sz="2200" spc="-15" dirty="0">
                <a:latin typeface="Calibri"/>
                <a:cs typeface="Calibri"/>
              </a:rPr>
              <a:t>klienta </a:t>
            </a:r>
            <a:r>
              <a:rPr sz="2200" spc="-5" dirty="0">
                <a:latin typeface="Calibri"/>
                <a:cs typeface="Calibri"/>
              </a:rPr>
              <a:t>při  </a:t>
            </a:r>
            <a:r>
              <a:rPr sz="2200" spc="-15" dirty="0">
                <a:latin typeface="Calibri"/>
                <a:cs typeface="Calibri"/>
              </a:rPr>
              <a:t>jednorázové </a:t>
            </a:r>
            <a:r>
              <a:rPr sz="2200" spc="-5" dirty="0">
                <a:latin typeface="Calibri"/>
                <a:cs typeface="Calibri"/>
              </a:rPr>
              <a:t>pomoci </a:t>
            </a:r>
            <a:r>
              <a:rPr sz="2200" spc="-20" dirty="0">
                <a:latin typeface="Calibri"/>
                <a:cs typeface="Calibri"/>
              </a:rPr>
              <a:t>pro </a:t>
            </a:r>
            <a:r>
              <a:rPr sz="2200" spc="-5" dirty="0">
                <a:latin typeface="Calibri"/>
                <a:cs typeface="Calibri"/>
              </a:rPr>
              <a:t>lepší </a:t>
            </a:r>
            <a:r>
              <a:rPr sz="2200" spc="-10" dirty="0">
                <a:latin typeface="Calibri"/>
                <a:cs typeface="Calibri"/>
              </a:rPr>
              <a:t>spolupráci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Forma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nástroje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5" dirty="0">
                <a:latin typeface="Calibri"/>
                <a:cs typeface="Calibri"/>
              </a:rPr>
              <a:t>Efektivita </a:t>
            </a:r>
            <a:r>
              <a:rPr sz="2200" spc="-5" dirty="0">
                <a:latin typeface="Calibri"/>
                <a:cs typeface="Calibri"/>
              </a:rPr>
              <a:t>a jednoduchá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administrace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8451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</a:rPr>
              <a:t>Negativní dopady flexibilního rozpočtu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15972"/>
            <a:ext cx="980376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Může </a:t>
            </a:r>
            <a:r>
              <a:rPr sz="1800" spc="-10" dirty="0">
                <a:latin typeface="Calibri"/>
                <a:cs typeface="Calibri"/>
              </a:rPr>
              <a:t>přispívat </a:t>
            </a:r>
            <a:r>
              <a:rPr sz="1800" dirty="0">
                <a:latin typeface="Calibri"/>
                <a:cs typeface="Calibri"/>
              </a:rPr>
              <a:t>k </a:t>
            </a:r>
            <a:r>
              <a:rPr sz="1800" spc="-10" dirty="0">
                <a:latin typeface="Calibri"/>
                <a:cs typeface="Calibri"/>
              </a:rPr>
              <a:t>závislosti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službě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94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Rychlý zdroj </a:t>
            </a:r>
            <a:r>
              <a:rPr sz="1800" spc="-5" dirty="0">
                <a:latin typeface="Calibri"/>
                <a:cs typeface="Calibri"/>
              </a:rPr>
              <a:t>financí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riziko </a:t>
            </a:r>
            <a:r>
              <a:rPr sz="1800" spc="-10" dirty="0">
                <a:latin typeface="Calibri"/>
                <a:cs typeface="Calibri"/>
              </a:rPr>
              <a:t>upřednostňování před jinými možnostmi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řešení</a:t>
            </a:r>
            <a:endParaRPr sz="1800">
              <a:latin typeface="Calibri"/>
              <a:cs typeface="Calibri"/>
            </a:endParaRPr>
          </a:p>
          <a:p>
            <a:pPr marL="241300" marR="5080" indent="-229235">
              <a:lnSpc>
                <a:spcPts val="1939"/>
              </a:lnSpc>
              <a:spcBef>
                <a:spcPts val="1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V </a:t>
            </a:r>
            <a:r>
              <a:rPr sz="1800" spc="-10" dirty="0">
                <a:latin typeface="Calibri"/>
                <a:cs typeface="Calibri"/>
              </a:rPr>
              <a:t>některých </a:t>
            </a:r>
            <a:r>
              <a:rPr sz="1800" spc="-5" dirty="0">
                <a:latin typeface="Calibri"/>
                <a:cs typeface="Calibri"/>
              </a:rPr>
              <a:t>případech </a:t>
            </a:r>
            <a:r>
              <a:rPr sz="1800" spc="-15" dirty="0">
                <a:latin typeface="Calibri"/>
                <a:cs typeface="Calibri"/>
              </a:rPr>
              <a:t>možný </a:t>
            </a:r>
            <a:r>
              <a:rPr sz="1800" spc="-10" dirty="0">
                <a:latin typeface="Calibri"/>
                <a:cs typeface="Calibri"/>
              </a:rPr>
              <a:t>negativní </a:t>
            </a:r>
            <a:r>
              <a:rPr sz="1800" spc="-5" dirty="0">
                <a:latin typeface="Calibri"/>
                <a:cs typeface="Calibri"/>
              </a:rPr>
              <a:t>dopad </a:t>
            </a:r>
            <a:r>
              <a:rPr sz="1800" dirty="0">
                <a:latin typeface="Calibri"/>
                <a:cs typeface="Calibri"/>
              </a:rPr>
              <a:t>na </a:t>
            </a:r>
            <a:r>
              <a:rPr sz="1800" spc="-10" dirty="0">
                <a:latin typeface="Calibri"/>
                <a:cs typeface="Calibri"/>
              </a:rPr>
              <a:t>motivaci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zapojení </a:t>
            </a:r>
            <a:r>
              <a:rPr sz="1800" spc="-10" dirty="0">
                <a:latin typeface="Calibri"/>
                <a:cs typeface="Calibri"/>
              </a:rPr>
              <a:t>klienta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“někdo to </a:t>
            </a:r>
            <a:r>
              <a:rPr sz="1800" spc="-15" dirty="0">
                <a:latin typeface="Calibri"/>
                <a:cs typeface="Calibri"/>
              </a:rPr>
              <a:t>za </a:t>
            </a:r>
            <a:r>
              <a:rPr sz="1800" dirty="0">
                <a:latin typeface="Calibri"/>
                <a:cs typeface="Calibri"/>
              </a:rPr>
              <a:t>mě </a:t>
            </a:r>
            <a:r>
              <a:rPr sz="1800" spc="-15" dirty="0">
                <a:latin typeface="Calibri"/>
                <a:cs typeface="Calibri"/>
              </a:rPr>
              <a:t>vždycky  </a:t>
            </a:r>
            <a:r>
              <a:rPr sz="1800" spc="5" dirty="0">
                <a:latin typeface="Calibri"/>
                <a:cs typeface="Calibri"/>
              </a:rPr>
              <a:t>vyřeší”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92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Názorové rozdělení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týmu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0271"/>
            <a:ext cx="1003808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b="1" dirty="0">
                <a:solidFill>
                  <a:srgbClr val="FF0000"/>
                </a:solidFill>
              </a:rPr>
              <a:t>Dilemata řešená sociálními pracovníky</a:t>
            </a:r>
            <a:endParaRPr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203326"/>
          <a:ext cx="10515600" cy="5318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Podpořit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více klientů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menší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částkou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Podpořit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méně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klientů většími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částkami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Dát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klientům důvěru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(dát peníze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8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ruky)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Mít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vždy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kontrolou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(hradit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za</a:t>
                      </a:r>
                      <a:r>
                        <a:rPr sz="18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klienty)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Jednorázová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pomoc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Opakovaná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pomoc jednomu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klientovi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 marR="7804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Informovat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klienty,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že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má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organizace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dispozici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flexibilní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rozpočet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Raději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nezmiňovat,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aby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nedocházelo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ke</a:t>
                      </a:r>
                      <a:r>
                        <a:rPr sz="18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zneužívání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 marR="7848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Počítat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flexibilním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rozpočtem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coby paralelním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systémem státní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podpory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1020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Snažit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narovnávat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existující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systém,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aby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paralelní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nebyl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tolik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potřeba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5480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Opakovaně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hradit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náklady,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které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potřeba hradit  neustále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(např.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léky)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889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Hradit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jen 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případě nutnosti, hledat jiné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zdroje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na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pravidelnou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úhradu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 marR="2438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Opakovaná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úhrada stejného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nákladu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(např.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doklady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případě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opakované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ztráty)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Nastavení intervalu,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po jak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dlouhé době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možné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opět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uhradit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Využívání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jen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dlouhodobé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klienty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848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Možnost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využít 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 nové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klienty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nebo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zájemce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službu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Potřeba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klienta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607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Hodnotové nastavení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pracovníka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nebo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organizace 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(např.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případě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antikoncepce,</a:t>
                      </a:r>
                      <a:r>
                        <a:rPr sz="18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potratů)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Nastavit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limit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příspěvku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interval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čerpání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Řešit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vždy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individuálně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využívat dle</a:t>
                      </a:r>
                      <a:r>
                        <a:rPr sz="18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potřeby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14166-F6A8-2FF2-AA71-5CAE69F6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D1C24"/>
                </a:solidFill>
              </a:rPr>
              <a:t>Co bychom s vámi dnes chtěly sdílet?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C12FF-0F04-FCFA-4B03-96A162307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97"/>
            <a:ext cx="10515600" cy="4013866"/>
          </a:xfrm>
        </p:spPr>
        <p:txBody>
          <a:bodyPr/>
          <a:lstStyle/>
          <a:p>
            <a:r>
              <a:rPr lang="cs-CZ" dirty="0"/>
              <a:t>Kdo jsme a co děláme</a:t>
            </a:r>
          </a:p>
          <a:p>
            <a:r>
              <a:rPr lang="cs-CZ" dirty="0"/>
              <a:t>Co je flexibilní rozpočet a pro koho je určen</a:t>
            </a:r>
          </a:p>
          <a:p>
            <a:r>
              <a:rPr lang="cs-CZ" dirty="0"/>
              <a:t>Jak vypadá naše pilotní grantová výzva na tvorbu flexibilních rozpočtů</a:t>
            </a:r>
          </a:p>
          <a:p>
            <a:r>
              <a:rPr lang="cs-CZ" dirty="0"/>
              <a:t>První výstupy z evaluace grantové výzvy</a:t>
            </a:r>
          </a:p>
          <a:p>
            <a:r>
              <a:rPr lang="cs-CZ" dirty="0"/>
              <a:t>Co nás bude ještě zajímat při evaluaci</a:t>
            </a:r>
          </a:p>
        </p:txBody>
      </p:sp>
      <p:pic>
        <p:nvPicPr>
          <p:cNvPr id="5" name="Obrázek 4" descr="Obsah obrázku Grafika, grafický design, Písmo, design&#10;&#10;Popis byl vytvořen automaticky">
            <a:extLst>
              <a:ext uri="{FF2B5EF4-FFF2-40B4-BE49-F238E27FC236}">
                <a16:creationId xmlns:a16="http://schemas.microsoft.com/office/drawing/2014/main" id="{02AD52F9-E5E0-9ED5-EBBA-89E0E865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58" y="80345"/>
            <a:ext cx="1005318" cy="15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7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070"/>
            <a:ext cx="77711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</a:rPr>
              <a:t>Procesní fungování v organizacích 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77448"/>
            <a:ext cx="10304780" cy="5034199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3a) Uváděné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modely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rozhodování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flexibilních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rozpočtech</a:t>
            </a:r>
            <a:endParaRPr sz="2400" dirty="0">
              <a:latin typeface="Calibri"/>
              <a:cs typeface="Calibri"/>
            </a:endParaRPr>
          </a:p>
          <a:p>
            <a:pPr marL="355600" marR="929005" indent="-342900">
              <a:lnSpc>
                <a:spcPts val="2110"/>
              </a:lnSpc>
              <a:spcBef>
                <a:spcPts val="16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cs-CZ" sz="2200" spc="-10" dirty="0">
                <a:latin typeface="Calibri"/>
                <a:cs typeface="Calibri"/>
              </a:rPr>
              <a:t>  </a:t>
            </a:r>
            <a:r>
              <a:rPr sz="2200" spc="-10" dirty="0" err="1">
                <a:latin typeface="Calibri"/>
                <a:cs typeface="Calibri"/>
              </a:rPr>
              <a:t>Navrhuje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sociální </a:t>
            </a:r>
            <a:r>
              <a:rPr sz="2200" spc="-15" dirty="0">
                <a:latin typeface="Calibri"/>
                <a:cs typeface="Calibri"/>
              </a:rPr>
              <a:t>pracovník, </a:t>
            </a:r>
            <a:r>
              <a:rPr sz="2200" spc="-10" dirty="0">
                <a:latin typeface="Calibri"/>
                <a:cs typeface="Calibri"/>
              </a:rPr>
              <a:t>který spolupracuje </a:t>
            </a:r>
            <a:r>
              <a:rPr sz="2200" spc="-5" dirty="0">
                <a:latin typeface="Calibri"/>
                <a:cs typeface="Calibri"/>
              </a:rPr>
              <a:t>s </a:t>
            </a:r>
            <a:r>
              <a:rPr sz="2200" spc="-15" dirty="0">
                <a:latin typeface="Calibri"/>
                <a:cs typeface="Calibri"/>
              </a:rPr>
              <a:t>klientem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5" dirty="0" err="1">
                <a:latin typeface="Calibri"/>
                <a:cs typeface="Calibri"/>
              </a:rPr>
              <a:t>schvaluje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komise</a:t>
            </a:r>
            <a:r>
              <a:rPr lang="cs-CZ" sz="2200" spc="-20" dirty="0">
                <a:latin typeface="Calibri"/>
                <a:cs typeface="Calibri"/>
              </a:rPr>
              <a:t>        v</a:t>
            </a:r>
            <a:r>
              <a:rPr sz="2200" spc="-10" dirty="0" err="1">
                <a:latin typeface="Calibri"/>
                <a:cs typeface="Calibri"/>
              </a:rPr>
              <a:t>edoucích</a:t>
            </a:r>
            <a:r>
              <a:rPr sz="2200" spc="-15" dirty="0">
                <a:latin typeface="Calibri"/>
                <a:cs typeface="Calibri"/>
              </a:rPr>
              <a:t> pracovníků</a:t>
            </a:r>
            <a:endParaRPr sz="2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6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Navrhuje </a:t>
            </a:r>
            <a:r>
              <a:rPr sz="2200" spc="-5" dirty="0">
                <a:latin typeface="Calibri"/>
                <a:cs typeface="Calibri"/>
              </a:rPr>
              <a:t>sociální </a:t>
            </a:r>
            <a:r>
              <a:rPr sz="2200" spc="-15" dirty="0">
                <a:latin typeface="Calibri"/>
                <a:cs typeface="Calibri"/>
              </a:rPr>
              <a:t>pracovník, </a:t>
            </a:r>
            <a:r>
              <a:rPr sz="2200" spc="-10" dirty="0">
                <a:latin typeface="Calibri"/>
                <a:cs typeface="Calibri"/>
              </a:rPr>
              <a:t>který spolupracuje </a:t>
            </a:r>
            <a:r>
              <a:rPr sz="2200" spc="-5" dirty="0">
                <a:latin typeface="Calibri"/>
                <a:cs typeface="Calibri"/>
              </a:rPr>
              <a:t>s </a:t>
            </a:r>
            <a:r>
              <a:rPr sz="2200" spc="-15" dirty="0">
                <a:latin typeface="Calibri"/>
                <a:cs typeface="Calibri"/>
              </a:rPr>
              <a:t>klientem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5" dirty="0">
                <a:latin typeface="Calibri"/>
                <a:cs typeface="Calibri"/>
              </a:rPr>
              <a:t>schvaluje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vedoucí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700" dirty="0">
              <a:latin typeface="Calibri"/>
              <a:cs typeface="Calibri"/>
            </a:endParaRPr>
          </a:p>
          <a:p>
            <a:pPr marL="469900" marR="5080" indent="-457200">
              <a:lnSpc>
                <a:spcPts val="211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Navrhuje </a:t>
            </a:r>
            <a:r>
              <a:rPr sz="2200" spc="-5" dirty="0">
                <a:latin typeface="Calibri"/>
                <a:cs typeface="Calibri"/>
              </a:rPr>
              <a:t>sociální </a:t>
            </a:r>
            <a:r>
              <a:rPr sz="2200" spc="-15" dirty="0">
                <a:latin typeface="Calibri"/>
                <a:cs typeface="Calibri"/>
              </a:rPr>
              <a:t>pracovník, </a:t>
            </a:r>
            <a:r>
              <a:rPr sz="2200" spc="-10" dirty="0">
                <a:latin typeface="Calibri"/>
                <a:cs typeface="Calibri"/>
              </a:rPr>
              <a:t>který spolupracuje </a:t>
            </a:r>
            <a:r>
              <a:rPr sz="2200" spc="-5" dirty="0">
                <a:latin typeface="Calibri"/>
                <a:cs typeface="Calibri"/>
              </a:rPr>
              <a:t>s </a:t>
            </a:r>
            <a:r>
              <a:rPr sz="2200" spc="-15" dirty="0">
                <a:latin typeface="Calibri"/>
                <a:cs typeface="Calibri"/>
              </a:rPr>
              <a:t>klientem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5" dirty="0">
                <a:latin typeface="Calibri"/>
                <a:cs typeface="Calibri"/>
              </a:rPr>
              <a:t>schvaluje </a:t>
            </a:r>
            <a:r>
              <a:rPr sz="2200" spc="-25" dirty="0">
                <a:latin typeface="Calibri"/>
                <a:cs typeface="Calibri"/>
              </a:rPr>
              <a:t>garant </a:t>
            </a:r>
            <a:r>
              <a:rPr sz="2200" spc="-15" dirty="0">
                <a:latin typeface="Calibri"/>
                <a:cs typeface="Calibri"/>
              </a:rPr>
              <a:t>rozpočtu  </a:t>
            </a:r>
            <a:r>
              <a:rPr sz="2200" spc="-10" dirty="0">
                <a:latin typeface="Calibri"/>
                <a:cs typeface="Calibri"/>
              </a:rPr>
              <a:t>(1 </a:t>
            </a:r>
            <a:r>
              <a:rPr sz="2200" spc="-20" dirty="0">
                <a:latin typeface="Calibri"/>
                <a:cs typeface="Calibri"/>
              </a:rPr>
              <a:t>pro </a:t>
            </a:r>
            <a:r>
              <a:rPr sz="2200" spc="-15" dirty="0">
                <a:latin typeface="Calibri"/>
                <a:cs typeface="Calibri"/>
              </a:rPr>
              <a:t>všechny </a:t>
            </a:r>
            <a:r>
              <a:rPr sz="2200" spc="-30" dirty="0">
                <a:latin typeface="Calibri"/>
                <a:cs typeface="Calibri"/>
              </a:rPr>
              <a:t>služby, </a:t>
            </a:r>
            <a:r>
              <a:rPr sz="2200" spc="-10" dirty="0">
                <a:latin typeface="Calibri"/>
                <a:cs typeface="Calibri"/>
              </a:rPr>
              <a:t>má </a:t>
            </a:r>
            <a:r>
              <a:rPr sz="2200" spc="-5" dirty="0">
                <a:latin typeface="Calibri"/>
                <a:cs typeface="Calibri"/>
              </a:rPr>
              <a:t>na </a:t>
            </a:r>
            <a:r>
              <a:rPr sz="2200" spc="-15" dirty="0">
                <a:latin typeface="Calibri"/>
                <a:cs typeface="Calibri"/>
              </a:rPr>
              <a:t>starosti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administrativu)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/>
            </a:pPr>
            <a:endParaRPr sz="1700" dirty="0">
              <a:latin typeface="Calibri"/>
              <a:cs typeface="Calibri"/>
            </a:endParaRPr>
          </a:p>
          <a:p>
            <a:pPr marL="469900" marR="92710" indent="-457200">
              <a:lnSpc>
                <a:spcPts val="211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Calibri"/>
                <a:cs typeface="Calibri"/>
              </a:rPr>
              <a:t>Sociální </a:t>
            </a:r>
            <a:r>
              <a:rPr sz="2200" spc="-15" dirty="0">
                <a:latin typeface="Calibri"/>
                <a:cs typeface="Calibri"/>
              </a:rPr>
              <a:t>pracovník </a:t>
            </a:r>
            <a:r>
              <a:rPr sz="2200" spc="-5" dirty="0">
                <a:latin typeface="Calibri"/>
                <a:cs typeface="Calibri"/>
              </a:rPr>
              <a:t>přináší do týmu, </a:t>
            </a:r>
            <a:r>
              <a:rPr sz="2200" spc="-15" dirty="0">
                <a:latin typeface="Calibri"/>
                <a:cs typeface="Calibri"/>
              </a:rPr>
              <a:t>rozhodování </a:t>
            </a:r>
            <a:r>
              <a:rPr sz="2200" spc="-10" dirty="0">
                <a:latin typeface="Calibri"/>
                <a:cs typeface="Calibri"/>
              </a:rPr>
              <a:t>probíhá týmově </a:t>
            </a:r>
            <a:r>
              <a:rPr sz="2200" spc="-45" dirty="0">
                <a:latin typeface="Calibri"/>
                <a:cs typeface="Calibri"/>
              </a:rPr>
              <a:t>(např. </a:t>
            </a:r>
            <a:r>
              <a:rPr sz="2200" spc="-5" dirty="0">
                <a:latin typeface="Calibri"/>
                <a:cs typeface="Calibri"/>
              </a:rPr>
              <a:t>Během </a:t>
            </a:r>
            <a:r>
              <a:rPr sz="2200" spc="-10" dirty="0">
                <a:latin typeface="Calibri"/>
                <a:cs typeface="Calibri"/>
              </a:rPr>
              <a:t>týmové  </a:t>
            </a:r>
            <a:r>
              <a:rPr sz="2200" spc="-35" dirty="0">
                <a:latin typeface="Calibri"/>
                <a:cs typeface="Calibri"/>
              </a:rPr>
              <a:t>porady, </a:t>
            </a:r>
            <a:r>
              <a:rPr sz="2200" spc="-15" dirty="0">
                <a:latin typeface="Calibri"/>
                <a:cs typeface="Calibri"/>
              </a:rPr>
              <a:t>intervize, klientského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setkání)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/>
            </a:pPr>
            <a:endParaRPr sz="1700" dirty="0">
              <a:latin typeface="Calibri"/>
              <a:cs typeface="Calibri"/>
            </a:endParaRPr>
          </a:p>
          <a:p>
            <a:pPr marL="469900" marR="1115695" indent="-457200">
              <a:lnSpc>
                <a:spcPts val="211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Calibri"/>
                <a:cs typeface="Calibri"/>
              </a:rPr>
              <a:t>Sociální </a:t>
            </a:r>
            <a:r>
              <a:rPr sz="2200" spc="-15" dirty="0">
                <a:latin typeface="Calibri"/>
                <a:cs typeface="Calibri"/>
              </a:rPr>
              <a:t>pracovníci </a:t>
            </a:r>
            <a:r>
              <a:rPr sz="2200" spc="-10" dirty="0">
                <a:latin typeface="Calibri"/>
                <a:cs typeface="Calibri"/>
              </a:rPr>
              <a:t>rozhodují </a:t>
            </a:r>
            <a:r>
              <a:rPr sz="2200" spc="-5" dirty="0">
                <a:latin typeface="Calibri"/>
                <a:cs typeface="Calibri"/>
              </a:rPr>
              <a:t>sami do </a:t>
            </a:r>
            <a:r>
              <a:rPr sz="2200" spc="-15" dirty="0">
                <a:latin typeface="Calibri"/>
                <a:cs typeface="Calibri"/>
              </a:rPr>
              <a:t>určitého </a:t>
            </a:r>
            <a:r>
              <a:rPr sz="2200" spc="-10" dirty="0">
                <a:latin typeface="Calibri"/>
                <a:cs typeface="Calibri"/>
              </a:rPr>
              <a:t>limitu, </a:t>
            </a:r>
            <a:r>
              <a:rPr sz="2200" spc="-5" dirty="0">
                <a:latin typeface="Calibri"/>
                <a:cs typeface="Calibri"/>
              </a:rPr>
              <a:t>nad limit je další </a:t>
            </a:r>
            <a:r>
              <a:rPr sz="2200" spc="-20" dirty="0">
                <a:latin typeface="Calibri"/>
                <a:cs typeface="Calibri"/>
              </a:rPr>
              <a:t>úroveň  </a:t>
            </a:r>
            <a:r>
              <a:rPr sz="2200" spc="-15" dirty="0">
                <a:latin typeface="Calibri"/>
                <a:cs typeface="Calibri"/>
              </a:rPr>
              <a:t>rozhodování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/>
            </a:pPr>
            <a:endParaRPr sz="1700" dirty="0">
              <a:latin typeface="Calibri"/>
              <a:cs typeface="Calibri"/>
            </a:endParaRPr>
          </a:p>
          <a:p>
            <a:pPr marL="469900" marR="695325" indent="-457200">
              <a:lnSpc>
                <a:spcPts val="211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Existuje role </a:t>
            </a:r>
            <a:r>
              <a:rPr sz="2200" spc="-15" dirty="0">
                <a:latin typeface="Calibri"/>
                <a:cs typeface="Calibri"/>
              </a:rPr>
              <a:t>administrátora, </a:t>
            </a:r>
            <a:r>
              <a:rPr sz="2200" spc="-10" dirty="0">
                <a:latin typeface="Calibri"/>
                <a:cs typeface="Calibri"/>
              </a:rPr>
              <a:t>který má </a:t>
            </a:r>
            <a:r>
              <a:rPr sz="2200" spc="-20" dirty="0">
                <a:latin typeface="Calibri"/>
                <a:cs typeface="Calibri"/>
              </a:rPr>
              <a:t>správu </a:t>
            </a:r>
            <a:r>
              <a:rPr sz="2200" spc="-10" dirty="0">
                <a:latin typeface="Calibri"/>
                <a:cs typeface="Calibri"/>
              </a:rPr>
              <a:t>flexibilního </a:t>
            </a:r>
            <a:r>
              <a:rPr sz="2200" spc="-15" dirty="0">
                <a:latin typeface="Calibri"/>
                <a:cs typeface="Calibri"/>
              </a:rPr>
              <a:t>rozpočtu </a:t>
            </a:r>
            <a:r>
              <a:rPr sz="2200" spc="-5" dirty="0">
                <a:latin typeface="Calibri"/>
                <a:cs typeface="Calibri"/>
              </a:rPr>
              <a:t>na </a:t>
            </a:r>
            <a:r>
              <a:rPr sz="2200" spc="-15" dirty="0">
                <a:latin typeface="Calibri"/>
                <a:cs typeface="Calibri"/>
              </a:rPr>
              <a:t>starosti, </a:t>
            </a:r>
            <a:r>
              <a:rPr sz="2200" spc="-5" dirty="0">
                <a:latin typeface="Calibri"/>
                <a:cs typeface="Calibri"/>
              </a:rPr>
              <a:t>ale  </a:t>
            </a:r>
            <a:r>
              <a:rPr sz="2200" spc="-10" dirty="0">
                <a:latin typeface="Calibri"/>
                <a:cs typeface="Calibri"/>
              </a:rPr>
              <a:t>nerozhoduje </a:t>
            </a:r>
            <a:r>
              <a:rPr sz="2200" spc="-5" dirty="0">
                <a:latin typeface="Calibri"/>
                <a:cs typeface="Calibri"/>
              </a:rPr>
              <a:t>o jeho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využití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643" y="545814"/>
            <a:ext cx="79070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</a:rPr>
              <a:t>Procesní fungování v organizacích II.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848" y="1780919"/>
            <a:ext cx="10137140" cy="4249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3b)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Nastavení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limitů a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kritérií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pro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využívání </a:t>
            </a:r>
            <a:r>
              <a:rPr sz="2200" b="1" spc="-10" dirty="0" err="1">
                <a:solidFill>
                  <a:srgbClr val="FF0000"/>
                </a:solidFill>
                <a:latin typeface="Calibri"/>
                <a:cs typeface="Calibri"/>
              </a:rPr>
              <a:t>flexibilního</a:t>
            </a:r>
            <a:r>
              <a:rPr sz="2200" b="1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 err="1">
                <a:solidFill>
                  <a:srgbClr val="FF0000"/>
                </a:solidFill>
                <a:latin typeface="Calibri"/>
                <a:cs typeface="Calibri"/>
              </a:rPr>
              <a:t>rozpočtu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s-CZ" sz="1700" dirty="0">
              <a:latin typeface="Calibri"/>
              <a:cs typeface="Calibri"/>
            </a:endParaRPr>
          </a:p>
          <a:p>
            <a:pPr marL="241300" marR="863600" indent="-228600">
              <a:lnSpc>
                <a:spcPts val="211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V </a:t>
            </a:r>
            <a:r>
              <a:rPr sz="2200" spc="-20" dirty="0">
                <a:latin typeface="Calibri"/>
                <a:cs typeface="Calibri"/>
              </a:rPr>
              <a:t>řadě </a:t>
            </a:r>
            <a:r>
              <a:rPr sz="2200" spc="-15" dirty="0">
                <a:latin typeface="Calibri"/>
                <a:cs typeface="Calibri"/>
              </a:rPr>
              <a:t>organizací </a:t>
            </a:r>
            <a:r>
              <a:rPr sz="2200" spc="-5" dirty="0">
                <a:latin typeface="Calibri"/>
                <a:cs typeface="Calibri"/>
              </a:rPr>
              <a:t>došlo k </a:t>
            </a:r>
            <a:r>
              <a:rPr sz="2200" spc="-15" dirty="0">
                <a:latin typeface="Calibri"/>
                <a:cs typeface="Calibri"/>
              </a:rPr>
              <a:t>nastavení </a:t>
            </a:r>
            <a:r>
              <a:rPr sz="2200" spc="-5" dirty="0">
                <a:latin typeface="Calibri"/>
                <a:cs typeface="Calibri"/>
              </a:rPr>
              <a:t>limitu, do </a:t>
            </a:r>
            <a:r>
              <a:rPr sz="2200" spc="-15" dirty="0">
                <a:latin typeface="Calibri"/>
                <a:cs typeface="Calibri"/>
              </a:rPr>
              <a:t>kterého </a:t>
            </a:r>
            <a:r>
              <a:rPr sz="2200" spc="-5" dirty="0">
                <a:latin typeface="Calibri"/>
                <a:cs typeface="Calibri"/>
              </a:rPr>
              <a:t>mohou sociální </a:t>
            </a:r>
            <a:r>
              <a:rPr sz="2200" spc="-15" dirty="0">
                <a:latin typeface="Calibri"/>
                <a:cs typeface="Calibri"/>
              </a:rPr>
              <a:t>pracovníci  rozhodovat </a:t>
            </a:r>
            <a:r>
              <a:rPr sz="2200" spc="-5" dirty="0">
                <a:latin typeface="Calibri"/>
                <a:cs typeface="Calibri"/>
              </a:rPr>
              <a:t>sami a </a:t>
            </a:r>
            <a:r>
              <a:rPr sz="2200" dirty="0">
                <a:latin typeface="Calibri"/>
                <a:cs typeface="Calibri"/>
              </a:rPr>
              <a:t>od </a:t>
            </a:r>
            <a:r>
              <a:rPr sz="2200" spc="-15" dirty="0">
                <a:latin typeface="Calibri"/>
                <a:cs typeface="Calibri"/>
              </a:rPr>
              <a:t>kterého </a:t>
            </a:r>
            <a:r>
              <a:rPr sz="2200" spc="-5" dirty="0">
                <a:latin typeface="Calibri"/>
                <a:cs typeface="Calibri"/>
              </a:rPr>
              <a:t>je </a:t>
            </a:r>
            <a:r>
              <a:rPr sz="2200" spc="-10" dirty="0">
                <a:latin typeface="Calibri"/>
                <a:cs typeface="Calibri"/>
              </a:rPr>
              <a:t>potřeba </a:t>
            </a:r>
            <a:r>
              <a:rPr sz="2200" spc="-5" dirty="0">
                <a:latin typeface="Calibri"/>
                <a:cs typeface="Calibri"/>
              </a:rPr>
              <a:t>další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schválení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150" dirty="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Příklady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limitů:</a:t>
            </a:r>
            <a:endParaRPr sz="2200" dirty="0">
              <a:latin typeface="Calibri"/>
              <a:cs typeface="Calibri"/>
            </a:endParaRPr>
          </a:p>
          <a:p>
            <a:pPr marL="241300" indent="-229235">
              <a:lnSpc>
                <a:spcPts val="2375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200 </a:t>
            </a:r>
            <a:r>
              <a:rPr sz="2200" spc="-20" dirty="0">
                <a:latin typeface="Calibri"/>
                <a:cs typeface="Calibri"/>
              </a:rPr>
              <a:t>korun </a:t>
            </a:r>
            <a:r>
              <a:rPr sz="2200" spc="-5" dirty="0">
                <a:latin typeface="Calibri"/>
                <a:cs typeface="Calibri"/>
              </a:rPr>
              <a:t>/ do 1 000 </a:t>
            </a:r>
            <a:r>
              <a:rPr sz="2200" spc="-20" dirty="0">
                <a:latin typeface="Calibri"/>
                <a:cs typeface="Calibri"/>
              </a:rPr>
              <a:t>korun </a:t>
            </a:r>
            <a:r>
              <a:rPr sz="2200" spc="-5" dirty="0">
                <a:latin typeface="Calibri"/>
                <a:cs typeface="Calibri"/>
              </a:rPr>
              <a:t>/ 500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korun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3c) </a:t>
            </a:r>
            <a:r>
              <a:rPr sz="2200" b="1" spc="-5" dirty="0" err="1">
                <a:solidFill>
                  <a:srgbClr val="FF0000"/>
                </a:solidFill>
                <a:latin typeface="Calibri"/>
                <a:cs typeface="Calibri"/>
              </a:rPr>
              <a:t>Příklad</a:t>
            </a:r>
            <a:r>
              <a:rPr sz="2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 err="1">
                <a:solidFill>
                  <a:srgbClr val="FF0000"/>
                </a:solidFill>
                <a:latin typeface="Calibri"/>
                <a:cs typeface="Calibri"/>
              </a:rPr>
              <a:t>kritérií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cs-CZ" sz="2150" dirty="0">
              <a:latin typeface="Calibri"/>
              <a:cs typeface="Calibri"/>
            </a:endParaRPr>
          </a:p>
          <a:p>
            <a:pPr marL="241300" indent="-229235">
              <a:lnSpc>
                <a:spcPts val="2375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 err="1">
                <a:latin typeface="Calibri"/>
                <a:cs typeface="Calibri"/>
              </a:rPr>
              <a:t>Nevyužíváme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dluhy</a:t>
            </a:r>
            <a:endParaRPr sz="2200" dirty="0">
              <a:latin typeface="Calibri"/>
              <a:cs typeface="Calibri"/>
            </a:endParaRPr>
          </a:p>
          <a:p>
            <a:pPr marL="241300" indent="-229235">
              <a:lnSpc>
                <a:spcPts val="211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Nehradíme </a:t>
            </a:r>
            <a:r>
              <a:rPr sz="2200" spc="-15" dirty="0">
                <a:latin typeface="Calibri"/>
                <a:cs typeface="Calibri"/>
              </a:rPr>
              <a:t>vysoké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částky</a:t>
            </a:r>
            <a:endParaRPr sz="2200" dirty="0">
              <a:latin typeface="Calibri"/>
              <a:cs typeface="Calibri"/>
            </a:endParaRPr>
          </a:p>
          <a:p>
            <a:pPr marL="241300" marR="5080" indent="-229235">
              <a:lnSpc>
                <a:spcPts val="2110"/>
              </a:lnSpc>
              <a:spcBef>
                <a:spcPts val="250"/>
              </a:spcBef>
              <a:buFont typeface="Arial"/>
              <a:buChar char="•"/>
              <a:tabLst>
                <a:tab pos="241300" algn="l"/>
                <a:tab pos="241935" algn="l"/>
                <a:tab pos="1702435" algn="l"/>
              </a:tabLst>
            </a:pPr>
            <a:r>
              <a:rPr sz="2200" spc="-10" dirty="0">
                <a:latin typeface="Calibri"/>
                <a:cs typeface="Calibri"/>
              </a:rPr>
              <a:t>Nehradíme,	pokud </a:t>
            </a:r>
            <a:r>
              <a:rPr sz="2200" spc="-15" dirty="0">
                <a:latin typeface="Calibri"/>
                <a:cs typeface="Calibri"/>
              </a:rPr>
              <a:t>úhrada </a:t>
            </a:r>
            <a:r>
              <a:rPr sz="2200" spc="-5" dirty="0">
                <a:latin typeface="Calibri"/>
                <a:cs typeface="Calibri"/>
              </a:rPr>
              <a:t>není na dlouhodobé </a:t>
            </a:r>
            <a:r>
              <a:rPr sz="2200" spc="-10" dirty="0">
                <a:latin typeface="Calibri"/>
                <a:cs typeface="Calibri"/>
              </a:rPr>
              <a:t>řešení, </a:t>
            </a:r>
            <a:r>
              <a:rPr sz="2200" spc="-5" dirty="0">
                <a:latin typeface="Calibri"/>
                <a:cs typeface="Calibri"/>
              </a:rPr>
              <a:t>ale situace je dlouhodobá </a:t>
            </a:r>
            <a:r>
              <a:rPr sz="2200" spc="-45" dirty="0">
                <a:latin typeface="Calibri"/>
                <a:cs typeface="Calibri"/>
              </a:rPr>
              <a:t>(např.  </a:t>
            </a:r>
            <a:r>
              <a:rPr lang="cs-CZ" sz="2200" spc="-10" dirty="0">
                <a:latin typeface="Calibri"/>
                <a:cs typeface="Calibri"/>
              </a:rPr>
              <a:t>k</a:t>
            </a:r>
            <a:r>
              <a:rPr sz="2200" spc="-10" dirty="0" err="1">
                <a:latin typeface="Calibri"/>
                <a:cs typeface="Calibri"/>
              </a:rPr>
              <a:t>lient</a:t>
            </a:r>
            <a:r>
              <a:rPr sz="2200" spc="-10" dirty="0">
                <a:latin typeface="Calibri"/>
                <a:cs typeface="Calibri"/>
              </a:rPr>
              <a:t> potřebuje </a:t>
            </a:r>
            <a:r>
              <a:rPr sz="2200" spc="-5" dirty="0">
                <a:latin typeface="Calibri"/>
                <a:cs typeface="Calibri"/>
              </a:rPr>
              <a:t>léky </a:t>
            </a:r>
            <a:r>
              <a:rPr sz="2200" spc="-25" dirty="0">
                <a:latin typeface="Calibri"/>
                <a:cs typeface="Calibri"/>
              </a:rPr>
              <a:t>každý </a:t>
            </a:r>
            <a:r>
              <a:rPr sz="2200" spc="-10" dirty="0">
                <a:latin typeface="Calibri"/>
                <a:cs typeface="Calibri"/>
              </a:rPr>
              <a:t>měsíc, </a:t>
            </a:r>
            <a:r>
              <a:rPr sz="2200" spc="-5" dirty="0">
                <a:latin typeface="Calibri"/>
                <a:cs typeface="Calibri"/>
              </a:rPr>
              <a:t>ale </a:t>
            </a:r>
            <a:r>
              <a:rPr sz="2200" spc="-25" dirty="0">
                <a:latin typeface="Calibri"/>
                <a:cs typeface="Calibri"/>
              </a:rPr>
              <a:t>my </a:t>
            </a:r>
            <a:r>
              <a:rPr sz="2200" spc="-15" dirty="0">
                <a:latin typeface="Calibri"/>
                <a:cs typeface="Calibri"/>
              </a:rPr>
              <a:t>můžeme zajistit </a:t>
            </a:r>
            <a:r>
              <a:rPr sz="2200" spc="-5" dirty="0">
                <a:latin typeface="Calibri"/>
                <a:cs typeface="Calibri"/>
              </a:rPr>
              <a:t>jen na</a:t>
            </a:r>
            <a:r>
              <a:rPr sz="2200" spc="229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dočasně)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8041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</a:rPr>
              <a:t>Procesní fungování v organizacích III.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711" y="1745869"/>
            <a:ext cx="10187940" cy="4491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3d)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Modely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rozdělení </a:t>
            </a:r>
            <a:r>
              <a:rPr sz="2400" b="1" dirty="0" err="1">
                <a:solidFill>
                  <a:srgbClr val="FF0000"/>
                </a:solidFill>
                <a:latin typeface="Calibri"/>
                <a:cs typeface="Calibri"/>
              </a:rPr>
              <a:t>objemu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 err="1">
                <a:solidFill>
                  <a:srgbClr val="FF0000"/>
                </a:solidFill>
                <a:latin typeface="Calibri"/>
                <a:cs typeface="Calibri"/>
              </a:rPr>
              <a:t>financí</a:t>
            </a:r>
            <a:endParaRPr lang="cs-CZ" sz="2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15" dirty="0" err="1">
                <a:latin typeface="Calibri"/>
                <a:cs typeface="Calibri"/>
              </a:rPr>
              <a:t>Rozdělování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 </a:t>
            </a:r>
            <a:r>
              <a:rPr sz="2000" spc="-5" dirty="0">
                <a:latin typeface="Calibri"/>
                <a:cs typeface="Calibri"/>
              </a:rPr>
              <a:t>službách </a:t>
            </a:r>
            <a:r>
              <a:rPr sz="2000" dirty="0" err="1">
                <a:latin typeface="Calibri"/>
                <a:cs typeface="Calibri"/>
              </a:rPr>
              <a:t>dle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potřeby</a:t>
            </a:r>
            <a:endParaRPr lang="cs-CZ"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15" dirty="0" err="1">
                <a:latin typeface="Calibri"/>
                <a:cs typeface="Calibri"/>
              </a:rPr>
              <a:t>Rozdělení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rozpočtu </a:t>
            </a:r>
            <a:r>
              <a:rPr sz="2000" dirty="0">
                <a:latin typeface="Calibri"/>
                <a:cs typeface="Calibri"/>
              </a:rPr>
              <a:t>na </a:t>
            </a:r>
            <a:r>
              <a:rPr sz="2000" spc="-5" dirty="0">
                <a:latin typeface="Calibri"/>
                <a:cs typeface="Calibri"/>
              </a:rPr>
              <a:t>jednotlivé balíčky </a:t>
            </a:r>
            <a:r>
              <a:rPr sz="2000" spc="-15" dirty="0">
                <a:latin typeface="Calibri"/>
                <a:cs typeface="Calibri"/>
              </a:rPr>
              <a:t>pro každou </a:t>
            </a:r>
            <a:r>
              <a:rPr sz="2000" spc="-25" dirty="0">
                <a:latin typeface="Calibri"/>
                <a:cs typeface="Calibri"/>
              </a:rPr>
              <a:t>ze</a:t>
            </a:r>
            <a:r>
              <a:rPr sz="2000" spc="-10" dirty="0">
                <a:latin typeface="Calibri"/>
                <a:cs typeface="Calibri"/>
              </a:rPr>
              <a:t> služeb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cs-CZ" sz="2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400" b="1" spc="-15" dirty="0">
                <a:solidFill>
                  <a:srgbClr val="FF0000"/>
                </a:solidFill>
                <a:latin typeface="Calibri"/>
                <a:cs typeface="Calibri"/>
              </a:rPr>
              <a:t>Délka rozhodovacího procesu</a:t>
            </a:r>
          </a:p>
          <a:p>
            <a:pPr marL="241300" indent="-22923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cs-CZ" sz="2000" spc="-15" dirty="0">
                <a:latin typeface="Calibri"/>
                <a:cs typeface="Calibri"/>
              </a:rPr>
              <a:t>Ve většině případů maximálně jeden den (často v řádu hodin)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 err="1">
                <a:solidFill>
                  <a:srgbClr val="FF0000"/>
                </a:solidFill>
                <a:latin typeface="Calibri"/>
                <a:cs typeface="Calibri"/>
              </a:rPr>
              <a:t>Praktické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Kasičky pro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sociální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pracovníky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příjmový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 err="1">
                <a:latin typeface="Calibri"/>
                <a:cs typeface="Calibri"/>
              </a:rPr>
              <a:t>výd</a:t>
            </a:r>
            <a:r>
              <a:rPr lang="cs-CZ" sz="1800" spc="-5" dirty="0">
                <a:latin typeface="Calibri"/>
                <a:cs typeface="Calibri"/>
              </a:rPr>
              <a:t>a</a:t>
            </a:r>
            <a:r>
              <a:rPr sz="1800" spc="-5" dirty="0" err="1">
                <a:latin typeface="Calibri"/>
                <a:cs typeface="Calibri"/>
              </a:rPr>
              <a:t>jový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doklad</a:t>
            </a:r>
            <a:endParaRPr sz="1800" dirty="0">
              <a:latin typeface="Calibri"/>
              <a:cs typeface="Calibri"/>
            </a:endParaRPr>
          </a:p>
          <a:p>
            <a:pPr marL="12700" marR="5080" indent="-635">
              <a:lnSpc>
                <a:spcPct val="70000"/>
              </a:lnSpc>
              <a:spcBef>
                <a:spcPts val="1510"/>
              </a:spcBef>
            </a:pP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Zkouška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důvěry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sociální </a:t>
            </a:r>
            <a:r>
              <a:rPr sz="1800" spc="-10" dirty="0">
                <a:latin typeface="Calibri"/>
                <a:cs typeface="Calibri"/>
              </a:rPr>
              <a:t>pracovník </a:t>
            </a:r>
            <a:r>
              <a:rPr sz="1800" dirty="0">
                <a:latin typeface="Calibri"/>
                <a:cs typeface="Calibri"/>
              </a:rPr>
              <a:t>dá </a:t>
            </a:r>
            <a:r>
              <a:rPr sz="1800" spc="-10" dirty="0">
                <a:latin typeface="Calibri"/>
                <a:cs typeface="Calibri"/>
              </a:rPr>
              <a:t>prostředky </a:t>
            </a:r>
            <a:r>
              <a:rPr sz="1800" spc="-5" dirty="0">
                <a:latin typeface="Calibri"/>
                <a:cs typeface="Calibri"/>
              </a:rPr>
              <a:t>přímo </a:t>
            </a:r>
            <a:r>
              <a:rPr sz="1800" spc="-10" dirty="0">
                <a:latin typeface="Calibri"/>
                <a:cs typeface="Calibri"/>
              </a:rPr>
              <a:t>klientovi </a:t>
            </a:r>
            <a:r>
              <a:rPr sz="1800" spc="-5" dirty="0">
                <a:latin typeface="Calibri"/>
                <a:cs typeface="Calibri"/>
              </a:rPr>
              <a:t>(na </a:t>
            </a:r>
            <a:r>
              <a:rPr sz="1800" spc="-10" dirty="0">
                <a:latin typeface="Calibri"/>
                <a:cs typeface="Calibri"/>
              </a:rPr>
              <a:t>základě </a:t>
            </a:r>
            <a:r>
              <a:rPr sz="1800" spc="-5" dirty="0">
                <a:latin typeface="Calibri"/>
                <a:cs typeface="Calibri"/>
              </a:rPr>
              <a:t>důvěry), klient následně přinese  </a:t>
            </a:r>
            <a:r>
              <a:rPr sz="1800" spc="-10" dirty="0">
                <a:latin typeface="Calibri"/>
                <a:cs typeface="Calibri"/>
              </a:rPr>
              <a:t>účtenku </a:t>
            </a:r>
            <a:r>
              <a:rPr sz="1800" spc="-5" dirty="0">
                <a:latin typeface="Calibri"/>
                <a:cs typeface="Calibri"/>
              </a:rPr>
              <a:t>(v případě, </a:t>
            </a:r>
            <a:r>
              <a:rPr sz="1800" spc="-20" dirty="0">
                <a:latin typeface="Calibri"/>
                <a:cs typeface="Calibri"/>
              </a:rPr>
              <a:t>že </a:t>
            </a:r>
            <a:r>
              <a:rPr sz="1800" spc="-5" dirty="0">
                <a:latin typeface="Calibri"/>
                <a:cs typeface="Calibri"/>
              </a:rPr>
              <a:t>klient dohodu poruší, </a:t>
            </a:r>
            <a:r>
              <a:rPr sz="1800" spc="-10" dirty="0">
                <a:latin typeface="Calibri"/>
                <a:cs typeface="Calibri"/>
              </a:rPr>
              <a:t>může </a:t>
            </a:r>
            <a:r>
              <a:rPr sz="1800" spc="-15" dirty="0">
                <a:latin typeface="Calibri"/>
                <a:cs typeface="Calibri"/>
              </a:rPr>
              <a:t>organizace </a:t>
            </a:r>
            <a:r>
              <a:rPr sz="1800" spc="-10" dirty="0">
                <a:latin typeface="Calibri"/>
                <a:cs typeface="Calibri"/>
              </a:rPr>
              <a:t>vystavit darovací </a:t>
            </a:r>
            <a:r>
              <a:rPr sz="1800" spc="-5" dirty="0">
                <a:latin typeface="Calibri"/>
                <a:cs typeface="Calibri"/>
              </a:rPr>
              <a:t>smlouvu </a:t>
            </a:r>
            <a:r>
              <a:rPr sz="1800" spc="-10" dirty="0">
                <a:latin typeface="Calibri"/>
                <a:cs typeface="Calibri"/>
              </a:rPr>
              <a:t>pro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klienta)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AD4FBF9A-3026-6660-F8CA-30ED40CA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9" y="237305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Evidence a vyúčtování grantu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A83ADB-EBB1-CC61-725D-606C2C68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2214409"/>
            <a:ext cx="41719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13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E0C80-D2EA-9223-AADD-595170E2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168940"/>
            <a:ext cx="10515600" cy="1325563"/>
          </a:xfrm>
        </p:spPr>
        <p:txBody>
          <a:bodyPr/>
          <a:lstStyle/>
          <a:p>
            <a:r>
              <a:rPr lang="cs-CZ" b="1" dirty="0"/>
              <a:t>Průběžná a závěrečná zpráva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8084C9-C73F-857C-99D0-40794E52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8" y="2048501"/>
            <a:ext cx="11696321" cy="419387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7BBC03B-AEB6-18F8-1C31-BF0E5A64E5C5}"/>
              </a:ext>
            </a:extLst>
          </p:cNvPr>
          <p:cNvSpPr txBox="1"/>
          <p:nvPr/>
        </p:nvSpPr>
        <p:spPr>
          <a:xfrm>
            <a:off x="759542" y="1494503"/>
            <a:ext cx="111374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Přehled využití flexibilního rozpočtu dle oblastí uhrazených nákladů</a:t>
            </a:r>
            <a:endParaRPr lang="cs-CZ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74795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E0C80-D2EA-9223-AADD-595170E2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168940"/>
            <a:ext cx="10515600" cy="1325563"/>
          </a:xfrm>
        </p:spPr>
        <p:txBody>
          <a:bodyPr/>
          <a:lstStyle/>
          <a:p>
            <a:r>
              <a:rPr lang="cs-CZ" b="1" dirty="0"/>
              <a:t>Průběžná a závěrečná zpráva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8BBE1E-F600-D7E9-443F-E06DEE0F6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8" y="1966452"/>
            <a:ext cx="11529654" cy="443902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CA94A1D-08D2-86F6-7409-E5117275CFFC}"/>
              </a:ext>
            </a:extLst>
          </p:cNvPr>
          <p:cNvSpPr txBox="1"/>
          <p:nvPr/>
        </p:nvSpPr>
        <p:spPr>
          <a:xfrm>
            <a:off x="759542" y="1412454"/>
            <a:ext cx="111374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Přehled využití flexibilního rozpočtu dle situace klienta a typu intervence</a:t>
            </a:r>
            <a:endParaRPr lang="cs-CZ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77493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9541D-1885-DF00-F2C5-F3233C0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0" y="132736"/>
            <a:ext cx="11043624" cy="1449684"/>
          </a:xfrm>
        </p:spPr>
        <p:txBody>
          <a:bodyPr>
            <a:normAutofit/>
          </a:bodyPr>
          <a:lstStyle/>
          <a:p>
            <a:r>
              <a:rPr lang="cs-CZ" b="1" dirty="0"/>
              <a:t>Důležité termíny: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D869744-2EED-A4DA-F5BB-A280294E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592"/>
            <a:ext cx="12192000" cy="5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09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F7F44-8CEE-CE2B-8F56-25AA58E7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D1C24"/>
                </a:solidFill>
              </a:rPr>
              <a:t>Role flexibilních rozpočtů při podpoře 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5F7F8-A875-0150-6BE0-0FDA10D18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ED1C24"/>
                </a:solidFill>
              </a:rPr>
              <a:t>Otestování způsobu správy menšího objemů finančních prostředků </a:t>
            </a:r>
            <a:r>
              <a:rPr lang="cs-CZ" dirty="0"/>
              <a:t>ze strany organizace či městské části (obce) k podpoře klientů v oblasti bydlení (např. před zřízením krizového či garančního fondu)</a:t>
            </a:r>
          </a:p>
          <a:p>
            <a:r>
              <a:rPr lang="cs-CZ" dirty="0">
                <a:solidFill>
                  <a:srgbClr val="ED1C24"/>
                </a:solidFill>
              </a:rPr>
              <a:t>Otestování efektivity </a:t>
            </a:r>
            <a:r>
              <a:rPr lang="cs-CZ" dirty="0"/>
              <a:t>takového zdroje pomoci pro získání / udržení bydlení klientů</a:t>
            </a:r>
          </a:p>
          <a:p>
            <a:r>
              <a:rPr lang="cs-CZ" dirty="0">
                <a:solidFill>
                  <a:srgbClr val="ED1C24"/>
                </a:solidFill>
              </a:rPr>
              <a:t>Vyzkoušení nastavení procesu </a:t>
            </a:r>
            <a:r>
              <a:rPr lang="cs-CZ" dirty="0"/>
              <a:t>pro identifikaci potřeb, rozhodování a úhrady z rozpočtu v rámci týmu organizace</a:t>
            </a:r>
          </a:p>
          <a:p>
            <a:r>
              <a:rPr lang="cs-CZ" dirty="0">
                <a:solidFill>
                  <a:srgbClr val="ED1C24"/>
                </a:solidFill>
              </a:rPr>
              <a:t>Vytvoření zdroje </a:t>
            </a:r>
            <a:r>
              <a:rPr lang="cs-CZ" dirty="0"/>
              <a:t>finanční podpory pro úhradu nákladů, které </a:t>
            </a:r>
            <a:r>
              <a:rPr lang="cs-CZ" dirty="0">
                <a:solidFill>
                  <a:srgbClr val="ED1C24"/>
                </a:solidFill>
              </a:rPr>
              <a:t>nepřímo souvisejí</a:t>
            </a:r>
            <a:r>
              <a:rPr lang="cs-CZ" dirty="0"/>
              <a:t> s bytovou otázkou</a:t>
            </a:r>
          </a:p>
        </p:txBody>
      </p:sp>
    </p:spTree>
    <p:extLst>
      <p:ext uri="{BB962C8B-B14F-4D97-AF65-F5344CB8AC3E}">
        <p14:creationId xmlns:p14="http://schemas.microsoft.com/office/powerpoint/2010/main" val="1236281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957A1-50F3-70DC-9D29-3E2DEB2E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Vaše otázky?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A80F38C-FA54-2610-2FE0-4FA203E46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" y="0"/>
            <a:ext cx="11610535" cy="685800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23CB603-6C3F-D98F-8F3F-3BA51F7DE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5" t="14265" r="31200" b="69391"/>
          <a:stretch/>
        </p:blipFill>
        <p:spPr>
          <a:xfrm>
            <a:off x="4336024" y="1976284"/>
            <a:ext cx="3685991" cy="132556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672A46B-A354-D05D-1F4C-759BFDC3CB5A}"/>
              </a:ext>
            </a:extLst>
          </p:cNvPr>
          <p:cNvSpPr txBox="1"/>
          <p:nvPr/>
        </p:nvSpPr>
        <p:spPr>
          <a:xfrm>
            <a:off x="4090219" y="2083770"/>
            <a:ext cx="3820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Vaše otázky?</a:t>
            </a:r>
          </a:p>
        </p:txBody>
      </p:sp>
    </p:spTree>
    <p:extLst>
      <p:ext uri="{BB962C8B-B14F-4D97-AF65-F5344CB8AC3E}">
        <p14:creationId xmlns:p14="http://schemas.microsoft.com/office/powerpoint/2010/main" val="804179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957A1-50F3-70DC-9D29-3E2DEB2E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Vaše otázky?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A80F38C-FA54-2610-2FE0-4FA203E46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" y="0"/>
            <a:ext cx="11610535" cy="685800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23CB603-6C3F-D98F-8F3F-3BA51F7DE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5" t="14265" r="31200" b="69391"/>
          <a:stretch/>
        </p:blipFill>
        <p:spPr>
          <a:xfrm>
            <a:off x="4336024" y="1976284"/>
            <a:ext cx="3685991" cy="132556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672A46B-A354-D05D-1F4C-759BFDC3CB5A}"/>
              </a:ext>
            </a:extLst>
          </p:cNvPr>
          <p:cNvSpPr txBox="1"/>
          <p:nvPr/>
        </p:nvSpPr>
        <p:spPr>
          <a:xfrm>
            <a:off x="4336024" y="2177400"/>
            <a:ext cx="3820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Děkujeme</a:t>
            </a:r>
          </a:p>
        </p:txBody>
      </p:sp>
    </p:spTree>
    <p:extLst>
      <p:ext uri="{BB962C8B-B14F-4D97-AF65-F5344CB8AC3E}">
        <p14:creationId xmlns:p14="http://schemas.microsoft.com/office/powerpoint/2010/main" val="180969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264CE5F-2A71-1B7A-CE05-22896E15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737"/>
            <a:ext cx="12192000" cy="43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97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510705D-D350-D1E1-A498-903CE9D0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697" y="70619"/>
            <a:ext cx="4136923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ED1C24"/>
                </a:solidFill>
              </a:rPr>
              <a:t>Kontakty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96B829-16DA-62F7-ECF3-9EED416170A8}"/>
              </a:ext>
            </a:extLst>
          </p:cNvPr>
          <p:cNvSpPr txBox="1"/>
          <p:nvPr/>
        </p:nvSpPr>
        <p:spPr>
          <a:xfrm>
            <a:off x="1508288" y="1396181"/>
            <a:ext cx="817303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cs-CZ" sz="2800" b="1" i="0" dirty="0">
                <a:solidFill>
                  <a:srgbClr val="FF0000"/>
                </a:solidFill>
                <a:effectLst/>
                <a:latin typeface="museoSansRounded"/>
              </a:rPr>
              <a:t>Program podpory </a:t>
            </a:r>
            <a:r>
              <a:rPr lang="cs-CZ" sz="2800" b="1" dirty="0">
                <a:solidFill>
                  <a:srgbClr val="FF0000"/>
                </a:solidFill>
                <a:latin typeface="museoSansRounded"/>
              </a:rPr>
              <a:t>řešení tíživé životní situace</a:t>
            </a:r>
            <a:endParaRPr lang="cs-CZ" sz="2800" b="0" i="0" dirty="0">
              <a:solidFill>
                <a:srgbClr val="FF0000"/>
              </a:solidFill>
              <a:effectLst/>
              <a:latin typeface="museoSansRounded"/>
            </a:endParaRPr>
          </a:p>
          <a:p>
            <a:pPr algn="l">
              <a:spcAft>
                <a:spcPts val="600"/>
              </a:spcAft>
            </a:pPr>
            <a:r>
              <a:rPr lang="cs-CZ" sz="2800" b="1" i="0" dirty="0">
                <a:effectLst/>
                <a:latin typeface="museoSansRounded"/>
              </a:rPr>
              <a:t>Dagmar Klárová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museoSansRounded"/>
              </a:rPr>
              <a:t>, programová koordinátorka</a:t>
            </a:r>
          </a:p>
          <a:p>
            <a:pPr algn="l">
              <a:spcAft>
                <a:spcPts val="600"/>
              </a:spcAft>
            </a:pPr>
            <a:r>
              <a:rPr lang="cs-CZ" sz="2800" b="1" i="0" dirty="0">
                <a:solidFill>
                  <a:srgbClr val="000000"/>
                </a:solidFill>
                <a:effectLst/>
                <a:latin typeface="museoSansRounded"/>
              </a:rPr>
              <a:t>e-mail: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museoSansRounded"/>
              </a:rPr>
              <a:t> dagmar@socialninadacnifond.praha.eu</a:t>
            </a:r>
          </a:p>
          <a:p>
            <a:pPr algn="l">
              <a:spcAft>
                <a:spcPts val="600"/>
              </a:spcAft>
            </a:pPr>
            <a:r>
              <a:rPr lang="cs-CZ" sz="2800" b="1" i="0" dirty="0">
                <a:solidFill>
                  <a:srgbClr val="000000"/>
                </a:solidFill>
                <a:effectLst/>
                <a:latin typeface="museoSansRounded"/>
              </a:rPr>
              <a:t>telefon: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museoSansRounded"/>
              </a:rPr>
              <a:t> + 420 602 310 381</a:t>
            </a:r>
          </a:p>
          <a:p>
            <a:pPr algn="l">
              <a:spcAft>
                <a:spcPts val="600"/>
              </a:spcAft>
            </a:pPr>
            <a:br>
              <a:rPr lang="cs-CZ" sz="2800" b="0" i="0" dirty="0">
                <a:solidFill>
                  <a:srgbClr val="000000"/>
                </a:solidFill>
                <a:effectLst/>
                <a:latin typeface="museoSansRounded"/>
              </a:rPr>
            </a:br>
            <a:r>
              <a:rPr lang="cs-CZ" sz="2800" b="0" i="0" dirty="0">
                <a:solidFill>
                  <a:srgbClr val="000000"/>
                </a:solidFill>
                <a:effectLst/>
                <a:latin typeface="museoSansRounded"/>
              </a:rPr>
              <a:t>Telefonické konzultace: 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museoSansRounded"/>
              </a:rPr>
              <a:t>pondělí   9 – 12  </a:t>
            </a:r>
          </a:p>
          <a:p>
            <a:pPr algn="l">
              <a:spcAft>
                <a:spcPts val="600"/>
              </a:spcAft>
            </a:pPr>
            <a:r>
              <a:rPr lang="cs-CZ" sz="2800" b="1" dirty="0">
                <a:solidFill>
                  <a:srgbClr val="000000"/>
                </a:solidFill>
                <a:latin typeface="museoSansRounded"/>
              </a:rPr>
              <a:t>			        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museoSansRounded"/>
              </a:rPr>
              <a:t>středa     13 – 16</a:t>
            </a:r>
          </a:p>
          <a:p>
            <a:pPr algn="l">
              <a:spcAft>
                <a:spcPts val="600"/>
              </a:spcAft>
            </a:pPr>
            <a:r>
              <a:rPr lang="cs-CZ" sz="2800" b="1" i="0" dirty="0">
                <a:solidFill>
                  <a:srgbClr val="000000"/>
                </a:solidFill>
                <a:effectLst/>
                <a:latin typeface="museoSansRounded"/>
              </a:rPr>
              <a:t>Aktuální informace o změnách konzultačních hodin sledujte na </a:t>
            </a:r>
            <a:r>
              <a:rPr lang="cs-CZ" sz="2800" i="0" dirty="0">
                <a:solidFill>
                  <a:srgbClr val="000000"/>
                </a:solidFill>
                <a:effectLst/>
                <a:latin typeface="museoSansRounded"/>
              </a:rPr>
              <a:t>https://www.socialninadacnifond.praha.eu/kontakty</a:t>
            </a:r>
          </a:p>
        </p:txBody>
      </p:sp>
    </p:spTree>
    <p:extLst>
      <p:ext uri="{BB962C8B-B14F-4D97-AF65-F5344CB8AC3E}">
        <p14:creationId xmlns:p14="http://schemas.microsoft.com/office/powerpoint/2010/main" val="63806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29105-35BF-608E-1A93-9FA7C5A8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3" y="140626"/>
            <a:ext cx="10515600" cy="1325563"/>
          </a:xfrm>
        </p:spPr>
        <p:txBody>
          <a:bodyPr/>
          <a:lstStyle/>
          <a:p>
            <a:r>
              <a:rPr lang="cs-CZ" b="1" dirty="0"/>
              <a:t>Naše programy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0F642F3-C1BD-B05A-EAB3-5E13EA5BB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94" y="3831323"/>
            <a:ext cx="3133573" cy="31353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4BB7CD-F0B5-9689-C8EF-F343EF939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61" y="1008879"/>
            <a:ext cx="3277208" cy="3279057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BC53E709-7210-DBEB-6559-18520F318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42" y="3831323"/>
            <a:ext cx="2977516" cy="2977516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1A0B3CF6-22FB-A2DF-9073-200FFFBD5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07" y="1006653"/>
            <a:ext cx="3277208" cy="3281283"/>
          </a:xfrm>
          <a:prstGeom prst="rect">
            <a:avLst/>
          </a:prstGeom>
        </p:spPr>
      </p:pic>
      <p:pic>
        <p:nvPicPr>
          <p:cNvPr id="3" name="Obrázek 2" descr="Obsah obrázku Grafika, grafický design, Písmo, design&#10;&#10;Popis byl vytvořen automaticky">
            <a:extLst>
              <a:ext uri="{FF2B5EF4-FFF2-40B4-BE49-F238E27FC236}">
                <a16:creationId xmlns:a16="http://schemas.microsoft.com/office/drawing/2014/main" id="{F69BB25B-98F9-C1D2-9EF5-72518B0FE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58" y="80345"/>
            <a:ext cx="1005318" cy="15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BA7820C-2875-CCE4-28EB-310DF460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91" y="87038"/>
            <a:ext cx="8711380" cy="66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7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D463BF-EB93-BC09-5B48-C6B501851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9" y="166442"/>
            <a:ext cx="10102302" cy="65606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28CAB3-60DE-4833-7C21-9EB62D48D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68" t="58115" r="27659" b="19699"/>
          <a:stretch/>
        </p:blipFill>
        <p:spPr>
          <a:xfrm>
            <a:off x="7236542" y="4100050"/>
            <a:ext cx="4131910" cy="2591507"/>
          </a:xfrm>
          <a:prstGeom prst="rect">
            <a:avLst/>
          </a:prstGeom>
        </p:spPr>
      </p:pic>
      <p:pic>
        <p:nvPicPr>
          <p:cNvPr id="7" name="Obrázek 6" descr="Obsah obrázku Grafika, grafický design, Písmo, design&#10;&#10;Popis byl vytvořen automaticky">
            <a:extLst>
              <a:ext uri="{FF2B5EF4-FFF2-40B4-BE49-F238E27FC236}">
                <a16:creationId xmlns:a16="http://schemas.microsoft.com/office/drawing/2014/main" id="{DEC2FB50-C9C4-2429-8319-034C431EC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58" y="80345"/>
            <a:ext cx="1005318" cy="15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5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32BA8D5-3405-A098-6CA7-D0C669E4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5" y="0"/>
            <a:ext cx="11147648" cy="60763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A4B298-90A3-8DA5-ACD5-06E698C9D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48" b="16770"/>
          <a:stretch/>
        </p:blipFill>
        <p:spPr>
          <a:xfrm>
            <a:off x="1" y="5923935"/>
            <a:ext cx="11147648" cy="9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en do people buy their first home? - BBC News">
            <a:extLst>
              <a:ext uri="{FF2B5EF4-FFF2-40B4-BE49-F238E27FC236}">
                <a16:creationId xmlns:a16="http://schemas.microsoft.com/office/drawing/2014/main" id="{BE56EB1B-7F5C-AF77-2112-369580E83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5" r="466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B25C4-6589-66E7-4E90-6072EB3A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3" y="856488"/>
            <a:ext cx="5229483" cy="1243584"/>
          </a:xfrm>
        </p:spPr>
        <p:txBody>
          <a:bodyPr anchor="ctr">
            <a:noAutofit/>
          </a:bodyPr>
          <a:lstStyle/>
          <a:p>
            <a:r>
              <a:rPr lang="cs-CZ" sz="3600" b="1" dirty="0"/>
              <a:t>V roce 2023 jsme pomohli </a:t>
            </a:r>
            <a:r>
              <a:rPr lang="cs-CZ" sz="3600" b="1" dirty="0">
                <a:solidFill>
                  <a:srgbClr val="FF0000"/>
                </a:solidFill>
              </a:rPr>
              <a:t>získat či neztratit domov téměř 200 pražským rodinám </a:t>
            </a:r>
            <a:r>
              <a:rPr lang="cs-CZ" sz="3600" b="1" dirty="0"/>
              <a:t>(a jednotlivcům)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3A1F7-530A-547A-4F86-8F1CAE2D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4163601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Díky příspěvkům</a:t>
            </a:r>
          </a:p>
          <a:p>
            <a:r>
              <a:rPr lang="cs-CZ" dirty="0"/>
              <a:t>na úhradu kauce na byt, první nájem či provizi realitní kanceláři</a:t>
            </a:r>
          </a:p>
          <a:p>
            <a:r>
              <a:rPr lang="cs-CZ" dirty="0"/>
              <a:t>na přestěhování či zařízení bytu</a:t>
            </a:r>
          </a:p>
          <a:p>
            <a:r>
              <a:rPr lang="cs-CZ" dirty="0"/>
              <a:t>na úhradu přechodného ubytování</a:t>
            </a:r>
          </a:p>
          <a:p>
            <a:r>
              <a:rPr lang="cs-CZ" dirty="0"/>
              <a:t>na úhrada dluhu na nájemném</a:t>
            </a:r>
          </a:p>
          <a:p>
            <a:r>
              <a:rPr lang="cs-CZ" dirty="0"/>
              <a:t>na předcházení vzniku dluhu na nájemném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708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7979</TotalTime>
  <Words>1593</Words>
  <Application>Microsoft Office PowerPoint</Application>
  <PresentationFormat>Širokoúhlá obrazovka</PresentationFormat>
  <Paragraphs>204</Paragraphs>
  <Slides>40</Slides>
  <Notes>3</Notes>
  <HiddenSlides>7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museoSansRounded</vt:lpstr>
      <vt:lpstr>Wingdings</vt:lpstr>
      <vt:lpstr>Motiv Office</vt:lpstr>
      <vt:lpstr>Prezentace aplikace PowerPoint</vt:lpstr>
      <vt:lpstr>Flexibilní rozpočty jako jeden z možných nástrojů podpory bydlení  Dagmar Klárová, Barbora Komberec Novosadová</vt:lpstr>
      <vt:lpstr>Co bychom s vámi dnes chtěly sdílet?</vt:lpstr>
      <vt:lpstr>Prezentace aplikace PowerPoint</vt:lpstr>
      <vt:lpstr>Naše programy</vt:lpstr>
      <vt:lpstr>Prezentace aplikace PowerPoint</vt:lpstr>
      <vt:lpstr>Prezentace aplikace PowerPoint</vt:lpstr>
      <vt:lpstr>Prezentace aplikace PowerPoint</vt:lpstr>
      <vt:lpstr>V roce 2023 jsme pomohli získat či neztratit domov téměř 200 pražským rodinám (a jednotlivcům)</vt:lpstr>
      <vt:lpstr>Prezentace aplikace PowerPoint</vt:lpstr>
      <vt:lpstr>Cíl grantové výzvy</vt:lpstr>
      <vt:lpstr>Co to je flexibilní rozpočet?</vt:lpstr>
      <vt:lpstr>  Výhody flexibilního rozpočtu</vt:lpstr>
      <vt:lpstr>Proč jsme se rozhodli pro grantovou výzvu?</vt:lpstr>
      <vt:lpstr>Finanční alokace a žadatelé</vt:lpstr>
      <vt:lpstr>Grantová výzva je určena oprávněným žadatelům, kteří podporují své klienty v těchto situacích:</vt:lpstr>
      <vt:lpstr>Oblasti využití flexibilního rozpočtu:</vt:lpstr>
      <vt:lpstr>Náklady, které nelze hradit z flexibilního rozpočtu:</vt:lpstr>
      <vt:lpstr>Tipy k nastavení procesu využívání FR</vt:lpstr>
      <vt:lpstr>Prezentace aplikace PowerPoint</vt:lpstr>
      <vt:lpstr>Co nás zajímá při evaluaci?</vt:lpstr>
      <vt:lpstr>Přehled celkového čerpání</vt:lpstr>
      <vt:lpstr>Přehled čerpání podle situace</vt:lpstr>
      <vt:lpstr>Přehled čerpání podle oblastí</vt:lpstr>
      <vt:lpstr>Přehled čerpání podle cíle intervence</vt:lpstr>
      <vt:lpstr>Konkrétní náklady hrazené z flexibilního rozpočtu</vt:lpstr>
      <vt:lpstr>Pozitivní dopady flexibilního rozpočtu</vt:lpstr>
      <vt:lpstr>Negativní dopady flexibilního rozpočtu</vt:lpstr>
      <vt:lpstr>Dilemata řešená sociálními pracovníky</vt:lpstr>
      <vt:lpstr>Procesní fungování v organizacích I.</vt:lpstr>
      <vt:lpstr>Procesní fungování v organizacích II.</vt:lpstr>
      <vt:lpstr>Procesní fungování v organizacích III.</vt:lpstr>
      <vt:lpstr>Evidence a vyúčtování grantu</vt:lpstr>
      <vt:lpstr>Průběžná a závěrečná zpráva</vt:lpstr>
      <vt:lpstr>Průběžná a závěrečná zpráva</vt:lpstr>
      <vt:lpstr>Důležité termíny:</vt:lpstr>
      <vt:lpstr>Role flexibilních rozpočtů při podpoře bydlení</vt:lpstr>
      <vt:lpstr>Vaše otázky?</vt:lpstr>
      <vt:lpstr>Vaše otázky?</vt:lpstr>
      <vt:lpstr>Kontakty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socialninadacnifondprahy@gmail.com</dc:creator>
  <cp:lastModifiedBy>Dagmar Klárová</cp:lastModifiedBy>
  <cp:revision>97</cp:revision>
  <dcterms:created xsi:type="dcterms:W3CDTF">2022-08-05T09:54:27Z</dcterms:created>
  <dcterms:modified xsi:type="dcterms:W3CDTF">2024-09-11T13:24:40Z</dcterms:modified>
</cp:coreProperties>
</file>