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17" r:id="rId2"/>
  </p:sldMasterIdLst>
  <p:notesMasterIdLst>
    <p:notesMasterId r:id="rId9"/>
  </p:notesMasterIdLst>
  <p:handoutMasterIdLst>
    <p:handoutMasterId r:id="rId10"/>
  </p:handoutMasterIdLst>
  <p:sldIdLst>
    <p:sldId id="287" r:id="rId3"/>
    <p:sldId id="308" r:id="rId4"/>
    <p:sldId id="307" r:id="rId5"/>
    <p:sldId id="305" r:id="rId6"/>
    <p:sldId id="306" r:id="rId7"/>
    <p:sldId id="303" r:id="rId8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9E300"/>
    <a:srgbClr val="00AF3F"/>
    <a:srgbClr val="DB7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987" autoAdjust="0"/>
    <p:restoredTop sz="94673" autoAdjust="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5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96DB1E-0637-4C15-962E-4E9D58463CB5}" type="datetimeFigureOut">
              <a:rPr lang="cs-CZ"/>
              <a:pPr>
                <a:defRPr/>
              </a:pPr>
              <a:t>16.10.2017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53DF7C1-1799-4DC4-B1E0-C0A6AE679FA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2031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AF2B2A-C4DA-4A67-816A-96454F759DE4}" type="datetimeFigureOut">
              <a:rPr lang="cs-CZ"/>
              <a:pPr>
                <a:defRPr/>
              </a:pPr>
              <a:t>16.10.2017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185A23D-30B5-473D-8922-EEFAB4C57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1113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/>
          <p:cNvSpPr txBox="1">
            <a:spLocks/>
          </p:cNvSpPr>
          <p:nvPr userDrawn="1"/>
        </p:nvSpPr>
        <p:spPr>
          <a:xfrm>
            <a:off x="1403350" y="3789363"/>
            <a:ext cx="7208838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mtClean="0"/>
              <a:t>MINISTERSTVO PRO MÍSTNÍ ROZVOJ ČR</a:t>
            </a:r>
          </a:p>
        </p:txBody>
      </p:sp>
      <p:pic>
        <p:nvPicPr>
          <p:cNvPr id="7" name="Obrázek 5" descr="mmr_cr_rgb.em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2565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852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mmr_cr_rgb.em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9439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4" descr="mmr_cr_rgb.em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876287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756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/>
          <p:cNvSpPr txBox="1">
            <a:spLocks/>
          </p:cNvSpPr>
          <p:nvPr/>
        </p:nvSpPr>
        <p:spPr>
          <a:xfrm>
            <a:off x="1403350" y="3789363"/>
            <a:ext cx="7208838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>
                <a:solidFill>
                  <a:prstClr val="black"/>
                </a:solidFill>
              </a:rPr>
              <a:t>MINISTERSTVO PRO MÍSTNÍ ROZVOJ ČR</a:t>
            </a:r>
          </a:p>
        </p:txBody>
      </p:sp>
      <p:pic>
        <p:nvPicPr>
          <p:cNvPr id="7" name="Obrázek 5" descr="mmr_cr_rgb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2565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9"/>
            <a:ext cx="7056784" cy="18002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1"/>
            <a:ext cx="7283152" cy="1872208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740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mmr_cr_rgb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497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4" descr="mmr_cr_rgb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4010355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mmr_cr_rgb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50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68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ázek 9" descr="podtisk_modry.em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43" r:id="rId2"/>
    <p:sldLayoutId id="2147484344" r:id="rId3"/>
    <p:sldLayoutId id="2147484345" r:id="rId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ázek 9" descr="podtisk_modry.em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50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6" r:id="rId1"/>
    <p:sldLayoutId id="2147484347" r:id="rId2"/>
    <p:sldLayoutId id="2147484348" r:id="rId3"/>
    <p:sldLayoutId id="2147484349" r:id="rId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ur.cz/images/5-publikacni-cinnost-a-knihovna/internetove-prezentace/prumerne-ceny-TI/2017/ceny-ti-2017-celek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uur.cz/default.asp?ID=899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Zástupný symbol pro obsah 1"/>
          <p:cNvSpPr>
            <a:spLocks noGrp="1"/>
          </p:cNvSpPr>
          <p:nvPr>
            <p:ph idx="1"/>
          </p:nvPr>
        </p:nvSpPr>
        <p:spPr bwMode="auto">
          <a:xfrm>
            <a:off x="323528" y="2996952"/>
            <a:ext cx="8820472" cy="352839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cs-CZ" altLang="cs-CZ" sz="1800" dirty="0" smtClean="0">
              <a:latin typeface="Arial" charset="0"/>
              <a:cs typeface="Arial" charset="0"/>
            </a:endParaRPr>
          </a:p>
          <a:p>
            <a:pPr algn="ctr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defRPr/>
            </a:pPr>
            <a:endParaRPr lang="cs-CZ" altLang="cs-CZ" sz="2400" b="1" dirty="0" smtClean="0">
              <a:latin typeface="Arial" charset="0"/>
              <a:cs typeface="Arial" charset="0"/>
            </a:endParaRPr>
          </a:p>
          <a:p>
            <a:pPr algn="ctr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cs-CZ" altLang="cs-CZ" sz="2400" b="1" dirty="0" smtClean="0">
                <a:latin typeface="Arial" charset="0"/>
                <a:cs typeface="Arial" charset="0"/>
              </a:rPr>
              <a:t>odbor regionální politiky</a:t>
            </a:r>
            <a:endParaRPr lang="cs-CZ" altLang="cs-CZ" sz="2400" b="1" dirty="0">
              <a:latin typeface="Arial" charset="0"/>
              <a:cs typeface="Arial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cs-CZ" altLang="cs-CZ" sz="1800" dirty="0" smtClean="0">
              <a:latin typeface="Arial" charset="0"/>
              <a:cs typeface="Arial" charset="0"/>
            </a:endParaRPr>
          </a:p>
          <a:p>
            <a:pPr algn="ctr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defRPr/>
            </a:pPr>
            <a:endParaRPr lang="cs-CZ" altLang="cs-CZ" sz="1800" dirty="0" smtClean="0">
              <a:latin typeface="Arial" charset="0"/>
              <a:cs typeface="Arial" charset="0"/>
            </a:endParaRPr>
          </a:p>
          <a:p>
            <a:pPr algn="ctr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defRPr/>
            </a:pPr>
            <a:endParaRPr lang="cs-CZ" altLang="cs-CZ" sz="1800" dirty="0">
              <a:latin typeface="Arial" charset="0"/>
              <a:cs typeface="Arial" charset="0"/>
            </a:endParaRPr>
          </a:p>
          <a:p>
            <a:pPr algn="ctr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cs-CZ" altLang="cs-CZ" sz="1800" dirty="0" smtClean="0">
                <a:latin typeface="Arial" charset="0"/>
                <a:cs typeface="Arial" charset="0"/>
              </a:rPr>
              <a:t>Praha </a:t>
            </a:r>
            <a:r>
              <a:rPr lang="cs-CZ" altLang="cs-CZ" sz="1800" dirty="0" smtClean="0">
                <a:latin typeface="Arial" charset="0"/>
                <a:cs typeface="Arial" charset="0"/>
              </a:rPr>
              <a:t>říjen </a:t>
            </a:r>
            <a:r>
              <a:rPr lang="cs-CZ" altLang="cs-CZ" sz="1800" dirty="0" smtClean="0">
                <a:latin typeface="Arial" charset="0"/>
                <a:cs typeface="Arial" charset="0"/>
              </a:rPr>
              <a:t>2017</a:t>
            </a:r>
          </a:p>
        </p:txBody>
      </p:sp>
      <p:sp>
        <p:nvSpPr>
          <p:cNvPr id="12291" name="Nadpis 2"/>
          <p:cNvSpPr>
            <a:spLocks noGrp="1"/>
          </p:cNvSpPr>
          <p:nvPr>
            <p:ph type="title"/>
          </p:nvPr>
        </p:nvSpPr>
        <p:spPr bwMode="auto">
          <a:xfrm>
            <a:off x="107504" y="1125563"/>
            <a:ext cx="8784976" cy="179938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cs-CZ" altLang="cs-CZ" sz="2400" dirty="0" smtClean="0">
                <a:latin typeface="Arial" charset="0"/>
                <a:cs typeface="Arial" charset="0"/>
              </a:rPr>
              <a:t/>
            </a:r>
            <a:br>
              <a:rPr lang="cs-CZ" altLang="cs-CZ" sz="2400" dirty="0" smtClean="0">
                <a:latin typeface="Arial" charset="0"/>
                <a:cs typeface="Arial" charset="0"/>
              </a:rPr>
            </a:br>
            <a:r>
              <a:rPr lang="cs-CZ" altLang="cs-CZ" sz="2400" dirty="0" smtClean="0">
                <a:latin typeface="Arial" charset="0"/>
                <a:cs typeface="Arial" charset="0"/>
              </a:rPr>
              <a:t/>
            </a:r>
            <a:br>
              <a:rPr lang="cs-CZ" altLang="cs-CZ" sz="2400" dirty="0" smtClean="0">
                <a:latin typeface="Arial" charset="0"/>
                <a:cs typeface="Arial" charset="0"/>
              </a:rPr>
            </a:br>
            <a:r>
              <a:rPr lang="cs-CZ" altLang="cs-CZ" sz="2400" dirty="0" smtClean="0">
                <a:latin typeface="Arial" charset="0"/>
                <a:cs typeface="Arial" charset="0"/>
              </a:rPr>
              <a:t>Průměrné </a:t>
            </a:r>
            <a:r>
              <a:rPr lang="cs-CZ" altLang="cs-CZ" sz="2400" dirty="0">
                <a:latin typeface="Arial" charset="0"/>
                <a:cs typeface="Arial" charset="0"/>
              </a:rPr>
              <a:t>ceny dopravní </a:t>
            </a:r>
            <a:r>
              <a:rPr lang="cs-CZ" altLang="cs-CZ" sz="2400" dirty="0" smtClean="0">
                <a:latin typeface="Arial" charset="0"/>
                <a:cs typeface="Arial" charset="0"/>
              </a:rPr>
              <a:t>a </a:t>
            </a:r>
            <a:r>
              <a:rPr lang="cs-CZ" altLang="cs-CZ" sz="2400" dirty="0">
                <a:latin typeface="Arial" charset="0"/>
                <a:cs typeface="Arial" charset="0"/>
              </a:rPr>
              <a:t>technické infrastruktury </a:t>
            </a:r>
            <a:r>
              <a:rPr lang="cs-CZ" altLang="cs-CZ" sz="2400" dirty="0" smtClean="0">
                <a:latin typeface="Arial" charset="0"/>
                <a:cs typeface="Arial" charset="0"/>
              </a:rPr>
              <a:t>obcí</a:t>
            </a:r>
            <a:r>
              <a:rPr lang="cs-CZ" altLang="cs-CZ" sz="2000" dirty="0" smtClean="0">
                <a:latin typeface="Arial" charset="0"/>
                <a:cs typeface="Arial" charset="0"/>
              </a:rPr>
              <a:t/>
            </a:r>
            <a:br>
              <a:rPr lang="cs-CZ" altLang="cs-CZ" sz="2000" dirty="0" smtClean="0">
                <a:latin typeface="Arial" charset="0"/>
                <a:cs typeface="Arial" charset="0"/>
              </a:rPr>
            </a:br>
            <a:r>
              <a:rPr lang="cs-CZ" altLang="cs-CZ" sz="2000" dirty="0" smtClean="0">
                <a:latin typeface="Arial" charset="0"/>
                <a:cs typeface="Arial" charset="0"/>
              </a:rPr>
              <a:t/>
            </a:r>
            <a:br>
              <a:rPr lang="cs-CZ" altLang="cs-CZ" sz="2000" dirty="0" smtClean="0">
                <a:latin typeface="Arial" charset="0"/>
                <a:cs typeface="Arial" charset="0"/>
              </a:rPr>
            </a:br>
            <a:r>
              <a:rPr lang="cs-CZ" altLang="cs-CZ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Aktualizace </a:t>
            </a:r>
            <a:r>
              <a:rPr lang="cs-CZ" altLang="cs-CZ" sz="2000" dirty="0">
                <a:solidFill>
                  <a:schemeClr val="tx1"/>
                </a:solidFill>
                <a:latin typeface="Arial" charset="0"/>
                <a:cs typeface="Arial" charset="0"/>
              </a:rPr>
              <a:t>2017</a:t>
            </a:r>
            <a:endParaRPr lang="cs-CZ" altLang="cs-CZ" sz="20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Zástupný symbol pro obsah 1"/>
          <p:cNvSpPr>
            <a:spLocks noGrp="1"/>
          </p:cNvSpPr>
          <p:nvPr>
            <p:ph idx="1"/>
          </p:nvPr>
        </p:nvSpPr>
        <p:spPr bwMode="auto">
          <a:xfrm>
            <a:off x="323528" y="1772369"/>
            <a:ext cx="8820472" cy="47529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cs-CZ" altLang="cs-CZ" sz="2000" b="1" dirty="0" smtClean="0">
                <a:latin typeface="Arial" charset="0"/>
                <a:cs typeface="Arial" charset="0"/>
              </a:rPr>
              <a:t>Publikace je zpracována </a:t>
            </a:r>
            <a:r>
              <a:rPr lang="cs-CZ" altLang="cs-CZ" sz="20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Ústavem územního rozvoje Brno </a:t>
            </a:r>
            <a:r>
              <a:rPr lang="cs-CZ" altLang="cs-CZ" sz="2000" b="1" dirty="0" smtClean="0">
                <a:latin typeface="Arial" charset="0"/>
                <a:cs typeface="Arial" charset="0"/>
              </a:rPr>
              <a:t/>
            </a:r>
            <a:br>
              <a:rPr lang="cs-CZ" altLang="cs-CZ" sz="2000" b="1" dirty="0" smtClean="0">
                <a:latin typeface="Arial" charset="0"/>
                <a:cs typeface="Arial" charset="0"/>
              </a:rPr>
            </a:br>
            <a:r>
              <a:rPr lang="cs-CZ" altLang="cs-CZ" sz="1800" dirty="0" smtClean="0">
                <a:latin typeface="Arial" charset="0"/>
                <a:cs typeface="Arial" charset="0"/>
              </a:rPr>
              <a:t>garance odboru regionální politiky Ministerstva pro místní rozvoj ČR.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cs-CZ" altLang="cs-CZ" sz="1800" dirty="0" smtClean="0">
                <a:latin typeface="Arial" charset="0"/>
                <a:cs typeface="Arial" charset="0"/>
              </a:rPr>
              <a:t>Aktualizované vydání s</a:t>
            </a:r>
            <a:r>
              <a:rPr lang="cs-CZ" altLang="cs-CZ" sz="18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 cenovou úrovni roku 2017</a:t>
            </a:r>
            <a:r>
              <a:rPr lang="cs-CZ" altLang="cs-CZ" sz="1800" dirty="0" smtClean="0">
                <a:latin typeface="Arial" charset="0"/>
                <a:cs typeface="Arial" charset="0"/>
              </a:rPr>
              <a:t> (bez DPH).</a:t>
            </a:r>
          </a:p>
          <a:p>
            <a:pPr marL="342900" lvl="1" indent="-34290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cs-CZ" sz="1800" b="1" dirty="0" smtClean="0">
              <a:solidFill>
                <a:srgbClr val="000099"/>
              </a:solidFill>
              <a:latin typeface="Arial" charset="0"/>
              <a:cs typeface="Arial" charset="0"/>
            </a:endParaRPr>
          </a:p>
          <a:p>
            <a:pPr marL="342900" lvl="1" indent="-34290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cs-CZ" sz="18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Pro </a:t>
            </a:r>
            <a:r>
              <a:rPr lang="cs-CZ" sz="1800" b="1" dirty="0">
                <a:solidFill>
                  <a:srgbClr val="000099"/>
                </a:solidFill>
                <a:latin typeface="Arial" charset="0"/>
                <a:cs typeface="Arial" charset="0"/>
              </a:rPr>
              <a:t>srovnání </a:t>
            </a:r>
            <a:r>
              <a:rPr lang="cs-CZ" sz="1800" dirty="0">
                <a:latin typeface="Arial" charset="0"/>
                <a:cs typeface="Arial" charset="0"/>
              </a:rPr>
              <a:t>jsou v příručce přepočítány </a:t>
            </a:r>
            <a:r>
              <a:rPr lang="cs-CZ" sz="1800" b="1" dirty="0">
                <a:solidFill>
                  <a:srgbClr val="000099"/>
                </a:solidFill>
                <a:latin typeface="Arial" charset="0"/>
                <a:cs typeface="Arial" charset="0"/>
              </a:rPr>
              <a:t>ceny z vyhlášky Ministerstva financí </a:t>
            </a:r>
            <a:r>
              <a:rPr lang="cs-CZ" sz="1800" dirty="0" smtClean="0">
                <a:latin typeface="Arial" charset="0"/>
                <a:cs typeface="Arial" charset="0"/>
              </a:rPr>
              <a:t/>
            </a:r>
            <a:br>
              <a:rPr lang="cs-CZ" sz="1800" dirty="0" smtClean="0">
                <a:latin typeface="Arial" charset="0"/>
                <a:cs typeface="Arial" charset="0"/>
              </a:rPr>
            </a:br>
            <a:r>
              <a:rPr lang="cs-CZ" sz="1800" dirty="0" smtClean="0">
                <a:latin typeface="Arial" charset="0"/>
                <a:cs typeface="Arial" charset="0"/>
              </a:rPr>
              <a:t>č. 441/2013 </a:t>
            </a:r>
            <a:r>
              <a:rPr lang="cs-CZ" sz="1800" dirty="0">
                <a:latin typeface="Arial" charset="0"/>
                <a:cs typeface="Arial" charset="0"/>
              </a:rPr>
              <a:t>Sb., k </a:t>
            </a:r>
            <a:r>
              <a:rPr lang="cs-CZ" sz="1800" dirty="0" smtClean="0">
                <a:latin typeface="Arial" charset="0"/>
                <a:cs typeface="Arial" charset="0"/>
              </a:rPr>
              <a:t>provedení zákona </a:t>
            </a:r>
            <a:r>
              <a:rPr lang="cs-CZ" sz="1800" dirty="0">
                <a:latin typeface="Arial" charset="0"/>
                <a:cs typeface="Arial" charset="0"/>
              </a:rPr>
              <a:t>č. 151/1997 Sb., o oceňování majetku (oceňovací vyhláška), jak vyplývá ze změn </a:t>
            </a:r>
            <a:r>
              <a:rPr lang="cs-CZ" sz="1800" dirty="0" smtClean="0">
                <a:latin typeface="Arial" charset="0"/>
                <a:cs typeface="Arial" charset="0"/>
              </a:rPr>
              <a:t>provedených vyhláškami </a:t>
            </a:r>
            <a:r>
              <a:rPr lang="cs-CZ" sz="1800" dirty="0">
                <a:latin typeface="Arial" charset="0"/>
                <a:cs typeface="Arial" charset="0"/>
              </a:rPr>
              <a:t>č. 199/2014 Sb., č. 345/2015 Sb., č. 53/2016 Sb. a č. 443/2016 Sb</a:t>
            </a:r>
            <a:r>
              <a:rPr lang="cs-CZ" sz="1800" dirty="0" smtClean="0">
                <a:latin typeface="Arial" charset="0"/>
                <a:cs typeface="Arial" charset="0"/>
              </a:rPr>
              <a:t>.</a:t>
            </a:r>
          </a:p>
          <a:p>
            <a:pPr marL="342900" lvl="1" indent="-34290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cs-CZ" altLang="cs-CZ" sz="1800" dirty="0" smtClean="0">
                <a:latin typeface="Arial" charset="0"/>
                <a:cs typeface="Arial" charset="0"/>
              </a:rPr>
              <a:t>Publikace je </a:t>
            </a:r>
            <a:r>
              <a:rPr lang="cs-CZ" altLang="cs-CZ" sz="1800" b="1" dirty="0">
                <a:solidFill>
                  <a:srgbClr val="000099"/>
                </a:solidFill>
                <a:latin typeface="Arial" charset="0"/>
                <a:cs typeface="Arial" charset="0"/>
              </a:rPr>
              <a:t>dostupná </a:t>
            </a:r>
            <a:r>
              <a:rPr lang="cs-CZ" altLang="cs-CZ" sz="1800" dirty="0" smtClean="0">
                <a:latin typeface="Arial" charset="0"/>
                <a:cs typeface="Arial" charset="0"/>
              </a:rPr>
              <a:t>n</a:t>
            </a:r>
            <a:r>
              <a:rPr lang="cs-CZ" sz="1800" dirty="0" smtClean="0">
                <a:latin typeface="Arial" charset="0"/>
                <a:cs typeface="Arial" charset="0"/>
              </a:rPr>
              <a:t>a </a:t>
            </a:r>
            <a:r>
              <a:rPr lang="cs-CZ" sz="1800" dirty="0">
                <a:latin typeface="Arial" charset="0"/>
                <a:cs typeface="Arial" charset="0"/>
              </a:rPr>
              <a:t>webových stránkách Ústavu územního </a:t>
            </a:r>
            <a:r>
              <a:rPr lang="cs-CZ" sz="1800" dirty="0" smtClean="0">
                <a:latin typeface="Arial" charset="0"/>
                <a:cs typeface="Arial" charset="0"/>
              </a:rPr>
              <a:t>rozvoje</a:t>
            </a:r>
            <a:br>
              <a:rPr lang="cs-CZ" sz="1800" dirty="0" smtClean="0">
                <a:latin typeface="Arial" charset="0"/>
                <a:cs typeface="Arial" charset="0"/>
              </a:rPr>
            </a:br>
            <a:r>
              <a:rPr lang="cs-CZ" sz="18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www.uur.cz</a:t>
            </a:r>
            <a:r>
              <a:rPr lang="cs-CZ" sz="1800" dirty="0" smtClean="0">
                <a:latin typeface="Arial" charset="0"/>
                <a:cs typeface="Arial" charset="0"/>
              </a:rPr>
              <a:t> </a:t>
            </a:r>
            <a:r>
              <a:rPr lang="cs-CZ" sz="1800" dirty="0">
                <a:latin typeface="Arial" charset="0"/>
                <a:cs typeface="Arial" charset="0"/>
              </a:rPr>
              <a:t>– Publikační činnost a knihovna – Internetové prezentace – Průměrné ceny dopravní a technické </a:t>
            </a:r>
            <a:r>
              <a:rPr lang="cs-CZ" sz="1800" dirty="0" smtClean="0">
                <a:latin typeface="Arial" charset="0"/>
                <a:cs typeface="Arial" charset="0"/>
              </a:rPr>
              <a:t>infrastruktury</a:t>
            </a:r>
            <a:endParaRPr lang="cs-CZ" altLang="cs-CZ" sz="1800" dirty="0" smtClean="0">
              <a:latin typeface="Arial" charset="0"/>
              <a:cs typeface="Arial" charset="0"/>
            </a:endParaRPr>
          </a:p>
          <a:p>
            <a:pPr marL="357188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cs-CZ" altLang="cs-CZ" sz="1800" dirty="0">
                <a:latin typeface="Arial" charset="0"/>
                <a:cs typeface="Arial" charset="0"/>
                <a:hlinkClick r:id="rId2"/>
              </a:rPr>
              <a:t>http://</a:t>
            </a:r>
            <a:r>
              <a:rPr lang="cs-CZ" altLang="cs-CZ" sz="1800" dirty="0" smtClean="0">
                <a:latin typeface="Arial" charset="0"/>
                <a:cs typeface="Arial" charset="0"/>
                <a:hlinkClick r:id="rId2"/>
              </a:rPr>
              <a:t>www.uur.cz/images/5-publikacni-cinnost-a-knihovna/internetove-prezentace/prumerne-ceny-TI/2017/ceny-ti-2017-celek.pdf</a:t>
            </a:r>
            <a:endParaRPr lang="cs-CZ" altLang="cs-CZ" sz="1800" dirty="0" smtClean="0">
              <a:latin typeface="Arial" charset="0"/>
              <a:cs typeface="Arial" charset="0"/>
            </a:endParaRPr>
          </a:p>
        </p:txBody>
      </p:sp>
      <p:sp>
        <p:nvSpPr>
          <p:cNvPr id="12291" name="Nadpis 2"/>
          <p:cNvSpPr>
            <a:spLocks noGrp="1"/>
          </p:cNvSpPr>
          <p:nvPr>
            <p:ph type="title"/>
          </p:nvPr>
        </p:nvSpPr>
        <p:spPr bwMode="auto">
          <a:xfrm>
            <a:off x="395288" y="1125563"/>
            <a:ext cx="8291512" cy="5032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pl-PL" altLang="cs-CZ" dirty="0" smtClean="0">
                <a:latin typeface="Arial" charset="0"/>
                <a:cs typeface="Arial" charset="0"/>
              </a:rPr>
              <a:t>Vznik publikace</a:t>
            </a:r>
            <a:endParaRPr lang="cs-CZ" altLang="cs-CZ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58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obsah 1"/>
          <p:cNvSpPr>
            <a:spLocks noGrp="1"/>
          </p:cNvSpPr>
          <p:nvPr>
            <p:ph idx="1"/>
          </p:nvPr>
        </p:nvSpPr>
        <p:spPr bwMode="auto">
          <a:xfrm>
            <a:off x="3924300" y="1916113"/>
            <a:ext cx="4752975" cy="45370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342900" indent="-3429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cs-CZ" altLang="cs-CZ" sz="2000" b="1" dirty="0" smtClean="0">
                <a:latin typeface="Arial" charset="0"/>
                <a:cs typeface="Arial" charset="0"/>
              </a:rPr>
              <a:t>Zemní práce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cs-CZ" altLang="cs-CZ" sz="2000" b="1" dirty="0" smtClean="0">
                <a:latin typeface="Arial" charset="0"/>
                <a:cs typeface="Arial" charset="0"/>
              </a:rPr>
              <a:t>Zásobování vodou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cs-CZ" altLang="cs-CZ" sz="2000" b="1" dirty="0" smtClean="0">
                <a:latin typeface="Arial" charset="0"/>
                <a:cs typeface="Arial" charset="0"/>
              </a:rPr>
              <a:t>Odvádění a čištění odpadních vod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cs-CZ" altLang="cs-CZ" sz="2000" b="1" dirty="0" smtClean="0">
                <a:latin typeface="Arial" charset="0"/>
                <a:cs typeface="Arial" charset="0"/>
              </a:rPr>
              <a:t>Zásobování elektrickou energií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cs-CZ" altLang="cs-CZ" sz="2000" b="1" dirty="0" smtClean="0">
                <a:latin typeface="Arial" charset="0"/>
                <a:cs typeface="Arial" charset="0"/>
              </a:rPr>
              <a:t>Zásobování plynem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cs-CZ" altLang="cs-CZ" sz="2000" b="1" dirty="0" smtClean="0">
                <a:latin typeface="Arial" charset="0"/>
                <a:cs typeface="Arial" charset="0"/>
              </a:rPr>
              <a:t>Veřejné osvětlení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cs-CZ" altLang="cs-CZ" sz="2000" b="1" dirty="0" smtClean="0">
                <a:latin typeface="Arial" charset="0"/>
                <a:cs typeface="Arial" charset="0"/>
              </a:rPr>
              <a:t>Obecní rozhlas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cs-CZ" altLang="cs-CZ" sz="2000" b="1" dirty="0" smtClean="0">
                <a:latin typeface="Arial" charset="0"/>
                <a:cs typeface="Arial" charset="0"/>
              </a:rPr>
              <a:t>Místní komunikace 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cs-CZ" altLang="cs-CZ" sz="2000" b="1" dirty="0" smtClean="0">
                <a:latin typeface="Arial" charset="0"/>
                <a:cs typeface="Arial" charset="0"/>
              </a:rPr>
              <a:t>Veřejná zeleň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cs-CZ" altLang="cs-CZ" sz="2000" b="1" dirty="0" smtClean="0">
                <a:latin typeface="Arial" charset="0"/>
                <a:cs typeface="Arial" charset="0"/>
              </a:rPr>
              <a:t>Elektronické komunikace</a:t>
            </a:r>
          </a:p>
        </p:txBody>
      </p:sp>
      <p:sp>
        <p:nvSpPr>
          <p:cNvPr id="13315" name="Nadpis 2"/>
          <p:cNvSpPr>
            <a:spLocks noGrp="1"/>
          </p:cNvSpPr>
          <p:nvPr>
            <p:ph type="title"/>
          </p:nvPr>
        </p:nvSpPr>
        <p:spPr bwMode="auto">
          <a:xfrm>
            <a:off x="395288" y="1125538"/>
            <a:ext cx="8291512" cy="501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pl-PL" altLang="cs-CZ" dirty="0" smtClean="0">
                <a:latin typeface="Arial" charset="0"/>
                <a:cs typeface="Arial" charset="0"/>
              </a:rPr>
              <a:t>Obsah publikace</a:t>
            </a:r>
            <a:endParaRPr lang="cs-CZ" altLang="cs-CZ" dirty="0" smtClean="0">
              <a:latin typeface="Arial" charset="0"/>
              <a:cs typeface="Arial" charset="0"/>
            </a:endParaRPr>
          </a:p>
        </p:txBody>
      </p:sp>
      <p:sp>
        <p:nvSpPr>
          <p:cNvPr id="13317" name="TextovéPole 1"/>
          <p:cNvSpPr txBox="1">
            <a:spLocks noChangeArrowheads="1"/>
          </p:cNvSpPr>
          <p:nvPr/>
        </p:nvSpPr>
        <p:spPr bwMode="auto">
          <a:xfrm>
            <a:off x="684213" y="6207125"/>
            <a:ext cx="2879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altLang="cs-CZ" sz="1000" i="1" dirty="0"/>
              <a:t>Publikace Aktualizace </a:t>
            </a:r>
            <a:r>
              <a:rPr lang="cs-CZ" altLang="cs-CZ" sz="1000" i="1" dirty="0" smtClean="0"/>
              <a:t>2017</a:t>
            </a:r>
            <a:endParaRPr lang="cs-CZ" altLang="cs-CZ" sz="1000" i="1" dirty="0"/>
          </a:p>
        </p:txBody>
      </p:sp>
      <p:pic>
        <p:nvPicPr>
          <p:cNvPr id="1026" name="Picture 2" descr="C:\Users\simkova\Documents\a-Ceny-TI\2017\03-vystupy\ceny-ti-2017-titu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58988"/>
            <a:ext cx="2881649" cy="4081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10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Zástupný symbol pro obsah 1"/>
          <p:cNvSpPr>
            <a:spLocks noGrp="1"/>
          </p:cNvSpPr>
          <p:nvPr>
            <p:ph idx="1"/>
          </p:nvPr>
        </p:nvSpPr>
        <p:spPr bwMode="auto">
          <a:xfrm>
            <a:off x="395288" y="2133600"/>
            <a:ext cx="4608512" cy="43211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2000" b="1" dirty="0"/>
              <a:t>Chcete rychle zjistit rozpočtové náklady stavební části objektu?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2000" b="1" dirty="0"/>
              <a:t>Chcete rychle zjistit vývoj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cenové </a:t>
            </a:r>
            <a:r>
              <a:rPr lang="cs-CZ" sz="2000" b="1" dirty="0"/>
              <a:t>úrovně?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2000" b="1" dirty="0"/>
              <a:t>Chcete si zvětšit detail skladby, umístění nebo upravené plochy?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2000" b="1" dirty="0"/>
              <a:t>A současně nechcete hledat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v </a:t>
            </a:r>
            <a:r>
              <a:rPr lang="cs-CZ" sz="2000" b="1" dirty="0"/>
              <a:t>celé publikaci</a:t>
            </a:r>
            <a:r>
              <a:rPr lang="cs-CZ" sz="2000" b="1" dirty="0" smtClean="0"/>
              <a:t>?</a:t>
            </a:r>
          </a:p>
          <a:p>
            <a:pPr algn="ctr">
              <a:spcBef>
                <a:spcPts val="1200"/>
              </a:spcBef>
              <a:spcAft>
                <a:spcPts val="0"/>
              </a:spcAft>
              <a:defRPr/>
            </a:pPr>
            <a:r>
              <a:rPr lang="cs-CZ" sz="2000" b="1" dirty="0" smtClean="0">
                <a:solidFill>
                  <a:srgbClr val="000099"/>
                </a:solidFill>
              </a:rPr>
              <a:t>HLEDEJTE SVOJI AKCI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000" b="1" dirty="0" smtClean="0">
                <a:solidFill>
                  <a:srgbClr val="000099"/>
                </a:solidFill>
              </a:rPr>
              <a:t>ZDE JE ŘEŠENÍ</a:t>
            </a:r>
            <a:endParaRPr lang="cs-CZ" sz="2000" b="1" dirty="0"/>
          </a:p>
          <a:p>
            <a:pPr algn="ctr">
              <a:spcBef>
                <a:spcPts val="1200"/>
              </a:spcBef>
              <a:spcAft>
                <a:spcPts val="0"/>
              </a:spcAft>
              <a:defRPr/>
            </a:pPr>
            <a:r>
              <a:rPr lang="cs-CZ" sz="2000" dirty="0" smtClean="0">
                <a:latin typeface="Arial" charset="0"/>
                <a:cs typeface="Arial" charset="0"/>
                <a:hlinkClick r:id="rId2"/>
              </a:rPr>
              <a:t>http</a:t>
            </a:r>
            <a:r>
              <a:rPr lang="cs-CZ" sz="2000" dirty="0">
                <a:latin typeface="Arial" charset="0"/>
                <a:cs typeface="Arial" charset="0"/>
                <a:hlinkClick r:id="rId2"/>
              </a:rPr>
              <a:t>://www.uur.cz/default.asp?ID=899</a:t>
            </a:r>
            <a:endParaRPr lang="cs-CZ" sz="2000" dirty="0">
              <a:latin typeface="Arial" charset="0"/>
              <a:cs typeface="Arial" charset="0"/>
            </a:endParaRPr>
          </a:p>
          <a:p>
            <a:pPr>
              <a:spcBef>
                <a:spcPts val="1200"/>
              </a:spcBef>
              <a:spcAft>
                <a:spcPts val="0"/>
              </a:spcAft>
              <a:defRPr/>
            </a:pPr>
            <a:endParaRPr lang="cs-CZ" sz="2000" b="1" dirty="0"/>
          </a:p>
        </p:txBody>
      </p:sp>
      <p:sp>
        <p:nvSpPr>
          <p:cNvPr id="14339" name="Nadpis 2"/>
          <p:cNvSpPr>
            <a:spLocks noGrp="1"/>
          </p:cNvSpPr>
          <p:nvPr>
            <p:ph type="title"/>
          </p:nvPr>
        </p:nvSpPr>
        <p:spPr bwMode="auto">
          <a:xfrm>
            <a:off x="250825" y="1341438"/>
            <a:ext cx="8497888" cy="5032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cs-CZ" altLang="cs-CZ" smtClean="0">
                <a:latin typeface="Arial" charset="0"/>
                <a:cs typeface="Arial" charset="0"/>
              </a:rPr>
              <a:t>Karty samostatných příkladů z publikace</a:t>
            </a:r>
          </a:p>
        </p:txBody>
      </p:sp>
      <p:sp>
        <p:nvSpPr>
          <p:cNvPr id="14341" name="TextovéPole 4"/>
          <p:cNvSpPr txBox="1">
            <a:spLocks noChangeArrowheads="1"/>
          </p:cNvSpPr>
          <p:nvPr/>
        </p:nvSpPr>
        <p:spPr bwMode="auto">
          <a:xfrm>
            <a:off x="5148263" y="5876925"/>
            <a:ext cx="3603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altLang="cs-CZ" sz="1000" i="1" dirty="0"/>
              <a:t>Příklad karty </a:t>
            </a:r>
            <a:r>
              <a:rPr lang="cs-CZ" altLang="cs-CZ" sz="1000" i="1" dirty="0" smtClean="0"/>
              <a:t>V06</a:t>
            </a:r>
            <a:r>
              <a:rPr lang="cs-CZ" altLang="cs-CZ" sz="1000" i="1" dirty="0"/>
              <a:t/>
            </a:r>
            <a:br>
              <a:rPr lang="cs-CZ" altLang="cs-CZ" sz="1000" i="1" dirty="0"/>
            </a:br>
            <a:r>
              <a:rPr lang="cs-CZ" altLang="cs-CZ" sz="1000" i="1" dirty="0"/>
              <a:t>Vodovod pitné vody pro zásobování rodinných domů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686" y="2234977"/>
            <a:ext cx="3442777" cy="3570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Šipka doprava 1"/>
          <p:cNvSpPr/>
          <p:nvPr/>
        </p:nvSpPr>
        <p:spPr>
          <a:xfrm rot="19579318">
            <a:off x="4177703" y="5137086"/>
            <a:ext cx="1528762" cy="266688"/>
          </a:xfrm>
          <a:prstGeom prst="rightArrow">
            <a:avLst>
              <a:gd name="adj1" fmla="val 50000"/>
              <a:gd name="adj2" fmla="val 93877"/>
            </a:avLst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2"/>
          <p:cNvSpPr>
            <a:spLocks noGrp="1"/>
          </p:cNvSpPr>
          <p:nvPr>
            <p:ph type="title"/>
          </p:nvPr>
        </p:nvSpPr>
        <p:spPr bwMode="auto">
          <a:xfrm>
            <a:off x="250825" y="1197372"/>
            <a:ext cx="8642350" cy="10795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cs-CZ" dirty="0"/>
              <a:t>Ukázka </a:t>
            </a:r>
            <a:r>
              <a:rPr lang="cs-CZ" dirty="0" smtClean="0"/>
              <a:t>webové </a:t>
            </a:r>
            <a:r>
              <a:rPr lang="cs-CZ" dirty="0"/>
              <a:t>stránky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pc="-250" dirty="0" smtClean="0"/>
              <a:t>Průměrné </a:t>
            </a:r>
            <a:r>
              <a:rPr lang="cs-CZ" spc="-250" dirty="0"/>
              <a:t>ceny dopravní a technické infrastruktury</a:t>
            </a:r>
            <a:endParaRPr lang="cs-CZ" altLang="cs-CZ" spc="-250" dirty="0" smtClean="0">
              <a:latin typeface="Arial" charset="0"/>
              <a:cs typeface="Arial" charset="0"/>
            </a:endParaRPr>
          </a:p>
        </p:txBody>
      </p:sp>
      <p:sp>
        <p:nvSpPr>
          <p:cNvPr id="15365" name="TextovéPole 5"/>
          <p:cNvSpPr txBox="1">
            <a:spLocks noChangeArrowheads="1"/>
          </p:cNvSpPr>
          <p:nvPr/>
        </p:nvSpPr>
        <p:spPr bwMode="auto">
          <a:xfrm>
            <a:off x="2908300" y="6351588"/>
            <a:ext cx="33115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altLang="cs-CZ" sz="1000" i="1"/>
              <a:t>Ukázky z webové stránky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31" y="2416746"/>
            <a:ext cx="4003761" cy="374855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126" y="2416746"/>
            <a:ext cx="3968330" cy="374855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2"/>
          <p:cNvSpPr>
            <a:spLocks noGrp="1"/>
          </p:cNvSpPr>
          <p:nvPr>
            <p:ph type="title"/>
          </p:nvPr>
        </p:nvSpPr>
        <p:spPr bwMode="auto">
          <a:xfrm>
            <a:off x="395288" y="1988840"/>
            <a:ext cx="8291512" cy="865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cs-CZ" altLang="cs-CZ" sz="4800" dirty="0" smtClean="0">
                <a:latin typeface="Arial" charset="0"/>
                <a:cs typeface="Arial" charset="0"/>
              </a:rPr>
              <a:t>Děkuji za pozornost</a:t>
            </a:r>
          </a:p>
        </p:txBody>
      </p:sp>
      <p:sp>
        <p:nvSpPr>
          <p:cNvPr id="16387" name="Zástupný symbol pro obsah 1"/>
          <p:cNvSpPr>
            <a:spLocks noGrp="1"/>
          </p:cNvSpPr>
          <p:nvPr>
            <p:ph idx="1"/>
          </p:nvPr>
        </p:nvSpPr>
        <p:spPr bwMode="auto">
          <a:xfrm>
            <a:off x="179388" y="3068960"/>
            <a:ext cx="8785225" cy="31683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altLang="cs-CZ" sz="1800" b="1" dirty="0" smtClean="0">
                <a:latin typeface="Arial" charset="0"/>
                <a:cs typeface="Arial" charset="0"/>
              </a:rPr>
              <a:t>AUTORSKÝ KOLEKTIV</a:t>
            </a:r>
          </a:p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cs-CZ" altLang="cs-CZ" sz="1800" b="1" dirty="0">
                <a:solidFill>
                  <a:srgbClr val="000099"/>
                </a:solidFill>
                <a:latin typeface="Arial" charset="0"/>
                <a:cs typeface="Arial" charset="0"/>
              </a:rPr>
              <a:t>Ministerstvo pro místní rozvoj, odbor regionální </a:t>
            </a:r>
            <a:r>
              <a:rPr lang="cs-CZ" altLang="cs-CZ" sz="18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politiky</a:t>
            </a:r>
            <a:endParaRPr lang="cs-CZ" altLang="cs-CZ" sz="1800" b="1" dirty="0">
              <a:solidFill>
                <a:srgbClr val="000099"/>
              </a:solidFill>
              <a:latin typeface="Arial" charset="0"/>
              <a:cs typeface="Arial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altLang="cs-CZ" sz="1800" dirty="0">
                <a:latin typeface="Arial" charset="0"/>
                <a:cs typeface="Arial" charset="0"/>
              </a:rPr>
              <a:t>Ing. Josef Vlk, CSc., garant </a:t>
            </a:r>
            <a:r>
              <a:rPr lang="cs-CZ" altLang="cs-CZ" sz="1800" dirty="0" smtClean="0">
                <a:latin typeface="Arial" charset="0"/>
                <a:cs typeface="Arial" charset="0"/>
              </a:rPr>
              <a:t>úkolu / </a:t>
            </a:r>
            <a:r>
              <a:rPr lang="cs-CZ" altLang="cs-CZ" sz="1800" dirty="0">
                <a:latin typeface="Arial" charset="0"/>
                <a:cs typeface="Arial" charset="0"/>
              </a:rPr>
              <a:t>E-mail: </a:t>
            </a:r>
            <a:r>
              <a:rPr lang="cs-CZ" altLang="cs-CZ" sz="1800" dirty="0" smtClean="0">
                <a:latin typeface="Arial" charset="0"/>
                <a:cs typeface="Arial" charset="0"/>
              </a:rPr>
              <a:t>josef.vlk@mmr.cz</a:t>
            </a:r>
            <a:endParaRPr lang="cs-CZ" altLang="cs-CZ" sz="1800" dirty="0">
              <a:latin typeface="Arial" charset="0"/>
              <a:cs typeface="Arial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altLang="cs-CZ" sz="1800" dirty="0">
                <a:latin typeface="Arial" charset="0"/>
                <a:cs typeface="Arial" charset="0"/>
              </a:rPr>
              <a:t>Ing. Martin </a:t>
            </a:r>
            <a:r>
              <a:rPr lang="cs-CZ" altLang="cs-CZ" sz="1800" dirty="0" err="1" smtClean="0">
                <a:latin typeface="Arial" charset="0"/>
                <a:cs typeface="Arial" charset="0"/>
              </a:rPr>
              <a:t>Kolmistr</a:t>
            </a:r>
            <a:endParaRPr lang="cs-CZ" altLang="cs-CZ" sz="1800" dirty="0" smtClean="0">
              <a:latin typeface="Arial" charset="0"/>
              <a:cs typeface="Arial" charset="0"/>
            </a:endParaRPr>
          </a:p>
          <a:p>
            <a:pPr algn="ctr">
              <a:spcBef>
                <a:spcPts val="1200"/>
              </a:spcBef>
              <a:spcAft>
                <a:spcPts val="0"/>
              </a:spcAft>
            </a:pPr>
            <a:endParaRPr lang="cs-CZ" altLang="cs-CZ" sz="1800" b="1" dirty="0" smtClean="0">
              <a:solidFill>
                <a:srgbClr val="000099"/>
              </a:solidFill>
              <a:latin typeface="Arial" charset="0"/>
              <a:cs typeface="Arial" charset="0"/>
            </a:endParaRPr>
          </a:p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cs-CZ" altLang="cs-CZ" sz="18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Ústav </a:t>
            </a:r>
            <a:r>
              <a:rPr lang="cs-CZ" altLang="cs-CZ" sz="1800" b="1" dirty="0">
                <a:solidFill>
                  <a:srgbClr val="000099"/>
                </a:solidFill>
                <a:latin typeface="Arial" charset="0"/>
                <a:cs typeface="Arial" charset="0"/>
              </a:rPr>
              <a:t>územního </a:t>
            </a:r>
            <a:r>
              <a:rPr lang="cs-CZ" altLang="cs-CZ" sz="18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rozvoje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altLang="cs-CZ" sz="1800" dirty="0" smtClean="0">
                <a:latin typeface="Arial" charset="0"/>
                <a:cs typeface="Arial" charset="0"/>
              </a:rPr>
              <a:t>Ing</a:t>
            </a:r>
            <a:r>
              <a:rPr lang="cs-CZ" altLang="cs-CZ" sz="1800" dirty="0">
                <a:latin typeface="Arial" charset="0"/>
                <a:cs typeface="Arial" charset="0"/>
              </a:rPr>
              <a:t>. arch. Hana Šimková, Ph.D., garant úkolu, </a:t>
            </a:r>
            <a:r>
              <a:rPr lang="cs-CZ" altLang="cs-CZ" sz="1800" dirty="0" smtClean="0">
                <a:latin typeface="Arial" charset="0"/>
                <a:cs typeface="Arial" charset="0"/>
              </a:rPr>
              <a:t>zpracovatel / E-mail</a:t>
            </a:r>
            <a:r>
              <a:rPr lang="cs-CZ" altLang="cs-CZ" sz="1800" dirty="0">
                <a:latin typeface="Arial" charset="0"/>
                <a:cs typeface="Arial" charset="0"/>
              </a:rPr>
              <a:t>: simkova@uur.cz</a:t>
            </a:r>
            <a:endParaRPr lang="cs-CZ" altLang="cs-CZ" sz="1800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cs-CZ" altLang="cs-CZ" sz="18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7D815_Královéhradecký kraj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MR_sablona_1024x768_v1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117D815_Královéhradecký kraj</Template>
  <TotalTime>1444</TotalTime>
  <Words>122</Words>
  <Application>Microsoft Office PowerPoint</Application>
  <PresentationFormat>Předvádění na obrazovce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6</vt:i4>
      </vt:variant>
    </vt:vector>
  </HeadingPairs>
  <TitlesOfParts>
    <vt:vector size="8" baseType="lpstr">
      <vt:lpstr>117D815_Královéhradecký kraj</vt:lpstr>
      <vt:lpstr>MMR_sablona_1024x768_v1</vt:lpstr>
      <vt:lpstr>  Průměrné ceny dopravní a technické infrastruktury obcí  Aktualizace 2017</vt:lpstr>
      <vt:lpstr>Vznik publikace</vt:lpstr>
      <vt:lpstr>Obsah publikace</vt:lpstr>
      <vt:lpstr>Karty samostatných příkladů z publikace</vt:lpstr>
      <vt:lpstr>Ukázka webové stránky  Průměrné ceny dopravní a technické infrastruktury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Udržovací práce  na „Kapli Svatých andělů strážných v Říkově evidenční č. 117D815000798</dc:title>
  <dc:creator>uzivatel</dc:creator>
  <cp:lastModifiedBy>uzivatel</cp:lastModifiedBy>
  <cp:revision>141</cp:revision>
  <cp:lastPrinted>2017-09-15T13:10:58Z</cp:lastPrinted>
  <dcterms:created xsi:type="dcterms:W3CDTF">2014-06-24T06:46:08Z</dcterms:created>
  <dcterms:modified xsi:type="dcterms:W3CDTF">2017-10-16T13:50:26Z</dcterms:modified>
</cp:coreProperties>
</file>