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24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5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166" autoAdjust="0"/>
    <p:restoredTop sz="75678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19.10.2017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19.10.2017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48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K žádosti nutné přiložit mj. </a:t>
            </a:r>
            <a:r>
              <a:rPr lang="cs-CZ" altLang="cs-CZ" sz="1200" b="1" dirty="0" smtClean="0"/>
              <a:t>schválené zadání ÚP + smlouva se zpracovateli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947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9574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48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Zeleně vyznačené – aktuálně vyhlášené výzvy (k 18.10. 2017)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483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cs-CZ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1 – Podpora vítězů soutěže Vesnice roku </a:t>
            </a:r>
            <a:endParaRPr lang="cs-CZ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na: obnovu a údržbu venkovské zástavby (s výjimkou bytového fondu) a občanské vybavenosti (např. radnice, školy, předškolní zařízení, kulturní zařízení, hasičské zbrojnice, sakrální stavby, hřbitovy, drobné stavby apod.), komplexní úpravu veřejných prostranství, obnovu a zřizování veřejné zeleně, rekonstrukci a výstavbu místních komunikací, stezek a veřejného osvětlení, přípravu a realizaci propagačních materiálů obce a prezentace obce v souvislosti s umístěním v soutěži Vesnice roku. Dotace nebude poskytována na pořízení a nákup budov, technického vybavení apod. 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2 – Podpora zapojení generací do komunitního života v obci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s výstupy sloužícími generacím různých věkových skupin, na jejichž výběru a přípravě, případně pak také na realizaci, se prokazatelně podílela generace dětí a mládeže, a které jsou zaměřené na: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úpravu veřejných prostranství, obnovu a zřizování veřejné zeleně, rekonstrukci nebo vybudování zařízení pro volnočasové aktivity (hřiště, cyklostezky, bruslařské dráhy, naučné stezky apod.). Místo pasivního odpočinku je zpevněná plocha vybudovaná za účelem posezení a relaxace v krajině/přírodě. Místo pasivního odpočinku musí být vždy veřejně přístupné a nesmí být zpoplatněno. Součástí místa pasivního odpočinku může být například lavička/y, stůl/stoly, stojan/y na kola, odpadkový/é koš/e, přístřešek nebo závětří se střechou apod. 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3 – Podpora spolupráce obcí na obnově a rozvoji venkova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nadregionálního významu zaměřené na: prezentaci úspěšných projektů zaměřených na obnovu a rozvoj venkova, výměnu zkušeností při přípravě projektů zaměřených na obnovu a rozvoj venkova,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podporu spolupráce a odborného vzdělávání zástupců obcí zaměřeného na obnovu a rozvoj venkova.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5 - Podpora obnovy místních komunikací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 obnovu (opravu/rekonstrukci) místních komunikací a jejich součásti dle zákona č. 13/1997 Sb., o pozemních komunikacích, ve znění pozdějších předpisů.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6 - Podpora obnovy sportovní infrastruktury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Podporovány budou projekty s výstupy, na jejichž výběru a přípravě, případně také realizaci, se prokazatelně podílela generace dětí a mládeže, a které jsou zaměřené: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rekonstrukci, modernizaci nebo vybudování školních hřišť (multifunkční a víceúčelová hřiště a sportoviště apod.), které slouží pro hodiny tělesné výchovy, na rekonstrukci nebo modernizaci školních tělocvičen. </a:t>
            </a:r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809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SVL =</a:t>
            </a:r>
            <a:r>
              <a:rPr lang="cs-CZ" baseline="0" dirty="0" smtClean="0"/>
              <a:t> sociálně vyloučená lokalita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4580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i="0" dirty="0" smtClean="0"/>
              <a:t>Dotace je v režimu „SGEI de </a:t>
            </a:r>
            <a:r>
              <a:rPr lang="cs-CZ" sz="1200" i="0" dirty="0" err="1" smtClean="0"/>
              <a:t>minimis</a:t>
            </a:r>
            <a:r>
              <a:rPr lang="cs-CZ" sz="1200" i="0" dirty="0" smtClean="0"/>
              <a:t>“  tj. max. 500 tis. € příjemci za 3 po sobě jdoucí účetní období. </a:t>
            </a:r>
            <a:endParaRPr lang="cs-CZ" i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7858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Dotace v režimu „SGEI de </a:t>
            </a:r>
            <a:r>
              <a:rPr lang="cs-CZ" sz="1200" i="0" dirty="0" err="1" smtClean="0"/>
              <a:t>minimis</a:t>
            </a:r>
            <a:r>
              <a:rPr lang="cs-CZ" sz="1200" i="0" dirty="0" smtClean="0"/>
              <a:t>“:  tj. max. 500 tis. € příjemci za 3 po sobě jdoucí účetní období.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8757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B16390-B018-4536-9930-014E81B403A3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203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b="1" dirty="0" smtClean="0">
                <a:solidFill>
                  <a:prstClr val="black"/>
                </a:solidFill>
                <a:cs typeface="Arial" pitchFamily="34" charset="0"/>
              </a:rPr>
              <a:t>Rozvoj základní a doprovodné infrastruktury</a:t>
            </a:r>
            <a:r>
              <a:rPr lang="cs-CZ" sz="1200" b="1" baseline="0" dirty="0" smtClean="0">
                <a:solidFill>
                  <a:prstClr val="black"/>
                </a:solidFill>
                <a:cs typeface="Arial" pitchFamily="34" charset="0"/>
              </a:rPr>
              <a:t> cestovního ruchu</a:t>
            </a:r>
            <a:endParaRPr lang="cs-CZ" sz="12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Zaměřen na rozvoj základní a doprovodné infrastruktury a služeb CR v regionech.</a:t>
            </a: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Aktivita přispívá ke zvýšení a zkvalitnění nabídky destinace a její atraktivity.</a:t>
            </a:r>
          </a:p>
          <a:p>
            <a:pPr marL="457200" indent="-457200">
              <a:spcBef>
                <a:spcPts val="0"/>
              </a:spcBef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Zaměřen na podporu vzniku nové nebo rozvoj a zkvalitnění stávající infrastruktury (program umožní ekonomické využití potenciálu rozvoje cestovního ruchu).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Cílem podprogramu je podpořit rozvoj podnikatelských i nepodnikatelských aktivit, které jsou určeny návštěvníkům případně rezidentům v rámci volnočasových aktivit.</a:t>
            </a:r>
          </a:p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dirty="0" smtClean="0">
                <a:solidFill>
                  <a:prstClr val="black"/>
                </a:solidFill>
                <a:cs typeface="Arial" pitchFamily="34" charset="0"/>
              </a:rPr>
              <a:t>V rámci podprogramu budou podporovány: rozvoj doprovodné infrastruktury CR v regionech; vybavenost turistických tras; rozvoj navigačních a informačních systémů v destinacích; úprava lyžařských běžkařských tras; ekologicky šetrná doprava návštěvníků (úprava dopravních prostředků); monitoring návštěvníků.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23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Font typeface="Wingdings" pitchFamily="2" charset="2"/>
              <a:buNone/>
              <a:defRPr/>
            </a:pPr>
            <a:r>
              <a:rPr lang="cs-CZ" sz="1200" b="1" dirty="0" smtClean="0">
                <a:solidFill>
                  <a:prstClr val="black"/>
                </a:solidFill>
                <a:cs typeface="Arial" pitchFamily="34" charset="0"/>
              </a:rPr>
              <a:t>Marketingové aktivity v</a:t>
            </a:r>
            <a:r>
              <a:rPr lang="cs-CZ" sz="1200" b="1" baseline="0" dirty="0" smtClean="0">
                <a:solidFill>
                  <a:prstClr val="black"/>
                </a:solidFill>
                <a:cs typeface="Arial" pitchFamily="34" charset="0"/>
              </a:rPr>
              <a:t> cestovním ruchu</a:t>
            </a:r>
            <a:endParaRPr lang="cs-CZ" sz="12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1200" dirty="0" smtClean="0">
                <a:latin typeface="+mn-lt"/>
              </a:rPr>
              <a:t>Zaměřen na podporu destinačních společností</a:t>
            </a:r>
          </a:p>
          <a:p>
            <a:pPr>
              <a:spcBef>
                <a:spcPts val="0"/>
              </a:spcBef>
              <a:defRPr/>
            </a:pPr>
            <a:r>
              <a:rPr lang="cs-CZ" sz="1200" dirty="0" smtClean="0">
                <a:solidFill>
                  <a:prstClr val="black"/>
                </a:solidFill>
              </a:rPr>
              <a:t>V rámci podprogramu budou podporovány: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řízení destinace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marketingové výzkumy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tvorba a inovace produktů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err="1" smtClean="0">
                <a:solidFill>
                  <a:prstClr val="black"/>
                </a:solidFill>
                <a:latin typeface="+mn-lt"/>
              </a:rPr>
              <a:t>branding</a:t>
            </a: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 destinace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distribuce produktů cestovního ruchu 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komunikace</a:t>
            </a:r>
          </a:p>
          <a:p>
            <a:pPr marL="722313"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cs-CZ" sz="1200" dirty="0" smtClean="0">
                <a:solidFill>
                  <a:prstClr val="black"/>
                </a:solidFill>
                <a:latin typeface="+mn-lt"/>
              </a:rPr>
              <a:t>marketingové partnerství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465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dankova@mmr.cz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mr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Litomyšl, 24. října 2017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859216" cy="1584176"/>
          </a:xfrm>
        </p:spPr>
        <p:txBody>
          <a:bodyPr/>
          <a:lstStyle/>
          <a:p>
            <a:pPr algn="ctr"/>
            <a:r>
              <a:rPr lang="cs-CZ" sz="4000" dirty="0" smtClean="0"/>
              <a:t>Informace o národních programech MMR na rok 2018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324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 bwMode="auto">
          <a:xfrm>
            <a:off x="395536" y="1124744"/>
            <a:ext cx="8291512" cy="503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altLang="cs-CZ" dirty="0">
                <a:latin typeface="Arial" charset="0"/>
                <a:cs typeface="Arial" charset="0"/>
              </a:rPr>
              <a:t>Dotace – bytová politika</a:t>
            </a:r>
            <a:r>
              <a:rPr lang="cs-CZ" altLang="cs-CZ" dirty="0" smtClean="0">
                <a:latin typeface="Arial" charset="0"/>
                <a:cs typeface="Arial" charset="0"/>
              </a:rPr>
              <a:t/>
            </a:r>
            <a:br>
              <a:rPr lang="cs-CZ" altLang="cs-CZ" dirty="0" smtClean="0">
                <a:latin typeface="Arial" charset="0"/>
                <a:cs typeface="Arial" charset="0"/>
              </a:rPr>
            </a:br>
            <a:r>
              <a:rPr lang="cs-CZ" altLang="cs-CZ" dirty="0" smtClean="0">
                <a:latin typeface="Arial" charset="0"/>
                <a:cs typeface="Arial" charset="0"/>
              </a:rPr>
              <a:t/>
            </a:r>
            <a:br>
              <a:rPr lang="cs-CZ" altLang="cs-CZ" dirty="0" smtClean="0">
                <a:latin typeface="Arial" charset="0"/>
                <a:cs typeface="Arial" charset="0"/>
              </a:rPr>
            </a:br>
            <a:endParaRPr lang="cs-CZ" altLang="cs-CZ" dirty="0" smtClean="0">
              <a:latin typeface="Arial" charset="0"/>
              <a:cs typeface="Arial" charset="0"/>
            </a:endParaRPr>
          </a:p>
        </p:txBody>
      </p:sp>
      <p:sp>
        <p:nvSpPr>
          <p:cNvPr id="26627" name="Zástupný symbol pro obsah 2"/>
          <p:cNvSpPr>
            <a:spLocks noGrp="1"/>
          </p:cNvSpPr>
          <p:nvPr>
            <p:ph idx="10"/>
          </p:nvPr>
        </p:nvSpPr>
        <p:spPr bwMode="auto">
          <a:xfrm>
            <a:off x="431800" y="1700808"/>
            <a:ext cx="8388672" cy="46799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cs-CZ" sz="1800" dirty="0"/>
              <a:t>Program: 		Podpora </a:t>
            </a:r>
            <a:r>
              <a:rPr lang="cs-CZ" sz="1800" dirty="0" smtClean="0"/>
              <a:t>bydlení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cs-CZ" sz="1800" dirty="0" smtClean="0"/>
              <a:t>Podprogram                       Bytové domy bez bariér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cs-CZ" sz="1800" dirty="0" smtClean="0"/>
              <a:t>Cílem </a:t>
            </a:r>
            <a:r>
              <a:rPr lang="cs-CZ" sz="1800" dirty="0"/>
              <a:t>je </a:t>
            </a:r>
            <a:r>
              <a:rPr lang="cs-CZ" sz="1800" dirty="0" smtClean="0"/>
              <a:t>zkvalitnění bytového fondu odstraněním bariér při vstupu do domu a do výtahu a výstavbou výtahů v domech, které jím nejsou vybaveny.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endParaRPr lang="cs-CZ" sz="1800" dirty="0"/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cs-CZ" altLang="cs-CZ" sz="1800" dirty="0" smtClean="0">
                <a:cs typeface="Arial" charset="0"/>
              </a:rPr>
              <a:t>Výše dotace: 50</a:t>
            </a:r>
            <a:r>
              <a:rPr lang="cs-CZ" altLang="cs-CZ" sz="1800" dirty="0">
                <a:cs typeface="Arial" charset="0"/>
              </a:rPr>
              <a:t>% uznatelných nákladů na akci, max. </a:t>
            </a:r>
            <a:r>
              <a:rPr lang="cs-CZ" altLang="cs-CZ" sz="1800" dirty="0" smtClean="0">
                <a:cs typeface="Arial" charset="0"/>
              </a:rPr>
              <a:t>však: 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cs-CZ" altLang="cs-CZ" sz="1800" dirty="0" smtClean="0">
                <a:cs typeface="Arial" charset="0"/>
              </a:rPr>
              <a:t>a) 200 tis. Kč na bezbariérové úpravy přístupu do bytového domu a k výtahu,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cs-CZ" altLang="cs-CZ" sz="1800" dirty="0" smtClean="0">
                <a:cs typeface="Arial" charset="0"/>
              </a:rPr>
              <a:t>b) 800 tis. Kč na výstavbu výtahu pro jeden vchod do bytového domu, 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cs-CZ" altLang="cs-CZ" sz="1800" dirty="0" smtClean="0">
                <a:cs typeface="Arial" charset="0"/>
              </a:rPr>
              <a:t>c) 1 mil. Kč v případě výstavby výtahu včetně jeho bezbariérového přístupu.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endParaRPr lang="cs-CZ" altLang="cs-CZ" sz="1800" dirty="0" smtClean="0">
              <a:cs typeface="Arial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cs-CZ" altLang="cs-CZ" sz="1800" dirty="0" smtClean="0">
                <a:cs typeface="Arial" charset="0"/>
              </a:rPr>
              <a:t>Dotace je v </a:t>
            </a:r>
            <a:r>
              <a:rPr lang="cs-CZ" altLang="cs-CZ" sz="1800" dirty="0">
                <a:cs typeface="Arial" charset="0"/>
              </a:rPr>
              <a:t>režimu de </a:t>
            </a:r>
            <a:r>
              <a:rPr lang="cs-CZ" altLang="cs-CZ" sz="1800" dirty="0" err="1" smtClean="0">
                <a:cs typeface="Arial" charset="0"/>
              </a:rPr>
              <a:t>minimis</a:t>
            </a:r>
            <a:r>
              <a:rPr lang="cs-CZ" altLang="cs-CZ" sz="1800" dirty="0" smtClean="0">
                <a:cs typeface="Arial" charset="0"/>
              </a:rPr>
              <a:t>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cs-CZ" sz="1800" dirty="0" smtClean="0">
                <a:cs typeface="Arial" charset="0"/>
              </a:rPr>
              <a:t>Alokace: 60 mil. Kč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34474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Národní program podpory cestovního ruchu v regionech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Rozvoj základní a doprovodné infrastruktury cestovního ruchu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		(investiční aktivity)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</a:t>
            </a:r>
            <a:r>
              <a:rPr lang="cs-CZ" sz="1600" dirty="0" smtClean="0"/>
              <a:t>rozvoj </a:t>
            </a:r>
            <a:r>
              <a:rPr lang="cs-CZ" sz="1600" dirty="0"/>
              <a:t>základní a doprovodné infrastruktury cestovního ruchu</a:t>
            </a:r>
            <a:r>
              <a:rPr lang="cs-CZ" sz="1600" dirty="0" smtClean="0"/>
              <a:t>, podpora </a:t>
            </a:r>
            <a:r>
              <a:rPr lang="cs-CZ" sz="1600" dirty="0"/>
              <a:t>investic do CR a rozšíření rozsahu poskytovaných služeb</a:t>
            </a:r>
            <a:r>
              <a:rPr lang="cs-CZ" sz="1600" dirty="0" smtClean="0"/>
              <a:t>, zachování </a:t>
            </a:r>
            <a:r>
              <a:rPr lang="cs-CZ" sz="1600" dirty="0"/>
              <a:t>zaměstnanosti v oblasti CR</a:t>
            </a:r>
            <a:r>
              <a:rPr lang="cs-CZ" sz="1600" dirty="0" smtClean="0"/>
              <a:t>, zpřístupnění </a:t>
            </a:r>
            <a:r>
              <a:rPr lang="cs-CZ" sz="1600" dirty="0"/>
              <a:t>aktivit spojených s cestovním ruchem širší cílové skupině</a:t>
            </a:r>
            <a:r>
              <a:rPr lang="cs-CZ" sz="1600" dirty="0" smtClean="0"/>
              <a:t>, rozprostření </a:t>
            </a:r>
            <a:r>
              <a:rPr lang="cs-CZ" sz="1600" dirty="0"/>
              <a:t>návštěvnosti (rovnoměrná návštěvnost regionů, omezení sezónnosti</a:t>
            </a:r>
            <a:r>
              <a:rPr lang="cs-CZ" sz="1600" dirty="0" smtClean="0"/>
              <a:t>), podpora </a:t>
            </a:r>
            <a:r>
              <a:rPr lang="cs-CZ" sz="1600" dirty="0"/>
              <a:t>tvorby produktů a marketingové aktivity v cestovním ruchu</a:t>
            </a:r>
            <a:r>
              <a:rPr lang="cs-CZ" sz="1600" dirty="0" smtClean="0"/>
              <a:t>, posilování </a:t>
            </a:r>
            <a:r>
              <a:rPr lang="cs-CZ" sz="1600" dirty="0"/>
              <a:t>konkurenceschopnosti regionálních destinací</a:t>
            </a:r>
            <a:r>
              <a:rPr lang="cs-CZ" sz="1600" dirty="0" smtClean="0"/>
              <a:t>, rozvoj </a:t>
            </a:r>
            <a:r>
              <a:rPr lang="cs-CZ" sz="1600" dirty="0"/>
              <a:t>kvality služeb</a:t>
            </a:r>
            <a:r>
              <a:rPr lang="cs-CZ" sz="1600" dirty="0" smtClean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Dotační </a:t>
            </a:r>
            <a:r>
              <a:rPr lang="cs-CZ" sz="1600" dirty="0" smtClean="0"/>
              <a:t>tituly:  </a:t>
            </a:r>
            <a:endParaRPr lang="cs-CZ" sz="1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1: Podpora nadregionálních aktivit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2: Rozvoj základní a doprovodné infrastruktury CR („podnikatelé“)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3: Rozvoj veřejné infrastruktury cestovního ruchu („obce, NNO“)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</a:t>
            </a:r>
            <a:r>
              <a:rPr lang="cs-CZ" sz="1600" dirty="0"/>
              <a:t>: 	</a:t>
            </a:r>
            <a:r>
              <a:rPr lang="cs-CZ" sz="1600" b="1" dirty="0"/>
              <a:t>obce</a:t>
            </a:r>
            <a:r>
              <a:rPr lang="cs-CZ" sz="1600" dirty="0"/>
              <a:t>, kraje, podnikatelé, provozovatelé TIC, geoparky, NNO, destinační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společnosti, mikroregiony, DSO apod.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dotace: max</a:t>
            </a:r>
            <a:r>
              <a:rPr lang="cs-CZ" sz="1600" dirty="0"/>
              <a:t>. 50 % celkových uznatelných nákladů akce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cestovní ruch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962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Národní program podpory cestovního ruchu v regionech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Marketingové aktivity v cestovním ruchu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		(neinvestiční aktivity)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</a:t>
            </a:r>
            <a:r>
              <a:rPr lang="cs-CZ" sz="1600" dirty="0"/>
              <a:t>zvýšení povědomí o nabídce CR v destinacích ČR mezi domácími i zahraničními návštěvníky</a:t>
            </a:r>
            <a:r>
              <a:rPr lang="cs-CZ" sz="1600" dirty="0" smtClean="0"/>
              <a:t>, rozvoj </a:t>
            </a:r>
            <a:r>
              <a:rPr lang="cs-CZ" sz="1600" dirty="0" err="1"/>
              <a:t>brandingu</a:t>
            </a:r>
            <a:r>
              <a:rPr lang="cs-CZ" sz="1600" dirty="0"/>
              <a:t> destinací</a:t>
            </a:r>
            <a:r>
              <a:rPr lang="cs-CZ" sz="1600" dirty="0" smtClean="0"/>
              <a:t>, zachování </a:t>
            </a:r>
            <a:r>
              <a:rPr lang="cs-CZ" sz="1600" dirty="0"/>
              <a:t>zaměstnanosti v regionech</a:t>
            </a:r>
            <a:r>
              <a:rPr lang="cs-CZ" sz="1600" dirty="0" smtClean="0"/>
              <a:t>, zlepšení </a:t>
            </a:r>
            <a:r>
              <a:rPr lang="cs-CZ" sz="1600" dirty="0"/>
              <a:t>provázanosti a koordinace nabídky CR na území kraje, </a:t>
            </a:r>
            <a:r>
              <a:rPr lang="cs-CZ" sz="1600" dirty="0" smtClean="0"/>
              <a:t>zkvalitnění </a:t>
            </a:r>
            <a:r>
              <a:rPr lang="cs-CZ" sz="1600" dirty="0"/>
              <a:t>strategického </a:t>
            </a:r>
            <a:r>
              <a:rPr lang="cs-CZ" sz="1600" dirty="0" smtClean="0"/>
              <a:t>rozhodování </a:t>
            </a:r>
            <a:r>
              <a:rPr lang="cs-CZ" sz="1600" dirty="0"/>
              <a:t>v destinacích CR</a:t>
            </a:r>
            <a:r>
              <a:rPr lang="cs-CZ" sz="1600" dirty="0" smtClean="0"/>
              <a:t>, podpora </a:t>
            </a:r>
            <a:r>
              <a:rPr lang="cs-CZ" sz="1600" dirty="0"/>
              <a:t>tvorby produktů a marketingové aktivity v cestovním ruchu</a:t>
            </a:r>
            <a:r>
              <a:rPr lang="cs-CZ" sz="1600" dirty="0" smtClean="0"/>
              <a:t>, posilování </a:t>
            </a:r>
            <a:r>
              <a:rPr lang="cs-CZ" sz="1600" dirty="0"/>
              <a:t>konkurenceschopnosti regionálních destinací</a:t>
            </a:r>
            <a:r>
              <a:rPr lang="cs-CZ" sz="1600" dirty="0" smtClean="0"/>
              <a:t>, rozvoj </a:t>
            </a:r>
            <a:r>
              <a:rPr lang="cs-CZ" sz="1600" dirty="0"/>
              <a:t>kvality služeb</a:t>
            </a:r>
            <a:r>
              <a:rPr lang="cs-CZ" sz="1600" dirty="0" smtClean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/>
              <a:t>Dotační </a:t>
            </a:r>
            <a:r>
              <a:rPr lang="cs-CZ" sz="1600" dirty="0" smtClean="0"/>
              <a:t>tituly:  </a:t>
            </a:r>
            <a:endParaRPr lang="cs-CZ" sz="1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1: Marketingové aktivity na úrovni krajů (odd. CR kraje, krajská DS)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DT č</a:t>
            </a:r>
            <a:r>
              <a:rPr lang="cs-CZ" sz="1600" dirty="0"/>
              <a:t>. 2: Marketingové aktivity na oblastní a lokální úrovni (registrovaná destinační společnost – různé právní subjektivity – zapsaný spolek, svazek obcí, o.p.s., </a:t>
            </a:r>
            <a:r>
              <a:rPr lang="cs-CZ" sz="1600" dirty="0" err="1"/>
              <a:t>p.o</a:t>
            </a:r>
            <a:r>
              <a:rPr lang="cs-CZ" sz="1600" dirty="0"/>
              <a:t>. aj.)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</a:t>
            </a:r>
            <a:r>
              <a:rPr lang="cs-CZ" sz="1600" dirty="0"/>
              <a:t>: 	krajská destinační společnost, oddělení CR kraje, registrovaná destinační společnost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</a:t>
            </a:r>
            <a:r>
              <a:rPr lang="cs-CZ" sz="1600" dirty="0"/>
              <a:t>dotace: 	max. 50 % celkových uznatelných nákladů akce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cestovní ruch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37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53650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600" b="1" dirty="0" smtClean="0"/>
              <a:t>Program: 	Podpora územně plánovacích činností obcí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600" b="1" dirty="0" smtClean="0"/>
              <a:t>Podprogram: 	Podpora územně plánovacích dokumentací obcí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		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2000" b="1" dirty="0" smtClean="0"/>
              <a:t>Cíl:</a:t>
            </a:r>
            <a:r>
              <a:rPr lang="cs-CZ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</a:t>
            </a:r>
            <a:r>
              <a:rPr lang="cs-CZ" sz="2000" b="1" dirty="0" smtClean="0"/>
              <a:t>Podpora pořízení územních plánů 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600" b="1" dirty="0" smtClean="0"/>
              <a:t>Žadatel/příjemce dotace:</a:t>
            </a:r>
            <a:r>
              <a:rPr lang="cs-CZ" sz="1600" dirty="0" smtClean="0"/>
              <a:t> </a:t>
            </a:r>
            <a:r>
              <a:rPr lang="cs-CZ" sz="1600" dirty="0"/>
              <a:t>Obec na území ČR </a:t>
            </a:r>
            <a:r>
              <a:rPr lang="cs-CZ" sz="1600" i="1" dirty="0" smtClean="0"/>
              <a:t>(</a:t>
            </a:r>
            <a:r>
              <a:rPr lang="cs-CZ" sz="1600" i="1" dirty="0"/>
              <a:t>mimo ORP, hl. město Prahu a mimo obce, které pořídily/pořizují územní plán a byly/jsou příjemcem dotace na pořízení návrhu územního plánu z IOP, nebo z Programu rozvoje venkova</a:t>
            </a:r>
            <a:r>
              <a:rPr lang="cs-CZ" sz="1600" i="1" dirty="0" smtClean="0"/>
              <a:t>).</a:t>
            </a:r>
            <a:endParaRPr lang="cs-CZ" sz="1600" i="1" dirty="0"/>
          </a:p>
          <a:p>
            <a:pPr algn="just"/>
            <a:r>
              <a:rPr lang="cs-CZ" sz="1600" i="1" u="sng" dirty="0"/>
              <a:t>Obec nemá žádný územní plán, nebo má územní plán obce nebo územní plán sídelního útvaru schválený před 1. 1. </a:t>
            </a:r>
            <a:r>
              <a:rPr lang="cs-CZ" sz="1600" i="1" u="sng" dirty="0" smtClean="0"/>
              <a:t>2007 zastupitelstvem obce.</a:t>
            </a:r>
            <a:endParaRPr lang="cs-CZ" sz="1600" i="1" u="sng" dirty="0"/>
          </a:p>
          <a:p>
            <a:pPr algn="just"/>
            <a:r>
              <a:rPr lang="cs-CZ" sz="1600" b="1" dirty="0" smtClean="0"/>
              <a:t>Výše </a:t>
            </a:r>
            <a:r>
              <a:rPr lang="cs-CZ" sz="1600" b="1" dirty="0"/>
              <a:t>dotace: </a:t>
            </a:r>
            <a:r>
              <a:rPr lang="cs-CZ" sz="1600" dirty="0"/>
              <a:t>finanční částka na jeden územní plán je stanovena ve </a:t>
            </a:r>
            <a:r>
              <a:rPr lang="cs-CZ" sz="1600" dirty="0" smtClean="0"/>
              <a:t>výši </a:t>
            </a:r>
            <a:r>
              <a:rPr lang="cs-CZ" sz="1600" u="sng" dirty="0" smtClean="0"/>
              <a:t>max</a:t>
            </a:r>
            <a:r>
              <a:rPr lang="cs-CZ" sz="1600" u="sng" dirty="0"/>
              <a:t>. 80 % skutečně vynaložených uznatelných nákladů</a:t>
            </a:r>
            <a:r>
              <a:rPr lang="cs-CZ" sz="1600" dirty="0"/>
              <a:t>, maximálně však 400 000 Kč na jeden územní </a:t>
            </a:r>
            <a:r>
              <a:rPr lang="cs-CZ" sz="1600" dirty="0" smtClean="0"/>
              <a:t>plán.</a:t>
            </a:r>
          </a:p>
          <a:p>
            <a:pPr algn="just"/>
            <a:r>
              <a:rPr lang="cs-CZ" sz="1600" dirty="0" smtClean="0"/>
              <a:t>Alokace: 20 mil. Kč</a:t>
            </a: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územní plánování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86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53650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b="1" dirty="0" smtClean="0"/>
              <a:t>Oblasti podpory 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Podpora </a:t>
            </a:r>
            <a:r>
              <a:rPr lang="cs-CZ" sz="1600" dirty="0"/>
              <a:t>a ochrana veřejného zájmu na úseku bezbariérového užívání </a:t>
            </a:r>
            <a:r>
              <a:rPr lang="cs-CZ" sz="1600" dirty="0" smtClean="0"/>
              <a:t>staveb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Metodická </a:t>
            </a:r>
            <a:r>
              <a:rPr lang="cs-CZ" sz="1600" dirty="0"/>
              <a:t>podpora poradenství v oblasti bydlení </a:t>
            </a:r>
            <a:endParaRPr lang="cs-CZ" sz="1600" dirty="0" smtClean="0"/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Udržitelný </a:t>
            </a:r>
            <a:r>
              <a:rPr lang="cs-CZ" sz="1600" dirty="0"/>
              <a:t>rozvoj cestovního ruchu na celostátní úrovni </a:t>
            </a:r>
            <a:endParaRPr lang="cs-CZ" sz="1600" dirty="0" smtClean="0"/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600" dirty="0" smtClean="0"/>
              <a:t>Udržitelný </a:t>
            </a:r>
            <a:r>
              <a:rPr lang="cs-CZ" sz="1600" dirty="0"/>
              <a:t>rozvoj regionů, měst a obcí </a:t>
            </a: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Výše dotace: do </a:t>
            </a:r>
            <a:r>
              <a:rPr lang="cs-CZ" sz="1600" dirty="0"/>
              <a:t>70% uznatelných nákladů </a:t>
            </a:r>
            <a:endParaRPr lang="cs-CZ" sz="1600" dirty="0" smtClean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cs-CZ" sz="1600" dirty="0"/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Žadatel: nestátní nezisková organizace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nestátní neziskové organizace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97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obsah 1"/>
          <p:cNvSpPr>
            <a:spLocks noGrp="1"/>
          </p:cNvSpPr>
          <p:nvPr>
            <p:ph idx="1"/>
          </p:nvPr>
        </p:nvSpPr>
        <p:spPr bwMode="auto">
          <a:xfrm>
            <a:off x="323850" y="3141663"/>
            <a:ext cx="8291513" cy="3019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Ing. Andrea Daňková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Vedoucí oddělení regionálních agend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</a:rPr>
              <a:t>Odbor regionální politiky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cs-CZ" altLang="cs-CZ" sz="2000" dirty="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>
                <a:latin typeface="Arial" charset="0"/>
                <a:cs typeface="Arial" charset="0"/>
                <a:hlinkClick r:id="rId3"/>
              </a:rPr>
              <a:t>a</a:t>
            </a:r>
            <a:r>
              <a:rPr lang="cs-CZ" altLang="cs-CZ" sz="2000" dirty="0" smtClean="0">
                <a:latin typeface="Arial" charset="0"/>
                <a:cs typeface="Arial" charset="0"/>
                <a:hlinkClick r:id="rId3"/>
              </a:rPr>
              <a:t>ndrea.dankova@mmr.cz</a:t>
            </a:r>
            <a:endParaRPr lang="cs-CZ" altLang="cs-CZ" sz="2000" dirty="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 smtClean="0">
                <a:latin typeface="Arial" charset="0"/>
                <a:cs typeface="Arial" charset="0"/>
                <a:hlinkClick r:id="rId4"/>
              </a:rPr>
              <a:t>www.mmr.cz</a:t>
            </a:r>
            <a:r>
              <a:rPr lang="cs-CZ" altLang="cs-CZ" sz="2000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6083" name="Nadpis 2"/>
          <p:cNvSpPr>
            <a:spLocks noGrp="1"/>
          </p:cNvSpPr>
          <p:nvPr>
            <p:ph type="title"/>
          </p:nvPr>
        </p:nvSpPr>
        <p:spPr bwMode="auto">
          <a:xfrm>
            <a:off x="250825" y="2349500"/>
            <a:ext cx="82915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mtClean="0">
                <a:latin typeface="Arial" charset="0"/>
                <a:cs typeface="Arial" charset="0"/>
              </a:rPr>
              <a:t>Přeji Vám mnoho úspěchů.</a:t>
            </a:r>
          </a:p>
        </p:txBody>
      </p:sp>
    </p:spTree>
    <p:extLst>
      <p:ext uri="{BB962C8B-B14F-4D97-AF65-F5344CB8AC3E}">
        <p14:creationId xmlns:p14="http://schemas.microsoft.com/office/powerpoint/2010/main" val="351912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endParaRPr lang="cs-CZ" dirty="0" smtClean="0">
              <a:solidFill>
                <a:srgbClr val="000099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B050"/>
                </a:solidFill>
              </a:rPr>
              <a:t>Dotace – regionální politika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B050"/>
                </a:solidFill>
              </a:rPr>
              <a:t>Dotace – bytová politika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cestovní ruch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B050"/>
                </a:solidFill>
              </a:rPr>
              <a:t>Dotace – územní plánování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 smtClean="0"/>
              <a:t>Dotace – nestátní neziskové organizace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dirty="0" smtClean="0">
              <a:solidFill>
                <a:srgbClr val="000099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2000" dirty="0" smtClean="0">
                <a:solidFill>
                  <a:srgbClr val="FF0000"/>
                </a:solidFill>
              </a:rPr>
              <a:t>Výzvy k podávání žádostí o dotace: </a:t>
            </a:r>
            <a:r>
              <a:rPr lang="cs-CZ" sz="2000" b="1" dirty="0" smtClean="0">
                <a:solidFill>
                  <a:srgbClr val="FF0000"/>
                </a:solidFill>
              </a:rPr>
              <a:t>říjen 2017 – leden 2018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2000" dirty="0" smtClean="0">
                <a:solidFill>
                  <a:srgbClr val="FF0000"/>
                </a:solidFill>
              </a:rPr>
              <a:t>Alokace: </a:t>
            </a:r>
            <a:r>
              <a:rPr lang="cs-CZ" sz="2000" b="1" dirty="0" smtClean="0">
                <a:solidFill>
                  <a:srgbClr val="FF0000"/>
                </a:solidFill>
              </a:rPr>
              <a:t>dle schváleného státního rozpočtu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Podpora obnovy a rozvoje venkova ze </a:t>
            </a:r>
            <a:br>
              <a:rPr lang="cs-CZ" dirty="0" smtClean="0"/>
            </a:br>
            <a:r>
              <a:rPr lang="cs-CZ" dirty="0" smtClean="0"/>
              <a:t>státní rozpočtu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372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6805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Program: 		Podpora rozvoje regionů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Podprogram: 	Podpora obnovy a rozvoje venkova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Cíl: Formou </a:t>
            </a:r>
            <a:r>
              <a:rPr lang="cs-CZ" dirty="0"/>
              <a:t>dotace podpořit obnovu a rozvoj venkovských obcí. Podprogram předpokládá participaci obyvatel venkova, občanských spolků a sdružení při obnově jejich obce v souladu s místními tradicemi.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Dotační </a:t>
            </a:r>
            <a:r>
              <a:rPr lang="cs-CZ" dirty="0" smtClean="0"/>
              <a:t>tituly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DT č. 1 - Podpora vítězů </a:t>
            </a:r>
            <a:r>
              <a:rPr lang="fr-FR" dirty="0"/>
              <a:t>sout</a:t>
            </a:r>
            <a:r>
              <a:rPr lang="cs-CZ" dirty="0" err="1" smtClean="0"/>
              <a:t>ěže</a:t>
            </a:r>
            <a:r>
              <a:rPr lang="cs-CZ" dirty="0"/>
              <a:t> </a:t>
            </a:r>
            <a:r>
              <a:rPr lang="cs-CZ" dirty="0" smtClean="0"/>
              <a:t>Vesnice roku (80%, 600 tis. Kč. –  2 mil. Kč)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/>
              <a:t>DT č. 2 - Podpora zapojení </a:t>
            </a:r>
            <a:r>
              <a:rPr lang="cs-CZ" dirty="0" smtClean="0"/>
              <a:t>generací </a:t>
            </a:r>
            <a:r>
              <a:rPr lang="cs-CZ" dirty="0"/>
              <a:t>do komunitního života v obci (</a:t>
            </a:r>
            <a:r>
              <a:rPr lang="cs-CZ" dirty="0" smtClean="0"/>
              <a:t>70%, 50 – 400 </a:t>
            </a:r>
            <a:r>
              <a:rPr lang="cs-CZ" dirty="0"/>
              <a:t>tis. Kč); </a:t>
            </a: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</a:t>
            </a:r>
            <a:r>
              <a:rPr lang="cs-CZ" dirty="0"/>
              <a:t>č. 3 - Podpora spolupráce obcí na obnově a rozvoji venkova (70%, max. 200 tis. Kč);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</a:t>
            </a:r>
            <a:r>
              <a:rPr lang="cs-CZ" dirty="0"/>
              <a:t>č. 5 - Podpora obnovy a rekonstrukce místních komunikací (50</a:t>
            </a:r>
            <a:r>
              <a:rPr lang="cs-CZ" dirty="0" smtClean="0"/>
              <a:t>%, 100 tis. Kč – 1 mil. Kč)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DT č. 6 – Podpora obnovy sportovní infrastruktury (70%, 500 tis. Kč – 5 mil. Kč)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Žadatel: obce </a:t>
            </a:r>
            <a:r>
              <a:rPr lang="cs-CZ" dirty="0"/>
              <a:t>do 3 tisíc </a:t>
            </a:r>
            <a:r>
              <a:rPr lang="cs-CZ" dirty="0" smtClean="0"/>
              <a:t>obyvatel, případně </a:t>
            </a:r>
            <a:r>
              <a:rPr lang="cs-CZ" dirty="0"/>
              <a:t>svazky </a:t>
            </a:r>
            <a:r>
              <a:rPr lang="cs-CZ" dirty="0" smtClean="0"/>
              <a:t>obcí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Alokace: 525 mil. Kč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5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Program: 	Bezbariérové obce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Podprogram: 	Odstraňování bariér v budovách domů s 				pečovatelskou službou a v budovách městských a 		obecních úřadů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Cíl: Zajistit </a:t>
            </a:r>
            <a:r>
              <a:rPr lang="cs-CZ" sz="1800" dirty="0"/>
              <a:t>státní podporu investičních a neinvestičních záměrů při odstraňování bariér v budovách městských a obecních úřadů a v budovách s pečovatelskou službou náležících do komplexních řetězců bezbariérových tras obcí a měst.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Výše </a:t>
            </a:r>
            <a:r>
              <a:rPr lang="cs-CZ" sz="1800" dirty="0"/>
              <a:t>dotace: </a:t>
            </a:r>
            <a:r>
              <a:rPr lang="cs-CZ" sz="1800" dirty="0" smtClean="0"/>
              <a:t>max. 50</a:t>
            </a:r>
            <a:r>
              <a:rPr lang="cs-CZ" sz="1800" dirty="0"/>
              <a:t>% uznatelných skutečně vynaložených nákladů,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Žadatel: obec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Dotace – regionální politika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4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6805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Program: 		Bezbariérové obce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Podprogram: 	</a:t>
            </a:r>
            <a:r>
              <a:rPr lang="cs-CZ" sz="1800" b="1" dirty="0" err="1" smtClean="0"/>
              <a:t>Euroklíč</a:t>
            </a:r>
            <a:endParaRPr lang="cs-CZ" sz="18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 smtClean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Cíl: Napomoci </a:t>
            </a:r>
            <a:r>
              <a:rPr lang="cs-CZ" sz="1800" dirty="0"/>
              <a:t>realizaci projektu EUROKLÍČ, jehož záměrem je zajistit osobám se sníženou schopností pohybu rychlou a důstojnou dostupnost veřejných sociálních a technických kompenzačních zařízení (např. výtahů, svislých a schodišťových plošin apod.) na celém území ČR tím, že budou tato zařízení osazena jednotným „</a:t>
            </a:r>
            <a:r>
              <a:rPr lang="cs-CZ" sz="1800" dirty="0" err="1"/>
              <a:t>eurozámkem</a:t>
            </a:r>
            <a:r>
              <a:rPr lang="cs-CZ" sz="1800" dirty="0" smtClean="0"/>
              <a:t>“.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/>
              <a:t>Osobám se zdravotním postižením jsou univerzální „</a:t>
            </a:r>
            <a:r>
              <a:rPr lang="cs-CZ" sz="1800" dirty="0" err="1"/>
              <a:t>euroklíče</a:t>
            </a:r>
            <a:r>
              <a:rPr lang="cs-CZ" sz="1800" dirty="0"/>
              <a:t>“ distribuovány na základě průkazu ZTP nebo ZTP/P. Rodičům dětí do tří let budou „</a:t>
            </a:r>
            <a:r>
              <a:rPr lang="cs-CZ" sz="1800" dirty="0" err="1"/>
              <a:t>euroklíče</a:t>
            </a:r>
            <a:r>
              <a:rPr lang="cs-CZ" sz="1800" dirty="0"/>
              <a:t>“ dlouhodobě zapůjčovány prostřednictvím sítě mateřských center v jednotlivých krajích. Seniorům a osobám krátkodobě zdravotně indisponovaným budou „</a:t>
            </a:r>
            <a:r>
              <a:rPr lang="cs-CZ" sz="1800" dirty="0" err="1"/>
              <a:t>euroklíče</a:t>
            </a:r>
            <a:r>
              <a:rPr lang="cs-CZ" sz="1800" dirty="0"/>
              <a:t>“ půjčovány přímo ve veřejně přístupných budovách (např. u obsluhy, na recepci, na vrátnici apod</a:t>
            </a:r>
            <a:r>
              <a:rPr lang="cs-CZ" sz="1800" dirty="0" smtClean="0"/>
              <a:t>.).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/>
              <a:t>Výše dotace: až 100% uznatelných skutečně vynaložených nákladů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 smtClean="0"/>
              <a:t>Žadatel: obec, nevládní </a:t>
            </a:r>
            <a:r>
              <a:rPr lang="cs-CZ" sz="1800" dirty="0" err="1" smtClean="0"/>
              <a:t>neziskov</a:t>
            </a:r>
            <a:r>
              <a:rPr lang="fr-FR" sz="1800" dirty="0" smtClean="0"/>
              <a:t>é</a:t>
            </a:r>
            <a:r>
              <a:rPr lang="cs-CZ" sz="1800" dirty="0" smtClean="0"/>
              <a:t> organizace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22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75252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 smtClean="0"/>
              <a:t>Program: 		Obnova obecního a krajského majetku po živelních pohromách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Cíl: Přispět </a:t>
            </a:r>
            <a:r>
              <a:rPr lang="cs-CZ" dirty="0"/>
              <a:t>prostřednictvím dotace z rozpočtové kapitoly Ministerstva pro místní rozvoj k obnově základních funkcí území zabezpečovaných v působnosti územních samosprávných celků a tím odstranit nebo omezit možné důsledky pohrom spočívající v narušení plynulosti, dostupnosti a kvality výkonu veřejné správy. Dotace slouží k rekonstrukci nebo opravě obecního a krajského majetku postiženého živelní pohromou.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Dotační tituly:</a:t>
            </a: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DT č. 1 - pro dané území byl vyhlášen stav nebezpečí nebo nouzový stav </a:t>
            </a:r>
            <a:endParaRPr lang="cs-CZ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	</a:t>
            </a:r>
            <a:r>
              <a:rPr lang="cs-CZ" dirty="0" smtClean="0"/>
              <a:t>(</a:t>
            </a:r>
            <a:r>
              <a:rPr lang="cs-CZ" dirty="0"/>
              <a:t>vyhlašován na základě strategie vlády pro obnovu území)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DT č. 2 - pro území, kde nebyl vyhlášen stav nebezpečí nebo nouzový stav </a:t>
            </a:r>
            <a:endParaRPr lang="cs-CZ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/>
              <a:t>	</a:t>
            </a:r>
            <a:r>
              <a:rPr lang="cs-CZ" dirty="0" smtClean="0"/>
              <a:t>(</a:t>
            </a:r>
            <a:r>
              <a:rPr lang="cs-CZ" dirty="0"/>
              <a:t>vyhlašován každoročně)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Výše </a:t>
            </a:r>
            <a:r>
              <a:rPr lang="cs-CZ" dirty="0"/>
              <a:t>dotace: </a:t>
            </a:r>
            <a:r>
              <a:rPr lang="cs-CZ" dirty="0" smtClean="0"/>
              <a:t>	obce </a:t>
            </a:r>
            <a:r>
              <a:rPr lang="cs-CZ" dirty="0"/>
              <a:t>70% uznatelných skutečně vynaložených nákladů, min. 100 tisíc Kč;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		kraje </a:t>
            </a:r>
            <a:r>
              <a:rPr lang="cs-CZ" dirty="0"/>
              <a:t>40% uznatelných skutečně vynaložených nákladů, min. 100 tisíc Kč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 smtClean="0"/>
              <a:t>Žadatel: obec </a:t>
            </a:r>
            <a:r>
              <a:rPr lang="cs-CZ" dirty="0"/>
              <a:t>nebo </a:t>
            </a:r>
            <a:r>
              <a:rPr lang="cs-CZ" dirty="0" smtClean="0"/>
              <a:t>kraj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07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Revitalizace území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Demolice budov v sociálně vyloučených lokalitách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Podprogram </a:t>
            </a:r>
            <a:r>
              <a:rPr lang="cs-CZ" sz="1500" dirty="0"/>
              <a:t>je zaměřen na podporu demolic budov v obcích, které mají ve svém katastru </a:t>
            </a:r>
            <a:r>
              <a:rPr lang="cs-CZ" sz="1500" dirty="0" smtClean="0"/>
              <a:t>SVL </a:t>
            </a:r>
            <a:r>
              <a:rPr lang="cs-CZ" sz="1500" dirty="0"/>
              <a:t>nebo která se nachází ve správním obvodu obce s rozšířenou působností, která má ve svém katastru </a:t>
            </a:r>
            <a:r>
              <a:rPr lang="cs-CZ" sz="1500" dirty="0" smtClean="0"/>
              <a:t>SVL </a:t>
            </a:r>
            <a:r>
              <a:rPr lang="cs-CZ" sz="1500" dirty="0"/>
              <a:t>dle Analýzy sociálně vyloučených lokalit v ČR.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Cíl: Připravit </a:t>
            </a:r>
            <a:r>
              <a:rPr lang="cs-CZ" sz="1500" dirty="0"/>
              <a:t>území pro jeho plnohodnotné využití v dalším rozvoji obce. Demolice objektu, který sloužil k bydlení nebo ubytování, musí být následována celkovou revitalizací prostoru, včetně možné výstavby objektu, který ale bude sloužit jinému účelu než sociálnímu bydlení (školské zařízení, komunitní centrum, sportovní zařízení atd.).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Dotační tituly: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/>
              <a:t>DT č. 1 je určen pouze pro obce ležící na území Moravskoslezského, Ústeckého a Karlovarského kraje.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/>
              <a:t>DT č. 2 je určen pro obce ležící na území České republiky vyjma krajů uvedených v dotačním titulu 1.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</a:t>
            </a:r>
            <a:endParaRPr lang="cs-CZ" sz="15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do 80 </a:t>
            </a:r>
            <a:r>
              <a:rPr lang="cs-CZ" sz="1500" dirty="0"/>
              <a:t>% skutečně vynaložených uznatelných nákladů akce </a:t>
            </a:r>
            <a:r>
              <a:rPr lang="cs-CZ" sz="1500" dirty="0" smtClean="0"/>
              <a:t>(300 tis. Kč. – </a:t>
            </a:r>
            <a:r>
              <a:rPr lang="cs-CZ" sz="1500" dirty="0" smtClean="0"/>
              <a:t>10 </a:t>
            </a:r>
            <a:r>
              <a:rPr lang="cs-CZ" sz="1500" dirty="0" smtClean="0"/>
              <a:t>mil. Kč)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500" dirty="0" smtClean="0"/>
              <a:t>Žadatel: obec</a:t>
            </a:r>
            <a:endParaRPr lang="cs-CZ" sz="1500" dirty="0"/>
          </a:p>
          <a:p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regionální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089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500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bydlení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Podporované byty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500" b="1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b="1" dirty="0" smtClean="0"/>
              <a:t>Cíl</a:t>
            </a:r>
            <a:r>
              <a:rPr lang="cs-CZ" sz="1500" dirty="0" smtClean="0"/>
              <a:t>: Je </a:t>
            </a:r>
            <a:r>
              <a:rPr lang="cs-CZ" sz="1500" dirty="0"/>
              <a:t>podporován vznik nájemních bytů sloužících k poskytování sociálního bydlení pro osoby, které mají ztížený přístup k bydlení v důsledku zvláštních potřeb vyplývajících z jejich nepříznivé sociální situace - věk, zdravotní stav nebo sociální okolnosti jejich života – a jsou schopné plnit povinnosti vyplývající z nájemního vztahu.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Dotační </a:t>
            </a:r>
            <a:r>
              <a:rPr lang="cs-CZ" sz="1500" dirty="0"/>
              <a:t>tituly: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b="1" dirty="0"/>
              <a:t>DT </a:t>
            </a:r>
            <a:r>
              <a:rPr lang="cs-CZ" sz="1500" b="1" dirty="0" smtClean="0"/>
              <a:t>č. 1 </a:t>
            </a:r>
            <a:r>
              <a:rPr lang="cs-CZ" sz="1500" b="1" dirty="0"/>
              <a:t>Pečovatelský byt </a:t>
            </a:r>
            <a:r>
              <a:rPr lang="cs-CZ" sz="1500" dirty="0"/>
              <a:t>je určen pro seniory 65+ nebo zdravotně handicapované.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max. 600 tis. Kč na jeden </a:t>
            </a:r>
            <a:r>
              <a:rPr lang="cs-CZ" sz="1500" dirty="0" smtClean="0"/>
              <a:t>byt (</a:t>
            </a:r>
            <a:r>
              <a:rPr lang="cs-CZ" sz="1500" i="1" dirty="0"/>
              <a:t>„SGEI de </a:t>
            </a:r>
            <a:r>
              <a:rPr lang="cs-CZ" sz="1500" i="1" dirty="0" err="1"/>
              <a:t>minimis</a:t>
            </a:r>
            <a:r>
              <a:rPr lang="cs-CZ" sz="1500" i="1" dirty="0" smtClean="0"/>
              <a:t>“)</a:t>
            </a:r>
            <a:endParaRPr lang="cs-CZ" sz="15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právnická osoba včetně obcí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Alokace: 120 mil. Kč</a:t>
            </a: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452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Program: 		Podpora bydlení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500" b="1" dirty="0" smtClean="0"/>
              <a:t>Podprogram: 	Podporované byty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500" dirty="0"/>
              <a:t>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b="1" dirty="0" smtClean="0"/>
              <a:t>DT č. 3 </a:t>
            </a:r>
            <a:r>
              <a:rPr lang="cs-CZ" sz="1500" b="1" dirty="0"/>
              <a:t>Komunitní dům seniorů </a:t>
            </a:r>
            <a:r>
              <a:rPr lang="cs-CZ" sz="1500" dirty="0"/>
              <a:t>je cílem výstavby zajištění sociálního nájemního bydlení pro seniory 60+ tak, aby došlo k uchování a prodloužení jejich soběstačnosti a nezávislosti a současně aby byl umožněn komunitní způsob života na principu sousedské výpomoci. </a:t>
            </a: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Výše </a:t>
            </a:r>
            <a:r>
              <a:rPr lang="cs-CZ" sz="1500" dirty="0"/>
              <a:t>dotace: max. 600 tis. na jeden </a:t>
            </a:r>
            <a:r>
              <a:rPr lang="cs-CZ" sz="1500" dirty="0" smtClean="0"/>
              <a:t>byt </a:t>
            </a:r>
            <a:r>
              <a:rPr lang="cs-CZ" sz="1500" i="1" dirty="0" smtClean="0"/>
              <a:t>(„SGEI de </a:t>
            </a:r>
            <a:r>
              <a:rPr lang="cs-CZ" sz="1500" i="1" dirty="0" err="1" smtClean="0"/>
              <a:t>minimis</a:t>
            </a:r>
            <a:r>
              <a:rPr lang="cs-CZ" sz="1500" i="1" dirty="0" smtClean="0"/>
              <a:t>“)</a:t>
            </a:r>
            <a:endParaRPr lang="cs-CZ" sz="1500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 smtClean="0"/>
              <a:t>Žadatel</a:t>
            </a:r>
            <a:r>
              <a:rPr lang="cs-CZ" sz="1500" dirty="0"/>
              <a:t>: právnická osoba včetně obcí </a:t>
            </a:r>
          </a:p>
          <a:p>
            <a:pPr>
              <a:spcAft>
                <a:spcPts val="600"/>
              </a:spcAft>
            </a:pPr>
            <a:r>
              <a:rPr lang="cs-CZ" sz="1500" dirty="0" smtClean="0"/>
              <a:t>Alokace: 120 mil. Kč</a:t>
            </a:r>
            <a:endParaRPr lang="cs-CZ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Dotace – bytová politika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46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454</Words>
  <Application>Microsoft Office PowerPoint</Application>
  <PresentationFormat>Předvádění na obrazovce (4:3)</PresentationFormat>
  <Paragraphs>203</Paragraphs>
  <Slides>15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MMR_klas</vt:lpstr>
      <vt:lpstr>Informace o národních programech MMR na rok 2018</vt:lpstr>
      <vt:lpstr>Podpora obnovy a rozvoje venkova ze  státní rozpočtu</vt:lpstr>
      <vt:lpstr>Dotace – regionální politika</vt:lpstr>
      <vt:lpstr>Dotace – regionální politika </vt:lpstr>
      <vt:lpstr>Dotace – regionální politika </vt:lpstr>
      <vt:lpstr>Dotace – regionální politika</vt:lpstr>
      <vt:lpstr>Dotace – regionální politika</vt:lpstr>
      <vt:lpstr>Dotace – bytová politika</vt:lpstr>
      <vt:lpstr>Dotace – bytová politika</vt:lpstr>
      <vt:lpstr>Dotace – bytová politika  </vt:lpstr>
      <vt:lpstr>Dotace – cestovní ruch</vt:lpstr>
      <vt:lpstr>Dotace – cestovní ruch</vt:lpstr>
      <vt:lpstr>Dotace – územní plánování</vt:lpstr>
      <vt:lpstr>Dotace – nestátní neziskové organizace</vt:lpstr>
      <vt:lpstr>Přeji Vám mnoho úspěchů.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uzivatel</cp:lastModifiedBy>
  <cp:revision>41</cp:revision>
  <dcterms:created xsi:type="dcterms:W3CDTF">2014-02-26T13:05:03Z</dcterms:created>
  <dcterms:modified xsi:type="dcterms:W3CDTF">2017-10-19T09:58:28Z</dcterms:modified>
</cp:coreProperties>
</file>