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63" r:id="rId8"/>
    <p:sldId id="268" r:id="rId9"/>
    <p:sldId id="282" r:id="rId10"/>
    <p:sldId id="283" r:id="rId11"/>
    <p:sldId id="285" r:id="rId12"/>
    <p:sldId id="284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66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ra Martinů" initials="P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19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66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543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56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220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324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222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90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51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52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506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708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80EC6-B7A0-4762-82A5-4BB616F98381}" type="datetimeFigureOut">
              <a:rPr lang="cs-CZ" smtClean="0"/>
              <a:t>20. 10. 2017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090A5-B478-4628-A5B1-280CAE7DB9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45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ichaela.kovarova@holicko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57199" y="1122363"/>
            <a:ext cx="10778067" cy="2387600"/>
          </a:xfrm>
        </p:spPr>
        <p:txBody>
          <a:bodyPr>
            <a:normAutofit/>
          </a:bodyPr>
          <a:lstStyle/>
          <a:p>
            <a:r>
              <a:rPr lang="cs-CZ" b="1" dirty="0" smtClean="0"/>
              <a:t>Aktuální informace o výzvách MAS Pardubického </a:t>
            </a:r>
            <a:r>
              <a:rPr lang="cs-CZ" b="1" dirty="0"/>
              <a:t>kraje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82599" y="4165600"/>
            <a:ext cx="11370733" cy="1092200"/>
          </a:xfrm>
        </p:spPr>
        <p:txBody>
          <a:bodyPr>
            <a:normAutofit/>
          </a:bodyPr>
          <a:lstStyle/>
          <a:p>
            <a:pPr algn="l"/>
            <a:r>
              <a:rPr lang="cs-CZ" dirty="0"/>
              <a:t>Ing. Michaela Kovářová, předsedkyně Krajského sdružení NS MAS ČR Pardubického kraje</a:t>
            </a:r>
          </a:p>
          <a:p>
            <a:pPr algn="l"/>
            <a:endParaRPr lang="cs-CZ" sz="100" dirty="0" smtClean="0"/>
          </a:p>
          <a:p>
            <a:pPr algn="l"/>
            <a:r>
              <a:rPr lang="cs-CZ" dirty="0" smtClean="0"/>
              <a:t>Seminář pro obce, DSO a MAS - 24.10.2017</a:t>
            </a:r>
            <a:r>
              <a:rPr lang="cs-CZ" dirty="0"/>
              <a:t>, </a:t>
            </a:r>
            <a:r>
              <a:rPr lang="cs-CZ" dirty="0" smtClean="0"/>
              <a:t>Litomyšl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Přímá spojnice 6"/>
          <p:cNvCxnSpPr/>
          <p:nvPr/>
        </p:nvCxnSpPr>
        <p:spPr>
          <a:xfrm flipV="1">
            <a:off x="457199" y="4085962"/>
            <a:ext cx="11396133" cy="84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43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Hlinecko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009378"/>
              </p:ext>
            </p:extLst>
          </p:nvPr>
        </p:nvGraphicFramePr>
        <p:xfrm>
          <a:off x="167181" y="1128940"/>
          <a:ext cx="5648582" cy="5518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38718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Kvalita z regionu </a:t>
                      </a:r>
                      <a:r>
                        <a:rPr lang="cs-CZ" sz="1400" u="none" strike="noStrike" dirty="0" err="1" smtClean="0">
                          <a:effectLst/>
                        </a:rPr>
                        <a:t>Hlinecka</a:t>
                      </a:r>
                      <a:endParaRPr lang="cs-CZ" sz="14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zpracování a uvádění na trh zemědělských produktů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7407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Konkurenceschopný zemědělec</a:t>
                      </a:r>
                    </a:p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investice do zemědělských podniků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Venkovský podnikatel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investice do nezemědělských podniků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4,6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Atraktivní les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neproduktivní investice v lesích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1512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Technika pro les a dřevo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investice do lesnických technologií a zpracování lesnických produktů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Cesty domů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terminály, bezpečnost dopravy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10,5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Vzdělávání pro rozvoj osobnosti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infrastruktura ZŠ, SŠ a neformálního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8,8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Komunitní a sociální infrastruktura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komunitní centra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5,9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Sociální a komunitní služby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prorodinné aktivity, příměstské tábory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Sociální a komunitní služby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Sociální služby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Podpora sociálního podnikání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existujících i nových sociálních podniků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458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OPŽP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Výsadba dřevin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výsadba dřevin na území CHKO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4" t="1459" r="4210" b="1161"/>
          <a:stretch/>
        </p:blipFill>
        <p:spPr bwMode="auto">
          <a:xfrm>
            <a:off x="5947719" y="1210962"/>
            <a:ext cx="6090686" cy="45720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91351" y="156819"/>
            <a:ext cx="1947054" cy="928631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5947719" y="5956415"/>
            <a:ext cx="532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www.mashlinecko.cz</a:t>
            </a:r>
            <a:endParaRPr lang="cs-CZ" u="sng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7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Holicko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61926"/>
              </p:ext>
            </p:extLst>
          </p:nvPr>
        </p:nvGraphicFramePr>
        <p:xfrm>
          <a:off x="216759" y="1260391"/>
          <a:ext cx="6480603" cy="48979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4176583"/>
                <a:gridCol w="1433384"/>
              </a:tblGrid>
              <a:tr h="634312">
                <a:tc>
                  <a:txBody>
                    <a:bodyPr/>
                    <a:lstStyle/>
                    <a:p>
                      <a:pPr algn="ctr" fontAlgn="ctr"/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58195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effectLst/>
                        </a:rPr>
                        <a:t>PRV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 smtClean="0">
                          <a:effectLst/>
                        </a:rPr>
                        <a:t>Podpora zemědělských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podniků</a:t>
                      </a:r>
                      <a:endParaRPr lang="cs-CZ" sz="18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investice do zemědělských činností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4,9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800" u="none" strike="noStrike" dirty="0" smtClean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606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 smtClean="0">
                          <a:effectLst/>
                        </a:rPr>
                        <a:t>Podpora potravinářských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podniků</a:t>
                      </a:r>
                      <a:endParaRPr lang="cs-CZ" sz="18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investice do zpracování zemědělských produktů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0,9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800" u="none" strike="noStrike" dirty="0" smtClean="0">
                          <a:effectLst/>
                        </a:rPr>
                        <a:t>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6648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 smtClean="0">
                          <a:effectLst/>
                        </a:rPr>
                        <a:t>Podpora malých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podniků</a:t>
                      </a:r>
                      <a:endParaRPr lang="cs-CZ" sz="18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investice do nezemědělských činností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4,7 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6648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 smtClean="0">
                          <a:effectLst/>
                        </a:rPr>
                        <a:t>Ochrana lesních porostů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Ochrana MZD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 mil 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6648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 smtClean="0">
                          <a:effectLst/>
                        </a:rPr>
                        <a:t>Zpřístupnění lesa návštěvníkům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neproduktivní investice v lesích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 mil 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778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effectLst/>
                        </a:rPr>
                        <a:t>IROP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u="none" strike="noStrike" dirty="0" smtClean="0">
                          <a:effectLst/>
                        </a:rPr>
                        <a:t>Vzdělávání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infrastruktura ZŠ a neformálního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8,2 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7843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Bezpečnost silničního provozu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bezpečnost dopravy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15,2 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4" t="13437" r="24334" b="8754"/>
          <a:stretch/>
        </p:blipFill>
        <p:spPr>
          <a:xfrm>
            <a:off x="6870584" y="1252151"/>
            <a:ext cx="5143418" cy="4553031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455" y="232208"/>
            <a:ext cx="2161547" cy="76205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870584" y="5952067"/>
            <a:ext cx="1637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 smtClean="0">
                <a:solidFill>
                  <a:srgbClr val="CC0000"/>
                </a:solidFill>
              </a:rPr>
              <a:t>www.holicko.cz</a:t>
            </a:r>
            <a:endParaRPr lang="cs-CZ" u="sng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Chrudimsko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308060"/>
              </p:ext>
            </p:extLst>
          </p:nvPr>
        </p:nvGraphicFramePr>
        <p:xfrm>
          <a:off x="167181" y="1211318"/>
          <a:ext cx="5879392" cy="5282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4028453"/>
                <a:gridCol w="980303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2242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Zlepšení podmínek pro vznik, provoz a činnost malých a středních podniků na území MAS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0,9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029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nezemědělských činností místních podniků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8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Zpracování a uvádění na trh zemědělských produktů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854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Zlepšení podmínek pro činnost regionálních zemědělských podniků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7949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zemědělské infrastruktury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7949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lesnické infrastruktury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 mil</a:t>
                      </a:r>
                      <a:r>
                        <a:rPr lang="cs-CZ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7949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rekreačních funkcí lesů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Vytvoření zázemí pro poskytování služeb v území MAS (infrastruktura)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6,3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sociálního podnikání a podpora zaměstnanosti znevýhodněných skupin (infrastruktura)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6,3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Zmírnění dopadů živelných pohrom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4,2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infrastruktury pro kvalitní vzdělávání všech věkových skupin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u="none" strike="noStrike" dirty="0" smtClean="0">
                          <a:effectLst/>
                        </a:rPr>
                        <a:t>Rozvoj a podpora udržitelné mobility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sociálního podnikání a podpora zaměstnanosti znevýhodněných skupin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Podpora vzniku a činnosti komunitních center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prorodinných opatření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Podpora sociálních služeb včetně prevence kriminality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Obrázek 7" descr="mapa MAS Chrudimsko,z.s..jpg"/>
          <p:cNvPicPr>
            <a:picLocks noChangeAspect="1"/>
          </p:cNvPicPr>
          <p:nvPr/>
        </p:nvPicPr>
        <p:blipFill rotWithShape="1">
          <a:blip r:embed="rId2" cstate="print"/>
          <a:srcRect l="7523" t="1552" r="15666" b="2191"/>
          <a:stretch/>
        </p:blipFill>
        <p:spPr>
          <a:xfrm>
            <a:off x="6322806" y="1218475"/>
            <a:ext cx="5637402" cy="4553151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10" name="Obrázek 9" descr="Mas_Chrudimsko_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72384" y="399929"/>
            <a:ext cx="2987824" cy="597059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6322806" y="5952067"/>
            <a:ext cx="2445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www.maschrudimsko.cz</a:t>
            </a:r>
          </a:p>
        </p:txBody>
      </p:sp>
    </p:spTree>
    <p:extLst>
      <p:ext uri="{BB962C8B-B14F-4D97-AF65-F5344CB8AC3E}">
        <p14:creationId xmlns:p14="http://schemas.microsoft.com/office/powerpoint/2010/main" val="82580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Lanškrounsko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087496"/>
              </p:ext>
            </p:extLst>
          </p:nvPr>
        </p:nvGraphicFramePr>
        <p:xfrm>
          <a:off x="167181" y="1128940"/>
          <a:ext cx="5648582" cy="5425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–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4943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Investice do zemědělských podniků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5,4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7249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Uvádění lokálních zemědělských produktů na trh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Rozvoj a diversifikace drobného podnikání v regionu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1,7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Podpora neproduktivních funkcí lesů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77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Investice v oblasti lesního hospodářství a zpracování dřeva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Zvýšení bezpečnosti dopravy</a:t>
                      </a: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bezpečnost dopravy, cyklostezky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6,4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Zvýšení připravenosti HZS k řešení a řízení rizik a katastrof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Komunitní centra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2,6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předškolního vzdělávání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3793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Investice v oblasti základního a středního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5872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neformálního, zájmového a celoživotního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Podpora sociálního začleňování osob ohrožených sociálním vyloučením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Sociální podnikání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Prorodinná</a:t>
                      </a:r>
                      <a:r>
                        <a:rPr lang="pl-PL" sz="1400" u="none" strike="noStrike" baseline="0" dirty="0" smtClean="0">
                          <a:effectLst/>
                        </a:rPr>
                        <a:t> opatření</a:t>
                      </a:r>
                      <a:endParaRPr lang="pl-PL" sz="14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cs-CZ" sz="1200" u="none" strike="noStrike" dirty="0" smtClean="0">
                          <a:effectLst/>
                        </a:rPr>
                        <a:t>- Příměstské tábory, </a:t>
                      </a:r>
                      <a:r>
                        <a:rPr lang="cs-CZ" sz="1200" u="none" strike="noStrike" dirty="0" err="1" smtClean="0">
                          <a:effectLst/>
                        </a:rPr>
                        <a:t>asisteční</a:t>
                      </a:r>
                      <a:r>
                        <a:rPr lang="cs-CZ" sz="1200" u="none" strike="noStrike" dirty="0" smtClean="0">
                          <a:effectLst/>
                        </a:rPr>
                        <a:t> služby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Komunitní práce a komunitní centra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 descr="http://www.maslanskrounsko.cz/Prezentace/Images/Fotografie/mapa2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" t="14035"/>
          <a:stretch/>
        </p:blipFill>
        <p:spPr bwMode="auto">
          <a:xfrm>
            <a:off x="6392562" y="1135200"/>
            <a:ext cx="5625509" cy="462636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Logo M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111" y="31327"/>
            <a:ext cx="1473959" cy="103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6392562" y="5962892"/>
            <a:ext cx="258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 smtClean="0">
                <a:solidFill>
                  <a:srgbClr val="CC0000"/>
                </a:solidFill>
              </a:rPr>
              <a:t>www.maslanskrounsko.cz</a:t>
            </a:r>
            <a:endParaRPr lang="cs-CZ" u="sng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0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Litomyšlsko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0614"/>
              </p:ext>
            </p:extLst>
          </p:nvPr>
        </p:nvGraphicFramePr>
        <p:xfrm>
          <a:off x="156220" y="1219556"/>
          <a:ext cx="5648582" cy="5190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63615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Zemědělství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7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7092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Podnikání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9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Zpracování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a prodej zemědělské produkce</a:t>
                      </a:r>
                      <a:endParaRPr lang="cs-CZ" sz="1400" u="none" strike="noStrike" dirty="0" smtClean="0">
                        <a:effectLst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Lesní cesty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3865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Polní cesty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3476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Vodní toky a plochy v lesích, protipovodňová opatření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Turistické využívání místních potenciálu lesů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Lesnictví, zpracování produktů lesnictví, prodej produkce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Podpora regionální produkce, prodeje a regionální identity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Podmínky pro místní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23,2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Podmínky pro sociální služby a aktivity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21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Podmínky pro čelení přírodním vlivům a změnám klimatu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Podmínky pro bezpečnou alternativní dopravu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Podpora činnosti sociálních služeb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Zaměstnávání sociálně znevýhodněných osob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Sociální podnikání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Skloubení rodinného a pracovního života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" r="3415"/>
          <a:stretch/>
        </p:blipFill>
        <p:spPr>
          <a:xfrm>
            <a:off x="5942333" y="1202723"/>
            <a:ext cx="6134172" cy="4558844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162" y="183122"/>
            <a:ext cx="1988243" cy="764001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5929383" y="5952067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mas-lit.cz</a:t>
            </a:r>
            <a:endParaRPr lang="cs-CZ" u="sng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9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Moravskotřebovsko a Jevíčsko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04387"/>
              </p:ext>
            </p:extLst>
          </p:nvPr>
        </p:nvGraphicFramePr>
        <p:xfrm>
          <a:off x="185495" y="1194843"/>
          <a:ext cx="5648582" cy="5113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6361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zemědělského podnikání na venkově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investice do zemědělských podniků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8,5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7407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Podnikání na venkově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investice do nezemědělských podniků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11,2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Technika do lesů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nákup drobné lesní techniky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Vítejte v lese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neproduktivní investice v lesích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Kvalitní školství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infrastruktura ZŠ, SŠ a neformálního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11,5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sociálních služeb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rozvoje sociální infrastruktury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17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sociálního podnikání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Ochrana kulturního dědictví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podpora rekonstrukce památky zapsané na Indikativním seznamu NKP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sociálního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sociálního podnikání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začlenění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</a:t>
                      </a:r>
                      <a:r>
                        <a:rPr lang="pl-PL" sz="1200" u="none" strike="noStrike" dirty="0" smtClean="0">
                          <a:effectLst/>
                        </a:rPr>
                        <a:t>podpora rozvoje sociální infrastruktury na území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Prorodinná opatření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</a:t>
                      </a:r>
                      <a:r>
                        <a:rPr lang="pl-PL" sz="1200" u="none" strike="noStrike" dirty="0" smtClean="0">
                          <a:effectLst/>
                        </a:rPr>
                        <a:t>podpora rodičů s dětmi, podpora neziskových organizací</a:t>
                      </a: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Zástupný symbol pro obsah 6" descr="http://www.masmtj.cz/repository/6687cb56cc090abcaedefca26a8e66061f9e2"/>
          <p:cNvPicPr>
            <a:picLocks noGrp="1"/>
          </p:cNvPicPr>
          <p:nvPr>
            <p:ph sz="quarter" idx="4294967295"/>
          </p:nvPr>
        </p:nvPicPr>
        <p:blipFill rotWithShape="1">
          <a:blip r:embed="rId2" cstate="print"/>
          <a:srcRect l="426"/>
          <a:stretch/>
        </p:blipFill>
        <p:spPr bwMode="auto">
          <a:xfrm>
            <a:off x="6013622" y="1219200"/>
            <a:ext cx="6024783" cy="462142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33806" y="99649"/>
            <a:ext cx="108460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bdélník 10"/>
          <p:cNvSpPr/>
          <p:nvPr/>
        </p:nvSpPr>
        <p:spPr>
          <a:xfrm>
            <a:off x="6013622" y="5952067"/>
            <a:ext cx="1715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www.masmtj.cz</a:t>
            </a:r>
          </a:p>
        </p:txBody>
      </p:sp>
    </p:spTree>
    <p:extLst>
      <p:ext uri="{BB962C8B-B14F-4D97-AF65-F5344CB8AC3E}">
        <p14:creationId xmlns:p14="http://schemas.microsoft.com/office/powerpoint/2010/main" val="282816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Orlicko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349012"/>
              </p:ext>
            </p:extLst>
          </p:nvPr>
        </p:nvGraphicFramePr>
        <p:xfrm>
          <a:off x="177257" y="1128940"/>
          <a:ext cx="6075262" cy="5625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4183134"/>
                <a:gridCol w="102149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Rozvoj sektoru živočišné výroby a šlechtění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10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Zvyšování přidané hodnoty produktů zemědělské výroby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10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Udržitelná a regionálně specifická rostlinná výroba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Diverzifikace a nové příjmy do zemědělské výroby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Investice do lesnických technologií a opracování dřeva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6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Podpora drobného nezemědělského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3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Neproduktivní investice v lesích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2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Zlepšení kvality polních cest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5,5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dirty="0" smtClean="0">
                          <a:effectLst/>
                        </a:rPr>
                        <a:t>Bezpečné silnice a chodníky pro všechny</a:t>
                      </a:r>
                      <a:endParaRPr lang="pl-PL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bezpečnost dopravy + terminály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Komplexní podpora cyklistické dopravy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Vzdělávání v klíčových kompetencích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cs-CZ" sz="1200" u="none" strike="noStrike" dirty="0" smtClean="0">
                          <a:effectLst/>
                        </a:rPr>
                        <a:t>- vzdělávání ZŠ + SŠ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36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Neformální a zájmové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Dostupná péče o děti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předškolní vzdělávání mimo MŠ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6588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Infrastruktura sociálních služeb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Komunitní centra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Infrastruktura pro 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Prorodinná opatření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Podpora sociálně vyloučených lokalit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Zajištění služeb STD v ORP Králíky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sociálně terapeutických dílen osobám se zdravotním postižením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Podpora sociálního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Obrázek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24" y="1161536"/>
            <a:ext cx="5602331" cy="4705696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9" name="Obrázek 8" descr="Z:\MASKA\Korespondence - vzory\MASka\Příloha_2_MAS_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24930" y="122613"/>
            <a:ext cx="676104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6466703" y="5952067"/>
            <a:ext cx="203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www.mas.orlicko.cz</a:t>
            </a:r>
          </a:p>
        </p:txBody>
      </p:sp>
    </p:spTree>
    <p:extLst>
      <p:ext uri="{BB962C8B-B14F-4D97-AF65-F5344CB8AC3E}">
        <p14:creationId xmlns:p14="http://schemas.microsoft.com/office/powerpoint/2010/main" val="2927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Poličsko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98298"/>
              </p:ext>
            </p:extLst>
          </p:nvPr>
        </p:nvGraphicFramePr>
        <p:xfrm>
          <a:off x="185495" y="1194843"/>
          <a:ext cx="5648582" cy="5050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6361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Zemědělské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4,5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7407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n-NO" sz="1400" u="none" strike="noStrike" dirty="0" smtClean="0">
                          <a:effectLst/>
                        </a:rPr>
                        <a:t>Lesnická infrastruktura</a:t>
                      </a:r>
                      <a:endParaRPr lang="cs-CZ" sz="14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výstavba či rekonstrukce lesních cest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5,1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Podnikání na venkově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investice do nezemědělských podniků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4,4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Zpracování a uvádění na trh zemědělských produktů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Technika do lesů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Rekreační využití lesů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vybudování lesních hřišť, odpočívadel, naučných stezek v lesích 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Bezpečnost dopravního provozu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infrastruktura ZŠ</a:t>
                      </a:r>
                      <a:r>
                        <a:rPr lang="cs-CZ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200" u="none" strike="noStrike" dirty="0" smtClean="0">
                          <a:effectLst/>
                        </a:rPr>
                        <a:t>a neformálního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Zvýšení kvality a dostupnosti sociálních služeb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1,7mil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Připravenost složek IZS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služby a sociální začleňování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sociálních služeb v území - poradenské služby, terénní programy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Zaměstnanost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prostupného zaměstnávání v území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950" r="1210" b="854"/>
          <a:stretch/>
        </p:blipFill>
        <p:spPr bwMode="auto">
          <a:xfrm>
            <a:off x="6009235" y="1196699"/>
            <a:ext cx="6075674" cy="445445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972" y="136518"/>
            <a:ext cx="10763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6009235" y="5952067"/>
            <a:ext cx="202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 smtClean="0">
                <a:solidFill>
                  <a:srgbClr val="CC0000"/>
                </a:solidFill>
              </a:rPr>
              <a:t>www.maspolicko.cz</a:t>
            </a:r>
            <a:endParaRPr lang="cs-CZ" u="sng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Region Kunětické hory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326789"/>
              </p:ext>
            </p:extLst>
          </p:nvPr>
        </p:nvGraphicFramePr>
        <p:xfrm>
          <a:off x="185495" y="1194843"/>
          <a:ext cx="6058786" cy="5495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4125469"/>
                <a:gridCol w="1062681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5025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Investice do zemědělských podniků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2,6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Zpracování a uvádění na trh zemědělských produktů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1,2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Lesnická infrastruktura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investic na založení nebo rozvoj nezemědělských činností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agroturistiky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Zemědělská infrastruktura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1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Neproduktivní investice v lesích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1,6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Sdílení zařízení a zdrojů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rozvoj spolupráce v zemědělské, potravinářské, lesnické oblasti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0,9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Horizontální a vertikální spolupráce mezi účastníky KDŘ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podpora místních trhů a krátkých dodavatelských řetězců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1,2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478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Doprava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zvyšování bezpečnosti, cyklostezky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8,5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Bezpečnost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</a:t>
                      </a:r>
                      <a:r>
                        <a:rPr lang="pl-PL" sz="1200" u="none" strike="noStrike" dirty="0" smtClean="0">
                          <a:effectLst/>
                        </a:rPr>
                        <a:t>SDH - JPO III, JPO IV</a:t>
                      </a: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3,8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služby 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komunitní péče, komunitní centra, sociální bydlení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4,7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MŠ, ZŠ a neformální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služby a sociální začleňování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Prorodinná opatření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F:\MAS\Mapy\MAS_RKH_2015_kraj.jpg"/>
          <p:cNvPicPr>
            <a:picLocks noChangeAspect="1" noChangeArrowheads="1"/>
          </p:cNvPicPr>
          <p:nvPr/>
        </p:nvPicPr>
        <p:blipFill rotWithShape="1">
          <a:blip r:embed="rId2" cstate="print"/>
          <a:srcRect l="5936" r="9258"/>
          <a:stretch/>
        </p:blipFill>
        <p:spPr bwMode="auto">
          <a:xfrm>
            <a:off x="6845642" y="1197430"/>
            <a:ext cx="5156889" cy="4574655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</p:pic>
      <p:pic>
        <p:nvPicPr>
          <p:cNvPr id="9" name="Zástupný symbol pro obsah 5" descr="MAS_Kuneticka_Hora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1046971" y="197114"/>
            <a:ext cx="832021" cy="680782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6845642" y="5952067"/>
            <a:ext cx="1751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masrkh.oblast.cz</a:t>
            </a:r>
          </a:p>
        </p:txBody>
      </p:sp>
    </p:spTree>
    <p:extLst>
      <p:ext uri="{BB962C8B-B14F-4D97-AF65-F5344CB8AC3E}">
        <p14:creationId xmlns:p14="http://schemas.microsoft.com/office/powerpoint/2010/main" val="11561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Skutečsko, Košumbersko a Chrastecko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222726"/>
              </p:ext>
            </p:extLst>
          </p:nvPr>
        </p:nvGraphicFramePr>
        <p:xfrm>
          <a:off x="185495" y="1194843"/>
          <a:ext cx="5648582" cy="4817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6361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Cestou kvality - zpracování regionálních zemědělských produktů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1,3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zemědělských podniků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12,6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regionálního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investice do nezemědělských podniků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6,7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Spoluprací k zisku - konkurenceschopné místní trhy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Bezpečnost, odolnost a připravenost regionu</a:t>
                      </a:r>
                      <a:endParaRPr lang="pl-PL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dopravní automobily IZS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2,1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inkluze - cesta moderní komunity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infrastruktura pro sociální služby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9,5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1,4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Sociální bydlení - pomoc v nouzi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 mil</a:t>
                      </a:r>
                      <a:r>
                        <a:rPr lang="cs-CZ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Kvalitní vzdělávání - úspěšná budoucnost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infrastruktura MŠ, ZŠ</a:t>
                      </a:r>
                      <a:r>
                        <a:rPr lang="cs-CZ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200" u="none" strike="noStrike" dirty="0" smtClean="0">
                          <a:effectLst/>
                        </a:rPr>
                        <a:t>a neformálního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Zaměstnanost v území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aktivity na podporu zvýšení uplatnitelnosti na trhu (rekvalifikace, profesní vzdělávání) + spolupráce v území (vytváření nových pracovních míst)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služby a sociální začleňování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Zástupný symbol pro obsah 4" descr="MAS_SK_KOS_CHT"/>
          <p:cNvPicPr>
            <a:picLocks noGrp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/>
          <a:stretch>
            <a:fillRect/>
          </a:stretch>
        </p:blipFill>
        <p:spPr bwMode="auto">
          <a:xfrm>
            <a:off x="6227805" y="1186250"/>
            <a:ext cx="5826046" cy="4615542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</p:pic>
      <p:pic>
        <p:nvPicPr>
          <p:cNvPr id="9" name="Obrázek 8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4032" y="197114"/>
            <a:ext cx="2049819" cy="767825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6227805" y="5956775"/>
            <a:ext cx="1835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CC0000"/>
                </a:solidFill>
              </a:rPr>
              <a:t>www.mas-skch.cz</a:t>
            </a:r>
          </a:p>
        </p:txBody>
      </p:sp>
    </p:spTree>
    <p:extLst>
      <p:ext uri="{BB962C8B-B14F-4D97-AF65-F5344CB8AC3E}">
        <p14:creationId xmlns:p14="http://schemas.microsoft.com/office/powerpoint/2010/main" val="317613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Co je to MAS</a:t>
            </a:r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22677"/>
            <a:ext cx="10515600" cy="50555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cs-CZ" sz="3200" b="1" dirty="0">
                <a:solidFill>
                  <a:schemeClr val="accent6"/>
                </a:solidFill>
              </a:rPr>
              <a:t>M</a:t>
            </a:r>
            <a:r>
              <a:rPr lang="cs-CZ" dirty="0"/>
              <a:t>ístní </a:t>
            </a:r>
            <a:r>
              <a:rPr lang="cs-CZ" sz="3200" b="1" dirty="0">
                <a:solidFill>
                  <a:schemeClr val="accent6"/>
                </a:solidFill>
              </a:rPr>
              <a:t>A</a:t>
            </a:r>
            <a:r>
              <a:rPr lang="cs-CZ" dirty="0"/>
              <a:t>kční </a:t>
            </a:r>
            <a:r>
              <a:rPr lang="cs-CZ" sz="3200" b="1" dirty="0">
                <a:solidFill>
                  <a:schemeClr val="accent6"/>
                </a:solidFill>
              </a:rPr>
              <a:t>S</a:t>
            </a:r>
            <a:r>
              <a:rPr lang="cs-CZ" dirty="0"/>
              <a:t>kupina je </a:t>
            </a:r>
            <a:r>
              <a:rPr lang="cs-CZ" b="1" dirty="0"/>
              <a:t>nezávislým společenstvím</a:t>
            </a:r>
            <a:r>
              <a:rPr lang="cs-CZ" dirty="0"/>
              <a:t> občanů, neziskových organizací, soukromé podnikatelské sféry a veřejné sféry (obcí, svazků obcí, škol, institucí,…), které spolupracuje na rozvoji regionu </a:t>
            </a:r>
            <a:r>
              <a:rPr lang="cs-CZ" b="1" dirty="0"/>
              <a:t>na bázi partnerství – metoda LEADER</a:t>
            </a:r>
          </a:p>
          <a:p>
            <a:pPr algn="just"/>
            <a:r>
              <a:rPr lang="cs-CZ" dirty="0"/>
              <a:t>Veřejný sektor může mít max. 49% hlasovacího práva v orgánech MAS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Právní subjektivita: zapsaný spolek, obecně prospěšná společnost, ústav</a:t>
            </a:r>
          </a:p>
          <a:p>
            <a:pPr algn="just"/>
            <a:r>
              <a:rPr lang="cs-CZ" dirty="0" smtClean="0"/>
              <a:t>Nyní cca </a:t>
            </a:r>
            <a:r>
              <a:rPr lang="cs-CZ" dirty="0"/>
              <a:t>180 </a:t>
            </a:r>
            <a:r>
              <a:rPr lang="cs-CZ" dirty="0" smtClean="0"/>
              <a:t>MAS – pokrývají téměř celé území </a:t>
            </a:r>
            <a:r>
              <a:rPr lang="cs-CZ" sz="2400" dirty="0" smtClean="0"/>
              <a:t>ČR</a:t>
            </a:r>
            <a:endParaRPr lang="cs-CZ" sz="2600" dirty="0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644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Svitava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845119"/>
              </p:ext>
            </p:extLst>
          </p:nvPr>
        </p:nvGraphicFramePr>
        <p:xfrm>
          <a:off x="185495" y="1194843"/>
          <a:ext cx="5648582" cy="49420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26361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zemědělských podnikatelů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7,1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7407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Rozvoj nezemědělského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baseline="0" dirty="0" smtClean="0">
                          <a:effectLst/>
                        </a:rPr>
                        <a:t>2,2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Technika pro lesní hospodářství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3,1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Rekreační funkce lesa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neproduktivní investice v lesích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Protipovodňová prevence v lesích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Ochrana lesních dřevin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Ochrana MZD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Potravinové řetězce a místní trhy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cs-CZ" sz="1200" u="none" strike="noStrike" dirty="0" smtClean="0">
                          <a:effectLst/>
                        </a:rPr>
                        <a:t>rozvoj krátkých dodav. řetězců a místních trhů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 mil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Bezpečná doprava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bezpečnost dopravy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23,8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Bezpečnost v území MAS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hasiči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5,9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infrastruktura ZŠ, SŠ, VOŠ a neformálního vzdělávání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11,8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79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Komunitní a sociální služby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200" u="none" strike="noStrike" dirty="0" smtClean="0">
                          <a:effectLst/>
                        </a:rPr>
                        <a:t>- </a:t>
                      </a:r>
                      <a:r>
                        <a:rPr lang="pt-BR" sz="1200" u="none" strike="noStrike" dirty="0" smtClean="0">
                          <a:effectLst/>
                        </a:rPr>
                        <a:t>sociální služby a komunitní centra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Sociální podnikání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Prorodinná opatření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u="none" strike="noStrike" dirty="0" smtClean="0">
                          <a:effectLst/>
                        </a:rPr>
                        <a:t>- příměstské tábory</a:t>
                      </a:r>
                      <a:endParaRPr lang="cs-CZ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Obrázek 6" descr="3_zluta_verze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4670" y="1222045"/>
            <a:ext cx="3273312" cy="4649654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9" name="Obrázek 8" descr="logo_m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5405" y="197114"/>
            <a:ext cx="1947020" cy="808762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7504670" y="5952067"/>
            <a:ext cx="1992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CC0000"/>
                </a:solidFill>
              </a:rPr>
              <a:t>www.massvitava.cz</a:t>
            </a:r>
          </a:p>
        </p:txBody>
      </p:sp>
    </p:spTree>
    <p:extLst>
      <p:ext uri="{BB962C8B-B14F-4D97-AF65-F5344CB8AC3E}">
        <p14:creationId xmlns:p14="http://schemas.microsoft.com/office/powerpoint/2010/main" val="82431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2833" y="67579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Železnohorský region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071157"/>
              </p:ext>
            </p:extLst>
          </p:nvPr>
        </p:nvGraphicFramePr>
        <p:xfrm>
          <a:off x="167181" y="1046562"/>
          <a:ext cx="5648582" cy="5734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378585">
                <a:tc>
                  <a:txBody>
                    <a:bodyPr/>
                    <a:lstStyle/>
                    <a:p>
                      <a:pPr algn="ctr" fontAlgn="ctr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</a:t>
                      </a:r>
                    </a:p>
                    <a:p>
                      <a:pPr algn="l" fontAlgn="ctr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2014 - 2020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181237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PRV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Krajina krásnější</a:t>
                      </a:r>
                    </a:p>
                    <a:p>
                      <a:pPr algn="l" fontAlgn="b"/>
                      <a:r>
                        <a:rPr lang="cs-CZ" sz="1100" u="none" strike="noStrike" dirty="0" smtClean="0">
                          <a:effectLst/>
                        </a:rPr>
                        <a:t>- investice do zemědělských činností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7,11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400" u="none" strike="noStrike" dirty="0" smtClean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7407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Regionální produkce </a:t>
                      </a:r>
                    </a:p>
                    <a:p>
                      <a:pPr algn="l" fontAlgn="b"/>
                      <a:r>
                        <a:rPr lang="cs-CZ" sz="1100" u="none" strike="noStrike" dirty="0" smtClean="0">
                          <a:effectLst/>
                        </a:rPr>
                        <a:t>- investice do zpracování zemědělských produktů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2,8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46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Lesnická infrastruktura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4,3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442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nezemědělských činností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9154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Rekreační lesy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915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Lesnická technika </a:t>
                      </a:r>
                      <a:endParaRPr lang="cs-CZ" sz="2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2,8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9154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Podpora místních trhů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cs-CZ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cs-CZ" sz="1100" u="none" strike="noStrike" dirty="0" smtClean="0">
                          <a:effectLst/>
                        </a:rPr>
                        <a:t>rozvoj krátkých dodav. řetězců a místních trhů</a:t>
                      </a:r>
                      <a:endParaRPr lang="cs-CZ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2,8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400" u="none" strike="noStrike" dirty="0" smtClean="0">
                          <a:effectLst/>
                        </a:rPr>
                        <a:t>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6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IROP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Bezpečná a doprava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u="none" strike="noStrike" dirty="0" smtClean="0">
                          <a:effectLst/>
                        </a:rPr>
                        <a:t>- bezpečnost dopravy, nízko a bezemisních vozidel,</a:t>
                      </a:r>
                      <a:r>
                        <a:rPr lang="cs-CZ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100" u="none" strike="noStrike" dirty="0" smtClean="0">
                          <a:effectLst/>
                        </a:rPr>
                        <a:t>cyklostezky</a:t>
                      </a:r>
                      <a:endParaRPr lang="cs-CZ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21,1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54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Ochrana regionu </a:t>
                      </a:r>
                    </a:p>
                    <a:p>
                      <a:pPr algn="l" fontAlgn="b"/>
                      <a:r>
                        <a:rPr lang="cs-CZ" sz="1100" u="none" strike="noStrike" dirty="0" smtClean="0">
                          <a:effectLst/>
                        </a:rPr>
                        <a:t>- ORP Chrudim a ORP Pardubice - zajištění připravenosti základních složek IZS v exponovaných územích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Kvalita a dostupnost sociálních služeb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t"/>
                      <a:r>
                        <a:rPr lang="cs-CZ" sz="1100" u="none" strike="noStrike" dirty="0" smtClean="0">
                          <a:effectLst/>
                        </a:rPr>
                        <a:t>- komunitní centra, infrastruktura soc. služeb, sociální bydlení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6 mil </a:t>
                      </a:r>
                      <a:r>
                        <a:rPr lang="cs-CZ" sz="1400" u="none" strike="noStrike" dirty="0">
                          <a:effectLst/>
                        </a:rPr>
                        <a:t>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Rozvoj sociální podnikání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6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030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Školy dostupné všem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u="none" strike="noStrike" dirty="0" smtClean="0">
                          <a:effectLst/>
                        </a:rPr>
                        <a:t>- infrastruktura MŠ, ZŠ, SŠ a neformálního vzdělávání</a:t>
                      </a:r>
                      <a:endParaRPr lang="cs-CZ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21,1 mil Kč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OPZ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Sociální služby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05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 smtClean="0">
                          <a:effectLst/>
                        </a:rPr>
                        <a:t>Vzdělávání k zaměstnanosti 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Sociální podnikání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1983">
                <a:tc vMerge="1">
                  <a:txBody>
                    <a:bodyPr/>
                    <a:lstStyle/>
                    <a:p>
                      <a:pPr algn="ctr" fontAlgn="ctr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Prorodinná opatření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458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OPŽP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 smtClean="0">
                          <a:effectLst/>
                        </a:rPr>
                        <a:t>Krajina</a:t>
                      </a:r>
                      <a:r>
                        <a:rPr lang="pl-PL" sz="1400" u="none" strike="noStrike" baseline="0" dirty="0" smtClean="0">
                          <a:effectLst/>
                        </a:rPr>
                        <a:t> je naše zrcadlo</a:t>
                      </a:r>
                      <a:endParaRPr lang="pl-PL" sz="14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u="none" strike="noStrike" dirty="0" smtClean="0">
                          <a:effectLst/>
                        </a:rPr>
                        <a:t>- výsadba dřevin na území CHKO</a:t>
                      </a:r>
                      <a:endParaRPr lang="cs-CZ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12,8 mil Kč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Zástupný symbol pro obsah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118" y="1071866"/>
            <a:ext cx="4682017" cy="4725203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466" y="168815"/>
            <a:ext cx="1702513" cy="801815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6862118" y="5952067"/>
            <a:ext cx="2962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www.zeleznohorsky-region.cz</a:t>
            </a:r>
          </a:p>
        </p:txBody>
      </p:sp>
    </p:spTree>
    <p:extLst>
      <p:ext uri="{BB962C8B-B14F-4D97-AF65-F5344CB8AC3E}">
        <p14:creationId xmlns:p14="http://schemas.microsoft.com/office/powerpoint/2010/main" val="215282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65278"/>
            <a:ext cx="10515600" cy="3411939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400" b="1" dirty="0"/>
              <a:t>Děkuji za </a:t>
            </a:r>
            <a:r>
              <a:rPr lang="cs-CZ" sz="4400" b="1" dirty="0" smtClean="0"/>
              <a:t>pozornost</a:t>
            </a:r>
          </a:p>
          <a:p>
            <a:pPr marL="0" indent="0" algn="ctr">
              <a:buNone/>
            </a:pPr>
            <a:endParaRPr lang="cs-CZ" sz="4400" b="1" dirty="0"/>
          </a:p>
          <a:p>
            <a:pPr marL="0" indent="0" algn="ctr">
              <a:buNone/>
            </a:pPr>
            <a:r>
              <a:rPr lang="cs-CZ" sz="2400" b="1" dirty="0" smtClean="0"/>
              <a:t>Ing. Michaela Kovářová</a:t>
            </a:r>
          </a:p>
          <a:p>
            <a:pPr marL="0" indent="0" algn="ctr">
              <a:buNone/>
            </a:pPr>
            <a:r>
              <a:rPr lang="cs-CZ" sz="2400" dirty="0" smtClean="0"/>
              <a:t>Předsedkyně KS MAS PK</a:t>
            </a:r>
          </a:p>
          <a:p>
            <a:pPr marL="0" indent="0" algn="ctr">
              <a:buNone/>
            </a:pPr>
            <a:r>
              <a:rPr lang="cs-CZ" sz="2400" dirty="0" smtClean="0"/>
              <a:t>E-mail: </a:t>
            </a:r>
            <a:r>
              <a:rPr lang="cs-CZ" sz="2400" dirty="0" smtClean="0">
                <a:hlinkClick r:id="rId2"/>
              </a:rPr>
              <a:t>michaela.kovarova@holicko.cz</a:t>
            </a:r>
            <a:endParaRPr lang="cs-CZ" sz="2400" dirty="0" smtClean="0"/>
          </a:p>
          <a:p>
            <a:pPr marL="0" indent="0" algn="ctr">
              <a:buNone/>
            </a:pPr>
            <a:r>
              <a:rPr lang="cs-CZ" sz="2400" dirty="0" smtClean="0"/>
              <a:t>Tel: 775 302 057</a:t>
            </a:r>
            <a:endParaRPr lang="cs-CZ" sz="2400" dirty="0"/>
          </a:p>
          <a:p>
            <a:endParaRPr lang="cs-CZ" sz="3200" dirty="0"/>
          </a:p>
        </p:txBody>
      </p:sp>
      <p:pic>
        <p:nvPicPr>
          <p:cNvPr id="6" name="Obrázek 5" descr="logo-KSMAS-pardu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316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84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MAS na území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bdélník 9"/>
          <p:cNvSpPr/>
          <p:nvPr/>
        </p:nvSpPr>
        <p:spPr>
          <a:xfrm>
            <a:off x="1583140" y="1337481"/>
            <a:ext cx="9103057" cy="5520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396" y="703364"/>
            <a:ext cx="9461092" cy="6693724"/>
          </a:xfrm>
        </p:spPr>
      </p:pic>
    </p:spTree>
    <p:extLst>
      <p:ext uri="{BB962C8B-B14F-4D97-AF65-F5344CB8AC3E}">
        <p14:creationId xmlns:p14="http://schemas.microsoft.com/office/powerpoint/2010/main" val="23285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Území MAS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Území MAS je tvořeno katastry členských obcí</a:t>
            </a:r>
          </a:p>
          <a:p>
            <a:r>
              <a:rPr lang="cs-CZ" sz="3200" dirty="0"/>
              <a:t>Každá obec může být pouze na území 1 MAS</a:t>
            </a:r>
          </a:p>
          <a:p>
            <a:r>
              <a:rPr lang="cs-CZ" sz="3200" dirty="0"/>
              <a:t>Členem MAS nemůže být město s více jak 25 000 obyvateli</a:t>
            </a:r>
          </a:p>
          <a:p>
            <a:endParaRPr lang="cs-CZ" sz="3200" dirty="0"/>
          </a:p>
          <a:p>
            <a:r>
              <a:rPr lang="cs-CZ" sz="3200" dirty="0"/>
              <a:t>Velikost MAS: 10 000 – 100 000 obyvatel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5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50659"/>
            <a:ext cx="10515600" cy="1325563"/>
          </a:xfrm>
        </p:spPr>
        <p:txBody>
          <a:bodyPr/>
          <a:lstStyle/>
          <a:p>
            <a:r>
              <a:rPr lang="cs-CZ" b="1" dirty="0"/>
              <a:t>13 MAS na území Pardubického kraje</a:t>
            </a:r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221050"/>
            <a:ext cx="1989666" cy="984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" t="2957" r="2376" b="3619"/>
          <a:stretch/>
        </p:blipFill>
        <p:spPr>
          <a:xfrm>
            <a:off x="2046195" y="1079156"/>
            <a:ext cx="8089619" cy="5640224"/>
          </a:xfrm>
          <a:prstGeom prst="rect">
            <a:avLst/>
          </a:prstGeom>
          <a:ln>
            <a:solidFill>
              <a:srgbClr val="CC0000"/>
            </a:solidFill>
          </a:ln>
        </p:spPr>
      </p:pic>
    </p:spTree>
    <p:extLst>
      <p:ext uri="{BB962C8B-B14F-4D97-AF65-F5344CB8AC3E}">
        <p14:creationId xmlns:p14="http://schemas.microsoft.com/office/powerpoint/2010/main" val="346843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Aktivity MAS</a:t>
            </a:r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22677"/>
            <a:ext cx="10515600" cy="505554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cs-CZ" sz="2200" b="1" dirty="0"/>
              <a:t>Cílem aktivit MAS je zlepšování kvality života, životního prostředí a zajištění ekonomické stability v regionech</a:t>
            </a:r>
          </a:p>
          <a:p>
            <a:endParaRPr lang="cs-CZ" sz="2200" dirty="0"/>
          </a:p>
          <a:p>
            <a:r>
              <a:rPr lang="cs-CZ" sz="2200" dirty="0">
                <a:solidFill>
                  <a:schemeClr val="accent6"/>
                </a:solidFill>
              </a:rPr>
              <a:t>Aktivní získávání a rozdělování dotačních prostředků – SPL 2007 – 2013, SCLLD 2014 – 2020</a:t>
            </a:r>
          </a:p>
          <a:p>
            <a:r>
              <a:rPr lang="cs-CZ" sz="2200" dirty="0"/>
              <a:t>Koordinace spolupráce s partnery uvnitř i vně regionu – např. Místní akční plány pro rozvoj vzdělávání (MAP), spolupráce poskytovatelů sociálních služeb, apod.</a:t>
            </a:r>
          </a:p>
          <a:p>
            <a:r>
              <a:rPr lang="cs-CZ" sz="2200" dirty="0"/>
              <a:t>Podpora odbytu lokální produkce (regionální značení výrobků)</a:t>
            </a:r>
          </a:p>
          <a:p>
            <a:r>
              <a:rPr lang="cs-CZ" sz="2200" dirty="0"/>
              <a:t>Rozvoj lokální ekonomiky</a:t>
            </a:r>
          </a:p>
          <a:p>
            <a:r>
              <a:rPr lang="cs-CZ" sz="2200" dirty="0"/>
              <a:t>Destinační management – koordinace cestovního ruchu</a:t>
            </a:r>
          </a:p>
          <a:p>
            <a:r>
              <a:rPr lang="cs-CZ" sz="2200" dirty="0"/>
              <a:t>Celková propagace regionu</a:t>
            </a:r>
          </a:p>
          <a:p>
            <a:r>
              <a:rPr lang="cs-CZ" sz="2200" dirty="0"/>
              <a:t>Celoživotní </a:t>
            </a:r>
            <a:r>
              <a:rPr lang="cs-CZ" sz="2200" dirty="0" smtClean="0"/>
              <a:t>vzdělávání</a:t>
            </a:r>
          </a:p>
          <a:p>
            <a:r>
              <a:rPr lang="cs-CZ" sz="2200" dirty="0" smtClean="0"/>
              <a:t>Dotační poradenství</a:t>
            </a:r>
            <a:endParaRPr lang="cs-CZ" sz="2200" dirty="0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37898"/>
            <a:ext cx="1989666" cy="984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39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/>
              <a:t>SCLLD na území </a:t>
            </a:r>
            <a:r>
              <a:rPr lang="cs-CZ" sz="4300" b="1" dirty="0" smtClean="0"/>
              <a:t>PK - období 2017 - 2023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714071"/>
              </p:ext>
            </p:extLst>
          </p:nvPr>
        </p:nvGraphicFramePr>
        <p:xfrm>
          <a:off x="306506" y="1667390"/>
          <a:ext cx="11655188" cy="49995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8809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4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29297">
                <a:tc>
                  <a:txBody>
                    <a:bodyPr/>
                    <a:lstStyle/>
                    <a:p>
                      <a:r>
                        <a:rPr lang="cs-CZ" dirty="0"/>
                        <a:t>PRV - Finanční alokace  v SCLLD jednotlivých MAS na území Pardubického kraje: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249,8 mil </a:t>
                      </a:r>
                      <a:r>
                        <a:rPr lang="cs-CZ" dirty="0"/>
                        <a:t>Kč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5345">
                <a:tc gridSpan="2">
                  <a:txBody>
                    <a:bodyPr/>
                    <a:lstStyle/>
                    <a:p>
                      <a:r>
                        <a:rPr lang="cs-CZ" dirty="0"/>
                        <a:t>investice do zemědělských podniků, potravinářských podniků, nezemědělských malých podniků, </a:t>
                      </a:r>
                      <a:r>
                        <a:rPr lang="cs-CZ" dirty="0" smtClean="0"/>
                        <a:t>zpracování dřeva, sdílení </a:t>
                      </a:r>
                      <a:r>
                        <a:rPr lang="cs-CZ" dirty="0"/>
                        <a:t>zařízení a strojů (zemědělci, potravináři a lesníci), krátké dodavatelské řetězce, polní a lesní cesty, protipovodňová opatření v lesích, oplocenky MZD, neproduktivní investice v lesích (např. odpočinková místa</a:t>
                      </a:r>
                      <a:r>
                        <a:rPr lang="cs-CZ" dirty="0" smtClean="0"/>
                        <a:t>)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9297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IROP - Finanční alokace  v SCLLD jednotlivých MAS na území Pardubického kraje: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535,8 mil </a:t>
                      </a:r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Kč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6011">
                <a:tc gridSpan="2">
                  <a:txBody>
                    <a:bodyPr/>
                    <a:lstStyle/>
                    <a:p>
                      <a:r>
                        <a:rPr lang="cs-CZ" dirty="0"/>
                        <a:t>bezpečnost dopravy, terminály, cyklostezky, podpora v klíčových kompetencích MŠ, ZŠ, SŠ a neformálního a zájmového vzdělávání, komunitní centra, infrastruktura soc. služeb, sociální podnikání, sociální bydlení, vybavení technikou složek IZS v exponovaných územích, rekonstrukce památky zapsané na Indikativním seznamu NKP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9297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OP Zaměstnanost - Finanční alokace  v SCLLD jednotlivých MAS na území Pardubického kraje: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133,7 mil Kč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2404">
                <a:tc gridSpan="2">
                  <a:txBody>
                    <a:bodyPr/>
                    <a:lstStyle/>
                    <a:p>
                      <a:r>
                        <a:rPr lang="cs-CZ" dirty="0"/>
                        <a:t>prorodinné aktivity, příměstské tábory, sociální služby, sociální podnikání, prostupné zaměstnávání, komunitní centra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rgbClr val="C198E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9297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OPŽP - Finanční alokace  v SCLLD jednotlivých MAS na území Pardubického kraje: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 19,9 mil </a:t>
                      </a:r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Kč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9297">
                <a:tc gridSpan="2">
                  <a:txBody>
                    <a:bodyPr/>
                    <a:lstStyle/>
                    <a:p>
                      <a:r>
                        <a:rPr lang="cs-CZ" dirty="0"/>
                        <a:t>Výsadba dřevin v </a:t>
                      </a:r>
                      <a:r>
                        <a:rPr lang="cs-CZ" dirty="0" err="1"/>
                        <a:t>extravilánu</a:t>
                      </a:r>
                      <a:r>
                        <a:rPr lang="cs-CZ" dirty="0"/>
                        <a:t> CHKO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9297"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Celkem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chemeClr val="bg1"/>
                          </a:solidFill>
                        </a:rPr>
                        <a:t>939 </a:t>
                      </a:r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mil Kč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624" y="358867"/>
            <a:ext cx="1989666" cy="9847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395785" y="1338011"/>
            <a:ext cx="1155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Data převzatá ze Strategií CLLD MAS se sídlem na území Pardubického kraje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71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197114"/>
            <a:ext cx="10515600" cy="1325563"/>
          </a:xfrm>
        </p:spPr>
        <p:txBody>
          <a:bodyPr/>
          <a:lstStyle/>
          <a:p>
            <a:r>
              <a:rPr lang="cs-CZ" b="1" dirty="0" smtClean="0"/>
              <a:t>První výzvy MAS na území PK</a:t>
            </a:r>
            <a:endParaRPr lang="cs-CZ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 descr="logo-KSMAS-pardu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278591"/>
            <a:ext cx="1989666" cy="9847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5036024"/>
          </a:xfrm>
        </p:spPr>
        <p:txBody>
          <a:bodyPr>
            <a:normAutofit/>
          </a:bodyPr>
          <a:lstStyle/>
          <a:p>
            <a:r>
              <a:rPr lang="cs-CZ" b="1" dirty="0" smtClean="0"/>
              <a:t>MAS postupně vyhlašují výzvy z:</a:t>
            </a:r>
          </a:p>
          <a:p>
            <a:pPr marL="0" indent="0">
              <a:buNone/>
            </a:pPr>
            <a:r>
              <a:rPr lang="cs-CZ" sz="1800" dirty="0" smtClean="0"/>
              <a:t>Stav k 19.9.2017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739443"/>
              </p:ext>
            </p:extLst>
          </p:nvPr>
        </p:nvGraphicFramePr>
        <p:xfrm>
          <a:off x="504963" y="2289159"/>
          <a:ext cx="11041044" cy="44551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951634"/>
                <a:gridCol w="3568888"/>
                <a:gridCol w="2760261"/>
                <a:gridCol w="2760261"/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Operační program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Vyhlášené výzvy (příjem</a:t>
                      </a:r>
                      <a:r>
                        <a:rPr lang="cs-CZ" sz="1700" baseline="0" dirty="0" smtClean="0"/>
                        <a:t> žádostí – neukončený proces hodnocení)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Výzvy s již schválenými projekty</a:t>
                      </a: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Výzvy celkem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PRV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výzva (1 MAS)</a:t>
                      </a:r>
                    </a:p>
                    <a:p>
                      <a:r>
                        <a:rPr lang="cs-CZ" sz="1700" dirty="0" smtClean="0"/>
                        <a:t>(</a:t>
                      </a:r>
                      <a:r>
                        <a:rPr lang="cs-CZ" sz="1700" dirty="0" err="1" smtClean="0"/>
                        <a:t>fin</a:t>
                      </a:r>
                      <a:r>
                        <a:rPr lang="cs-CZ" sz="1700" dirty="0" smtClean="0"/>
                        <a:t>.</a:t>
                      </a:r>
                      <a:r>
                        <a:rPr lang="cs-CZ" sz="1700" baseline="0" dirty="0" smtClean="0"/>
                        <a:t> alokace 3,4 mil.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8 výzev (8 MAS)</a:t>
                      </a:r>
                    </a:p>
                    <a:p>
                      <a:r>
                        <a:rPr lang="cs-CZ" sz="1700" dirty="0" smtClean="0"/>
                        <a:t>(výše</a:t>
                      </a:r>
                      <a:r>
                        <a:rPr lang="cs-CZ" sz="1700" baseline="0" dirty="0" smtClean="0"/>
                        <a:t> dotace schválených projektů 36,6 mil. Kč)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9 výzev (9 MAS)</a:t>
                      </a:r>
                    </a:p>
                    <a:p>
                      <a:r>
                        <a:rPr lang="cs-CZ" sz="1700" dirty="0" smtClean="0"/>
                        <a:t>(finance 40 mil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IROP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26 výzev (7 MAS)</a:t>
                      </a:r>
                    </a:p>
                    <a:p>
                      <a:r>
                        <a:rPr lang="cs-CZ" sz="1700" dirty="0" smtClean="0"/>
                        <a:t>(</a:t>
                      </a:r>
                      <a:r>
                        <a:rPr lang="cs-CZ" sz="1700" dirty="0" err="1" smtClean="0"/>
                        <a:t>fin</a:t>
                      </a:r>
                      <a:r>
                        <a:rPr lang="cs-CZ" sz="1700" dirty="0" smtClean="0"/>
                        <a:t>.</a:t>
                      </a:r>
                      <a:r>
                        <a:rPr lang="cs-CZ" sz="1700" baseline="0" dirty="0" smtClean="0"/>
                        <a:t> alokace 87,6 mil.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6 výzev (2 MAS)</a:t>
                      </a:r>
                    </a:p>
                    <a:p>
                      <a:r>
                        <a:rPr lang="cs-CZ" sz="1700" dirty="0" smtClean="0"/>
                        <a:t>(výše</a:t>
                      </a:r>
                      <a:r>
                        <a:rPr lang="cs-CZ" sz="1700" baseline="0" dirty="0" smtClean="0"/>
                        <a:t> dotace schválených projektů 37,3 mil. Kč)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32 výzev (9 MAS)</a:t>
                      </a:r>
                    </a:p>
                    <a:p>
                      <a:r>
                        <a:rPr lang="cs-CZ" sz="1700" dirty="0" smtClean="0"/>
                        <a:t>(finance 124,9 mil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OP </a:t>
                      </a:r>
                      <a:r>
                        <a:rPr lang="cs-CZ" sz="1700" b="1" dirty="0" err="1" smtClean="0"/>
                        <a:t>Zam</a:t>
                      </a:r>
                      <a:r>
                        <a:rPr lang="cs-CZ" sz="1700" b="1" dirty="0" smtClean="0"/>
                        <a:t>.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4 výzvy (3 MAS)</a:t>
                      </a:r>
                    </a:p>
                    <a:p>
                      <a:r>
                        <a:rPr lang="cs-CZ" sz="1700" dirty="0" smtClean="0"/>
                        <a:t>(</a:t>
                      </a:r>
                      <a:r>
                        <a:rPr lang="cs-CZ" sz="1700" dirty="0" err="1" smtClean="0"/>
                        <a:t>fin</a:t>
                      </a:r>
                      <a:r>
                        <a:rPr lang="cs-CZ" sz="1700" dirty="0" smtClean="0"/>
                        <a:t>.</a:t>
                      </a:r>
                      <a:r>
                        <a:rPr lang="cs-CZ" sz="1700" baseline="0" dirty="0" smtClean="0"/>
                        <a:t> alokace 11,9 mil.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8 výzev (5 MAS)</a:t>
                      </a:r>
                    </a:p>
                    <a:p>
                      <a:r>
                        <a:rPr lang="cs-CZ" sz="1700" dirty="0" smtClean="0"/>
                        <a:t>(výše</a:t>
                      </a:r>
                      <a:r>
                        <a:rPr lang="cs-CZ" sz="1700" baseline="0" dirty="0" smtClean="0"/>
                        <a:t> CZV schválených projektů 20,5 mil. Kč)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12 výzev (8 MAS)</a:t>
                      </a:r>
                    </a:p>
                    <a:p>
                      <a:r>
                        <a:rPr lang="cs-CZ" sz="1700" dirty="0" smtClean="0"/>
                        <a:t>(finance 32,4 mil Kč)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OPŽP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Celkem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31 výzev </a:t>
                      </a:r>
                    </a:p>
                    <a:p>
                      <a:r>
                        <a:rPr lang="cs-CZ" sz="1700" b="1" dirty="0" smtClean="0"/>
                        <a:t>(</a:t>
                      </a:r>
                      <a:r>
                        <a:rPr lang="cs-CZ" sz="1700" b="1" dirty="0" err="1" smtClean="0"/>
                        <a:t>fin</a:t>
                      </a:r>
                      <a:r>
                        <a:rPr lang="cs-CZ" sz="1700" b="1" dirty="0" smtClean="0"/>
                        <a:t>.</a:t>
                      </a:r>
                      <a:r>
                        <a:rPr lang="cs-CZ" sz="1700" b="1" baseline="0" dirty="0" smtClean="0"/>
                        <a:t> alokace 102,9 mil. Kč)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22 výzev </a:t>
                      </a:r>
                    </a:p>
                    <a:p>
                      <a:r>
                        <a:rPr lang="cs-CZ" sz="1700" b="1" dirty="0" smtClean="0"/>
                        <a:t>(výše</a:t>
                      </a:r>
                      <a:r>
                        <a:rPr lang="cs-CZ" sz="1700" b="1" baseline="0" dirty="0" smtClean="0"/>
                        <a:t> dotace schválených projektů 94,4 mil. Kč)</a:t>
                      </a:r>
                      <a:endParaRPr lang="cs-CZ" sz="1700" b="1" dirty="0" smtClean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b="1" dirty="0" smtClean="0"/>
                        <a:t>53 výzev (11 MAS)</a:t>
                      </a:r>
                    </a:p>
                    <a:p>
                      <a:r>
                        <a:rPr lang="cs-CZ" sz="1700" b="1" dirty="0" smtClean="0"/>
                        <a:t>(finance 197,3 mil Kč)</a:t>
                      </a:r>
                      <a:endParaRPr lang="cs-CZ" sz="1700" b="1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44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785" y="197114"/>
            <a:ext cx="11067197" cy="1325563"/>
          </a:xfrm>
        </p:spPr>
        <p:txBody>
          <a:bodyPr>
            <a:normAutofit/>
          </a:bodyPr>
          <a:lstStyle/>
          <a:p>
            <a:r>
              <a:rPr lang="cs-CZ" sz="4300" b="1" dirty="0" smtClean="0"/>
              <a:t>MAS Bohdanečsko </a:t>
            </a:r>
            <a:endParaRPr lang="cs-CZ" sz="4300" b="1" dirty="0"/>
          </a:p>
        </p:txBody>
      </p:sp>
      <p:sp>
        <p:nvSpPr>
          <p:cNvPr id="5" name="Obdélník 4"/>
          <p:cNvSpPr/>
          <p:nvPr/>
        </p:nvSpPr>
        <p:spPr>
          <a:xfrm>
            <a:off x="-84667" y="5571067"/>
            <a:ext cx="12437534" cy="381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Zástupný symbol pro obsah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329" y="1260389"/>
            <a:ext cx="6101940" cy="4444972"/>
          </a:xfrm>
          <a:prstGeom prst="rect">
            <a:avLst/>
          </a:prstGeom>
          <a:ln>
            <a:solidFill>
              <a:srgbClr val="CC0000"/>
            </a:solidFill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259" y="94403"/>
            <a:ext cx="1918526" cy="978448"/>
          </a:xfrm>
          <a:prstGeom prst="rect">
            <a:avLst/>
          </a:prstGeom>
        </p:spPr>
      </p:pic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93532"/>
              </p:ext>
            </p:extLst>
          </p:nvPr>
        </p:nvGraphicFramePr>
        <p:xfrm>
          <a:off x="216759" y="1260391"/>
          <a:ext cx="5648582" cy="46098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636"/>
                <a:gridCol w="3641124"/>
                <a:gridCol w="1136822"/>
              </a:tblGrid>
              <a:tr h="634312">
                <a:tc>
                  <a:txBody>
                    <a:bodyPr/>
                    <a:lstStyle/>
                    <a:p>
                      <a:pPr algn="ctr" fontAlgn="ctr"/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Název opatření MAS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Alokace 2014 - 2020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5819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effectLst/>
                        </a:rPr>
                        <a:t>PRV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>
                          <a:effectLst/>
                        </a:rPr>
                        <a:t>Poklady naší </a:t>
                      </a:r>
                      <a:r>
                        <a:rPr lang="cs-CZ" sz="1800" u="none" strike="noStrike" dirty="0" smtClean="0">
                          <a:effectLst/>
                        </a:rPr>
                        <a:t>ornice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investice do zemědělských činností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2,5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mil </a:t>
                      </a:r>
                      <a:r>
                        <a:rPr lang="cs-CZ" sz="1800" u="none" strike="noStrike" dirty="0" smtClean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6061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>
                          <a:effectLst/>
                        </a:rPr>
                        <a:t>U nás na </a:t>
                      </a:r>
                      <a:r>
                        <a:rPr lang="cs-CZ" sz="1800" u="none" strike="noStrike" dirty="0" smtClean="0">
                          <a:effectLst/>
                        </a:rPr>
                        <a:t>venkově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investice do nezemědělských činností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2,5</a:t>
                      </a:r>
                      <a:r>
                        <a:rPr lang="cs-CZ" sz="1800" u="none" strike="noStrike" baseline="0" dirty="0" smtClean="0">
                          <a:effectLst/>
                        </a:rPr>
                        <a:t> mil</a:t>
                      </a:r>
                      <a:r>
                        <a:rPr lang="cs-CZ" sz="1800" u="none" strike="noStrike" dirty="0" smtClean="0">
                          <a:effectLst/>
                        </a:rPr>
                        <a:t>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6648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>
                          <a:effectLst/>
                        </a:rPr>
                        <a:t>Zelená má </a:t>
                      </a:r>
                      <a:r>
                        <a:rPr lang="cs-CZ" sz="1800" u="none" strike="noStrike" dirty="0" smtClean="0">
                          <a:effectLst/>
                        </a:rPr>
                        <a:t>zelenou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neproduktivní investice v lesích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>
                          <a:effectLst/>
                        </a:rPr>
                        <a:t>3 </a:t>
                      </a:r>
                      <a:r>
                        <a:rPr lang="cs-CZ" sz="1800" u="none" strike="noStrike" dirty="0" smtClean="0">
                          <a:effectLst/>
                        </a:rPr>
                        <a:t>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7784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effectLst/>
                        </a:rPr>
                        <a:t>IROP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u="none" strike="noStrike" dirty="0">
                          <a:effectLst/>
                        </a:rPr>
                        <a:t>Ve škole i za </a:t>
                      </a:r>
                      <a:r>
                        <a:rPr lang="pl-PL" sz="1800" u="none" strike="noStrike" dirty="0" smtClean="0">
                          <a:effectLst/>
                        </a:rPr>
                        <a:t>školou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infrastruktura ZŠ, SŠ a neformálního vzdělávání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>
                          <a:effectLst/>
                        </a:rPr>
                        <a:t>5 </a:t>
                      </a:r>
                      <a:r>
                        <a:rPr lang="cs-CZ" sz="1800" u="none" strike="noStrike" dirty="0" smtClean="0">
                          <a:effectLst/>
                        </a:rPr>
                        <a:t>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7843">
                <a:tc vMerge="1">
                  <a:txBody>
                    <a:bodyPr/>
                    <a:lstStyle/>
                    <a:p>
                      <a:pPr algn="r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>
                          <a:effectLst/>
                        </a:rPr>
                        <a:t>BEZ omezení: Bezpečně - Ekologicky </a:t>
                      </a:r>
                      <a:r>
                        <a:rPr lang="cs-CZ" sz="1800" u="none" strike="noStrike" dirty="0" smtClean="0">
                          <a:effectLst/>
                        </a:rPr>
                        <a:t>– Zdravě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bezpečnost dopravy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9,6 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7843">
                <a:tc vMerge="1">
                  <a:txBody>
                    <a:bodyPr/>
                    <a:lstStyle/>
                    <a:p>
                      <a:pPr algn="l" fontAlgn="ctr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u="none" strike="noStrike" dirty="0">
                          <a:effectLst/>
                        </a:rPr>
                        <a:t>BEZ omezení: Bezpečně - Ekologicky </a:t>
                      </a:r>
                      <a:r>
                        <a:rPr lang="cs-CZ" sz="1800" u="none" strike="noStrike" dirty="0" smtClean="0">
                          <a:effectLst/>
                        </a:rPr>
                        <a:t>– Zdravě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- terminály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800" u="none" strike="noStrike" dirty="0" smtClean="0">
                          <a:effectLst/>
                        </a:rPr>
                        <a:t>2,1 mil </a:t>
                      </a:r>
                      <a:r>
                        <a:rPr lang="cs-CZ" sz="1800" u="none" strike="noStrike" dirty="0">
                          <a:effectLst/>
                        </a:rPr>
                        <a:t>Kč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ovéPole 12"/>
          <p:cNvSpPr txBox="1"/>
          <p:nvPr/>
        </p:nvSpPr>
        <p:spPr>
          <a:xfrm>
            <a:off x="6038329" y="5952067"/>
            <a:ext cx="532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>
                <a:solidFill>
                  <a:srgbClr val="CC0000"/>
                </a:solidFill>
              </a:rPr>
              <a:t>www.mas-bohdanecsko.cz</a:t>
            </a:r>
          </a:p>
        </p:txBody>
      </p:sp>
    </p:spTree>
    <p:extLst>
      <p:ext uri="{BB962C8B-B14F-4D97-AF65-F5344CB8AC3E}">
        <p14:creationId xmlns:p14="http://schemas.microsoft.com/office/powerpoint/2010/main" val="166367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2576</Words>
  <Application>Microsoft Office PowerPoint</Application>
  <PresentationFormat>Širokoúhlá obrazovka</PresentationFormat>
  <Paragraphs>617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Motiv Office</vt:lpstr>
      <vt:lpstr>Aktuální informace o výzvách MAS Pardubického kraje</vt:lpstr>
      <vt:lpstr>Co je to MAS</vt:lpstr>
      <vt:lpstr>MAS na území ČR</vt:lpstr>
      <vt:lpstr>Území MAS</vt:lpstr>
      <vt:lpstr>13 MAS na území Pardubického kraje</vt:lpstr>
      <vt:lpstr>Aktivity MAS</vt:lpstr>
      <vt:lpstr>SCLLD na území PK - období 2017 - 2023</vt:lpstr>
      <vt:lpstr>První výzvy MAS na území PK</vt:lpstr>
      <vt:lpstr>MAS Bohdanečsko </vt:lpstr>
      <vt:lpstr>MAS Hlinecko</vt:lpstr>
      <vt:lpstr>MAS Holicko</vt:lpstr>
      <vt:lpstr>MAS Chrudimsko</vt:lpstr>
      <vt:lpstr>MAS Lanškrounsko</vt:lpstr>
      <vt:lpstr>MAS Litomyšlsko</vt:lpstr>
      <vt:lpstr>MAS Moravskotřebovsko a Jevíčsko</vt:lpstr>
      <vt:lpstr>MAS Orlicko</vt:lpstr>
      <vt:lpstr>MAS Poličsko</vt:lpstr>
      <vt:lpstr>MAS Region Kunětické hory</vt:lpstr>
      <vt:lpstr>MAS Skutečsko, Košumbersko a Chrastecko</vt:lpstr>
      <vt:lpstr>MAS Svitava</vt:lpstr>
      <vt:lpstr>MAS Železnohorský region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Informace o MAS na území Pardubického kraje</dc:title>
  <dc:creator>Michaela Kovářová</dc:creator>
  <cp:lastModifiedBy>Michaela Kovářová</cp:lastModifiedBy>
  <cp:revision>58</cp:revision>
  <dcterms:created xsi:type="dcterms:W3CDTF">2017-04-19T05:58:18Z</dcterms:created>
  <dcterms:modified xsi:type="dcterms:W3CDTF">2017-10-20T12:43:15Z</dcterms:modified>
</cp:coreProperties>
</file>