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16" r:id="rId2"/>
    <p:sldId id="308" r:id="rId3"/>
    <p:sldId id="310" r:id="rId4"/>
    <p:sldId id="309" r:id="rId5"/>
    <p:sldId id="311" r:id="rId6"/>
    <p:sldId id="312" r:id="rId7"/>
    <p:sldId id="313" r:id="rId8"/>
    <p:sldId id="314" r:id="rId9"/>
    <p:sldId id="315" r:id="rId10"/>
    <p:sldId id="317" r:id="rId11"/>
    <p:sldId id="304" r:id="rId1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AF3F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166" autoAdjust="0"/>
    <p:restoredTop sz="87692" autoAdjust="0"/>
  </p:normalViewPr>
  <p:slideViewPr>
    <p:cSldViewPr>
      <p:cViewPr>
        <p:scale>
          <a:sx n="100" d="100"/>
          <a:sy n="100" d="100"/>
        </p:scale>
        <p:origin x="-1944" y="-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23.10.2017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23.10.2017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7488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>
                <a:solidFill>
                  <a:prstClr val="black"/>
                </a:solidFill>
              </a:rPr>
              <a:pPr/>
              <a:t>10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479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7487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Hlavním cílem implementace integrovaného nástroje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je posilování hospodářské, sociální a územní soudržnosti v geografickém prostoru České republiky a zároveň v šířeji vymezeném prostoru Evropské unie.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Z pohledu zajištění udržitelného rozvoje venkova je nezbytné umožnit využití jeho vnitřního (místního) potenciálu, jehož aktivace je jedním ze základních předpokladů pro zvýšení úrovně hospodářského a sociálního rozvoje daných rurálních oblastí. Za účelem mobilizace místního potenciálu je třeba posílit a usnadnit iniciativy komunitně vedeného místního rozvoje, jenž by měl zohlednit potřeby dotčených lokalit a rovněž relevantní sociokulturní charakteristiky.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Nástrojem pro implementaci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na venkově jsou místní akční skupiny (MAS). Rozvojová iniciativa by tedy měla vycházet zdola (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bottom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up), od místního společenství.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Místní akční skupina (MAS) je organizace místního partnerství zastupující veřejné a soukromé místní socioekonomické zájmy (skupiny občanů, neziskové organizace, subjekty soukromé podnikatelské sféry, subjekty veřejné správy, obce, svazky obcí apod.), přičemž na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rozhodovací úrovni nesmí ani veřejný sektor ani žádná z jednotlivých zájmových skupin představovat více než 49 % hlasovacích práv.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je postaven na principech metody LEADER: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místní partnerství (MAS),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společná strategie rozvoje,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práce v sítích (viz NS MAS),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spolupráce (uvnitř MAS, mezi MAS 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–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i se zahraničím),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přístup „zdola nahoru“,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integrovaný přístup (mezisektorový),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inovativnost řešení,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decentralizované rozhodování o podpoře projektů.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Územní dimenze implementace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stanoví, že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je v ČR využíván ve venkovském území, konkrétně v tzv. území MAS tvořeném správními územími obcí s méně než 25 000 obyvateli, kde maximální populační velikost území MAS nepřekročí hranici 100 000 obyvatel a není menší než 10 000 obyvatel.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Dané území MAS je vytvářeno prostřednictvím dobrovolného sdružování obcí, které jsou součástí jednoho funkčního/spádového (mikro)regionu charakteristického místními specifiky, jedinečnou identitou a intenzivními vzájemnými vztahy na úrovni místních aktérů sociálního a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hospodářského života.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3969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Dané území MAS je vytvářeno prostřednictvím dobrovolného sdružování obcí, které jsou součástí jednoho funkčního/spádového (mikro)regionu charakteristického místními specifiky, jedinečnou identitou a intenzivními vzájemnými vztahy na úrovni místních aktérů sociálního a</a:t>
            </a:r>
            <a:r>
              <a:rPr lang="cs-CZ" sz="1200" dirty="0" smtClean="0">
                <a:effectLst/>
                <a:latin typeface="+mn-lt"/>
                <a:ea typeface="Calibri"/>
                <a:cs typeface="Times New Roman"/>
              </a:rPr>
              <a:t> 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hospodářského života.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Prostřednictvím působení MAS by mělo docházet k dalšímu upevňování vztahů a identity lokálních aktérů, od čehož lze očekávat posílení místní soudržnosti a vyšší aktivitu jednotlivých aktérů ve prospěch rozvoje regionu, tj. aktivizaci endogenního rozvojového potenciálu v rámci území MAS. 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Vnitřní rozvojový potenciál je stimulován i „zvenku“, a to prostřednictvím finanční podpory strategií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z evropských strukturálních a investičních fondů. Díky podpoře integrovaných strategií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(SCLLD) dochází k územní koncentraci veřejné finanční pomoci a generování synergických efektů mezi realizovanými intervencemi/opatřeními.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Na realizaci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bylo v tomto programovém období v ČR přiděleno zhruba 16 mld. Kč.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Times New Roman"/>
              <a:buChar char="-"/>
            </a:pP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V ČR působí 179 standardizovaných MAS, které mají zájem o implementaci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ve svém území a požádaly o podporu svých integrovaných strategií (z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ESI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fondů), na jejichž základě se bude </a:t>
            </a:r>
            <a:r>
              <a:rPr lang="cs-CZ" sz="1200" dirty="0" err="1" smtClean="0">
                <a:effectLst/>
                <a:latin typeface="Times New Roman"/>
                <a:ea typeface="Calibri"/>
                <a:cs typeface="Times New Roman"/>
              </a:rPr>
              <a:t>CLLD</a:t>
            </a:r>
            <a:r>
              <a:rPr lang="cs-CZ" sz="1200" dirty="0" smtClean="0">
                <a:effectLst/>
                <a:latin typeface="Times New Roman"/>
                <a:ea typeface="Calibri"/>
                <a:cs typeface="Times New Roman"/>
              </a:rPr>
              <a:t> v daném území realizovat.</a:t>
            </a:r>
            <a:endParaRPr lang="cs-CZ" sz="12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>
                <a:solidFill>
                  <a:prstClr val="black"/>
                </a:solidFill>
              </a:rPr>
              <a:pPr/>
              <a:t>3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969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5227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 schvalování strategií CLLD běží dynamicky a bez zbytečných průtahů a bude kompletně ukončen do konce roku 2017. Všechny zapojené řídicí orgány dodržují lhůty stanovené na hodnocení žádostí o podporu dle Metodického pokynu pro využití integrovaných nástrojů v programovém období 2014-2020.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stavu hodnocení žádostí o podporu strategií CLLD (SCLLD) jsou všichni relevantní partneři průběžně informováni. Informace jsou jednou týdně předávány zástupcům Národní sítě Místních akčních skupin a 1x měsíčně na Platformě k CLLD, kde jsou přítomné dotčené ŘO, zástupci NS MAS, a další relevantní partneři (např. OSMS). Průběh hodnocení je tak pod drobnohledem a kontrolou všech zúčastněných stran.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3 výzev k předkládání žádostí o podporu SCLLD, které byly vyhlášeny a jsou již ukončeny, bylo zaregistrováno celkem 209 žádostí od 179 místních akčních skupin (MAS), tedy od všech standardizovaných MAS v ČR.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Celkem bylo schváleno již 159 žádostí (k 23. říjnu), akceptační dopisy má vydané 156 žádostí, podmínky hodnocení nesplnilo 29 žádostí (26 z nich bylo podáno opakovaně), stažené samotnými žadateli byly 4 žádosti.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Momentálně zůstává 20 MAS, které zatím nemají schválenou SCLLD. 17 MAS má podanou platnou žádost o podporu SCLLD. V procesu hodnocení tedy zůstává posledních 17 žádostí. 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 těchto 17 žádostí se 8 žádostí nachází u žadatelů, 5 žádostí ve věcném hodnocení a 4 žádosti v hodnocení formálních náležitostí a přijatelnosti.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 hodnocení bude ukončen do 31. prosince 2017, tak jak vyplývá z čl. 33 obecného nařízení 1303/2013.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Současný stav hodnocení žádostí o podporu SCLLD jasně deklaruje, že celý proces hodnocení bude ukončen do 31. prosince 2017, tak jak jsem již zmínila. Již v této chvíli schválenou strategií disponuje přes 88 % MAS. ČR patří mezi evropské země s nejvyšším počtem SCLLD v realizaci.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Jak vidíte, ČR patří mezi evropské země s nejvyšším počtem SCLLD v realizaci.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9522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1. výzvy k předkládání žádostí o podporu SCLLD bylo zaregistrováno celkem 165 žádostí. K 23. říjnu bylo schváleno 132 žádostí, v procesu hodnocení zůstávají poslední 3 žádosti. 1 z nich je již ve 3. vlně věcného hodnocení, takže její hodnocení bude brzy dokončeno. 1 žádost se nachází ve 3. vlně hodnocení formálních náležitostí a přijatelnosti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1 žádost se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dlouhodobě nachází u žadatele mezi 2. vlnou věcného hodnocení a 3. vlnou hodnocení formálních náležitostí a přijatelnosti (žádost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Karlštejnsko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Administrace 2 žádostí z 1. výzvy byla ukončena v srpnu 2017 a tyto žádosti tak nebyly předloženy opakovaně (protože poslední 3. výzva byla uzavřena 31. července 2017). Jedná se o žádosti MAS MOST Vysočiny a MAS Rokytná.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939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2. výzvy k předkládání žádostí o podporu SCLLD bylo zaregistrováno celkem 36 žádostí. K 23. říjnu bylo schváleno 26 žádostí, v procesu hodnocení zůstává 7 žádostí. 2 z těchto žádostí jsou již ve 3. vlně věcného hodnocení, 1 je ve 3. vlně hodnocení formálních náležitostí a přijatelnosti a 1 v 2. vlně věcného hodnocení. 3 žádosti se nacházejí u žadatelů mezi 2. vlnou VH a 3. vlnou hodnocení FN+P.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78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3. výzvy k předkládání žádostí o podporu SCLLD bylo zaregistrováno celkem 8 žádostí, 1 z nich již byla schválena, 7 zůstává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procesu hodnocení. 1 z těchto žádostí se nachází ve 2. vlně věcného hodnocení, 2 ve 2. vlně formálních náležitostí a přijatelnosti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v 1. vlně věcného hodnocení.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žádosti jsou u žadatelů mezi 1. vlnou VH a 2. vlnou hodnocení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FN+P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620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0479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403648" y="3789040"/>
            <a:ext cx="7209184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</p:txBody>
      </p:sp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8918" y="6166210"/>
            <a:ext cx="2989825" cy="67181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74639"/>
            <a:ext cx="8229600" cy="903765"/>
          </a:xfrm>
          <a:prstGeom prst="rect">
            <a:avLst/>
          </a:prstGeom>
        </p:spPr>
        <p:txBody>
          <a:bodyPr lIns="76160" tIns="38080" rIns="76160" bIns="38080">
            <a:normAutofit/>
          </a:bodyPr>
          <a:lstStyle>
            <a:lvl1pPr algn="l">
              <a:defRPr sz="3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76160" tIns="38080" rIns="76160" bIns="38080"/>
          <a:lstStyle>
            <a:lvl1pPr>
              <a:defRPr sz="3300"/>
            </a:lvl1pPr>
            <a:lvl2pPr>
              <a:buFont typeface="Arial" pitchFamily="34" charset="0"/>
              <a:buChar char="»"/>
              <a:defRPr sz="30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168"/>
            <a:ext cx="9157591" cy="100946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3113648" y="6173223"/>
            <a:ext cx="6030352" cy="684777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>
          <a:xfrm>
            <a:off x="6570482" y="5749927"/>
            <a:ext cx="2133600" cy="365125"/>
          </a:xfrm>
          <a:prstGeom prst="rect">
            <a:avLst/>
          </a:prstGeom>
        </p:spPr>
        <p:txBody>
          <a:bodyPr lIns="76160" tIns="38080" rIns="76160" bIns="38080"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5588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odtisk_modry.emf"/>
          <p:cNvPicPr>
            <a:picLocks noChangeAspect="1"/>
          </p:cNvPicPr>
          <p:nvPr/>
        </p:nvPicPr>
        <p:blipFill>
          <a:blip r:embed="rId7" cstate="print"/>
          <a:srcRect l="17008" b="8622"/>
          <a:stretch>
            <a:fillRect/>
          </a:stretch>
        </p:blipFill>
        <p:spPr>
          <a:xfrm>
            <a:off x="2" y="1988841"/>
            <a:ext cx="7908545" cy="4869160"/>
          </a:xfrm>
          <a:prstGeom prst="rect">
            <a:avLst/>
          </a:prstGeom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a.dankova@mmr.cz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mr.cz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Litomyšl, 24. října 2017</a:t>
            </a:r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27584" y="1988840"/>
            <a:ext cx="7859216" cy="1584176"/>
          </a:xfrm>
        </p:spPr>
        <p:txBody>
          <a:bodyPr/>
          <a:lstStyle/>
          <a:p>
            <a:pPr algn="ctr"/>
            <a:r>
              <a:rPr lang="cs-CZ" sz="4000" dirty="0" smtClean="0"/>
              <a:t>Aktuální informace k</a:t>
            </a:r>
            <a:r>
              <a:rPr lang="cs-CZ" sz="4000" dirty="0" smtClean="0">
                <a:latin typeface="Calibri"/>
              </a:rPr>
              <a:t> </a:t>
            </a:r>
            <a:r>
              <a:rPr lang="cs-CZ" sz="4000" dirty="0" smtClean="0"/>
              <a:t>hodnocení a realizaci strategií MAS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1320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581019"/>
            <a:ext cx="8568952" cy="903765"/>
          </a:xfrm>
        </p:spPr>
        <p:txBody>
          <a:bodyPr>
            <a:normAutofit fontScale="90000"/>
          </a:bodyPr>
          <a:lstStyle/>
          <a:p>
            <a:r>
              <a:rPr lang="cs-CZ" dirty="0"/>
              <a:t>Stav </a:t>
            </a:r>
            <a:r>
              <a:rPr lang="cs-CZ" dirty="0" smtClean="0"/>
              <a:t>hodnocení/schvalování </a:t>
            </a:r>
            <a:r>
              <a:rPr lang="cs-CZ" dirty="0"/>
              <a:t>v Pardubickém </a:t>
            </a:r>
            <a:r>
              <a:rPr lang="cs-CZ" dirty="0" smtClean="0"/>
              <a:t>kraji</a:t>
            </a: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612486"/>
              </p:ext>
            </p:extLst>
          </p:nvPr>
        </p:nvGraphicFramePr>
        <p:xfrm>
          <a:off x="179512" y="2276872"/>
          <a:ext cx="6070600" cy="2895600"/>
        </p:xfrm>
        <a:graphic>
          <a:graphicData uri="http://schemas.openxmlformats.org/drawingml/2006/table">
            <a:tbl>
              <a:tblPr/>
              <a:tblGrid>
                <a:gridCol w="1066242"/>
                <a:gridCol w="3071793"/>
                <a:gridCol w="761602"/>
                <a:gridCol w="1170963"/>
              </a:tblGrid>
              <a:tr h="40957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Číslo žádosti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Žadatel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Datum schválení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CLLD_16_01_028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Místní akční skupina Lanškrounsko, z.s.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23.3.2017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CLLD_15_01_198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Bohdanečsko, z. 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22.12.2016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CLLD_16_01_098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Chrudimsko, z.s.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13.6.2017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CLLD_15_01_232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Holicko, o.p.s.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17.8.2016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CLLD_16_01_103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Litomyšlsko o.p.s.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15.6.2017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CLLD_16_01_005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Moravskotřebovsko a Jevíčsko o.p.s.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28.6.2017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CLLD_15_01_261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Region Kunětické hory, z.s.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20.7.2016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CLLD_15_01_242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POLIČSKO z.s.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25.1.2017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CLLD_15_01_026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Skutečsko, Košumbersko a Chrastecko, z.s.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2.3.2017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CLLD_15_01_258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Železnohorský region, z.s.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13.1.2017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CLLD_15_01_264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Místní akční skupina Hlinecko, z. 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18.1.2017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CLLD_15_01_065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ORLICKO, z.s.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20.1.2017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CLLD_16_01_049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Místní akční skupina Svitava z. 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9.3.2017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692359"/>
              </p:ext>
            </p:extLst>
          </p:nvPr>
        </p:nvGraphicFramePr>
        <p:xfrm>
          <a:off x="6516216" y="3068960"/>
          <a:ext cx="2304256" cy="1552575"/>
        </p:xfrm>
        <a:graphic>
          <a:graphicData uri="http://schemas.openxmlformats.org/drawingml/2006/table">
            <a:tbl>
              <a:tblPr/>
              <a:tblGrid>
                <a:gridCol w="1603061"/>
                <a:gridCol w="701195"/>
              </a:tblGrid>
              <a:tr h="2095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Přehled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Počet MAS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Žádosti celkem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 vlna hodnocení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 vlna hodnocení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 vlna hodnocení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Schváleno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Ukončeno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83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323850" y="3141663"/>
            <a:ext cx="8291513" cy="3019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altLang="cs-CZ" sz="2000" dirty="0" smtClean="0">
                <a:latin typeface="Arial" charset="0"/>
                <a:cs typeface="Arial" charset="0"/>
              </a:rPr>
              <a:t>Ing. Andrea Daňková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altLang="cs-CZ" sz="2000" dirty="0" smtClean="0">
                <a:latin typeface="Arial" charset="0"/>
                <a:cs typeface="Arial" charset="0"/>
              </a:rPr>
              <a:t>Vedoucí oddělení regionálních agend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altLang="cs-CZ" sz="2000" dirty="0" smtClean="0">
                <a:latin typeface="Arial" charset="0"/>
                <a:cs typeface="Arial" charset="0"/>
              </a:rPr>
              <a:t>Odbor regionální politiky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cs-CZ" altLang="cs-CZ" sz="2000" dirty="0" smtClean="0"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altLang="cs-CZ" sz="2000" dirty="0">
                <a:latin typeface="Arial" charset="0"/>
                <a:cs typeface="Arial" charset="0"/>
                <a:hlinkClick r:id="rId3"/>
              </a:rPr>
              <a:t>a</a:t>
            </a:r>
            <a:r>
              <a:rPr lang="cs-CZ" altLang="cs-CZ" sz="2000" dirty="0" smtClean="0">
                <a:latin typeface="Arial" charset="0"/>
                <a:cs typeface="Arial" charset="0"/>
                <a:hlinkClick r:id="rId3"/>
              </a:rPr>
              <a:t>ndrea.dankova@mmr.cz</a:t>
            </a:r>
            <a:endParaRPr lang="cs-CZ" altLang="cs-CZ" sz="2000" dirty="0" smtClean="0"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altLang="cs-CZ" sz="2000" dirty="0" smtClean="0">
                <a:latin typeface="Arial" charset="0"/>
                <a:cs typeface="Arial" charset="0"/>
                <a:hlinkClick r:id="rId4"/>
              </a:rPr>
              <a:t>www.mmr.cz</a:t>
            </a:r>
            <a:r>
              <a:rPr lang="cs-CZ" altLang="cs-CZ" sz="2000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46083" name="Nadpis 2"/>
          <p:cNvSpPr>
            <a:spLocks noGrp="1"/>
          </p:cNvSpPr>
          <p:nvPr>
            <p:ph type="title"/>
          </p:nvPr>
        </p:nvSpPr>
        <p:spPr bwMode="auto">
          <a:xfrm>
            <a:off x="250825" y="2349500"/>
            <a:ext cx="829151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cs-CZ" altLang="cs-CZ" smtClean="0">
                <a:latin typeface="Arial" charset="0"/>
                <a:cs typeface="Arial" charset="0"/>
              </a:rPr>
              <a:t>Přeji Vám mnoho úspěchů.</a:t>
            </a:r>
          </a:p>
        </p:txBody>
      </p:sp>
    </p:spTree>
    <p:extLst>
      <p:ext uri="{BB962C8B-B14F-4D97-AF65-F5344CB8AC3E}">
        <p14:creationId xmlns:p14="http://schemas.microsoft.com/office/powerpoint/2010/main" val="225146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cs-CZ" sz="1800" dirty="0" smtClean="0"/>
              <a:t>Zajištění </a:t>
            </a:r>
            <a:r>
              <a:rPr lang="cs-CZ" sz="1800" dirty="0"/>
              <a:t>udržitelného rozvoje venkova </a:t>
            </a:r>
            <a:r>
              <a:rPr lang="cs-CZ" sz="1800" dirty="0" smtClean="0">
                <a:latin typeface="Calibri"/>
              </a:rPr>
              <a:t>– </a:t>
            </a:r>
            <a:r>
              <a:rPr lang="cs-CZ" sz="1800" dirty="0" smtClean="0"/>
              <a:t>nezbytné </a:t>
            </a:r>
            <a:r>
              <a:rPr lang="cs-CZ" sz="1800" b="1" dirty="0"/>
              <a:t>umožnit využití jeho vnitřního (místního) </a:t>
            </a:r>
            <a:r>
              <a:rPr lang="cs-CZ" sz="1800" b="1" dirty="0" smtClean="0"/>
              <a:t>potenciálu.</a:t>
            </a:r>
          </a:p>
          <a:p>
            <a:pPr marL="285750" indent="-285750">
              <a:buFontTx/>
              <a:buChar char="-"/>
            </a:pPr>
            <a:r>
              <a:rPr lang="cs-CZ" sz="1800" dirty="0"/>
              <a:t>Za účelem mobilizace místního potenciálu je třeba posílit a usnadnit iniciativy </a:t>
            </a:r>
            <a:r>
              <a:rPr lang="cs-CZ" sz="1800" dirty="0" err="1" smtClean="0"/>
              <a:t>CLLD</a:t>
            </a:r>
            <a:r>
              <a:rPr lang="cs-CZ" sz="1800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cs-CZ" sz="1800" dirty="0" smtClean="0"/>
              <a:t>Nástrojem </a:t>
            </a:r>
            <a:r>
              <a:rPr lang="cs-CZ" sz="1800" dirty="0"/>
              <a:t>pro implementaci </a:t>
            </a:r>
            <a:r>
              <a:rPr lang="cs-CZ" sz="1800" dirty="0" err="1"/>
              <a:t>CLLD</a:t>
            </a:r>
            <a:r>
              <a:rPr lang="cs-CZ" sz="1800" dirty="0"/>
              <a:t> na venkově jsou </a:t>
            </a:r>
            <a:r>
              <a:rPr lang="cs-CZ" sz="1800" b="1" dirty="0"/>
              <a:t>místní akční </a:t>
            </a:r>
            <a:r>
              <a:rPr lang="cs-CZ" sz="1800" b="1" dirty="0" smtClean="0"/>
              <a:t>skupiny (MAS).</a:t>
            </a:r>
          </a:p>
          <a:p>
            <a:pPr marL="285750" indent="-285750">
              <a:buFontTx/>
              <a:buChar char="-"/>
            </a:pPr>
            <a:r>
              <a:rPr lang="cs-CZ" sz="1800" dirty="0" smtClean="0"/>
              <a:t>MAS </a:t>
            </a:r>
            <a:r>
              <a:rPr lang="cs-CZ" sz="1800" dirty="0" smtClean="0">
                <a:latin typeface="Calibri"/>
              </a:rPr>
              <a:t>– </a:t>
            </a:r>
            <a:r>
              <a:rPr lang="cs-CZ" sz="1800" b="1" dirty="0" smtClean="0"/>
              <a:t>organizace </a:t>
            </a:r>
            <a:r>
              <a:rPr lang="cs-CZ" sz="1800" b="1" dirty="0"/>
              <a:t>místního partnerství zastupující veřejné a soukromé místní socioekonomické </a:t>
            </a:r>
            <a:r>
              <a:rPr lang="cs-CZ" sz="1800" b="1" dirty="0" smtClean="0"/>
              <a:t>zájmy.</a:t>
            </a:r>
          </a:p>
          <a:p>
            <a:pPr marL="285750" indent="-285750">
              <a:buFontTx/>
              <a:buChar char="-"/>
            </a:pPr>
            <a:r>
              <a:rPr lang="pl-PL" sz="1800" b="1" dirty="0" smtClean="0"/>
              <a:t>CLLD </a:t>
            </a:r>
            <a:r>
              <a:rPr lang="pl-PL" sz="1800" b="1" dirty="0"/>
              <a:t>je postaven na principech metody </a:t>
            </a:r>
            <a:r>
              <a:rPr lang="pl-PL" sz="1800" b="1" dirty="0" smtClean="0"/>
              <a:t>LEADER.</a:t>
            </a:r>
          </a:p>
          <a:p>
            <a:pPr marL="285750" indent="-285750">
              <a:buFontTx/>
              <a:buChar char="-"/>
            </a:pPr>
            <a:r>
              <a:rPr lang="cs-CZ" sz="1800" dirty="0">
                <a:latin typeface="+mn-lt"/>
              </a:rPr>
              <a:t>v ČR </a:t>
            </a:r>
            <a:r>
              <a:rPr lang="cs-CZ" sz="1800" dirty="0" err="1" smtClean="0">
                <a:latin typeface="+mn-lt"/>
              </a:rPr>
              <a:t>CLLD</a:t>
            </a:r>
            <a:r>
              <a:rPr lang="cs-CZ" sz="1800" dirty="0" smtClean="0">
                <a:latin typeface="+mn-lt"/>
              </a:rPr>
              <a:t> využíván </a:t>
            </a:r>
            <a:r>
              <a:rPr lang="cs-CZ" sz="1800" dirty="0">
                <a:latin typeface="+mn-lt"/>
              </a:rPr>
              <a:t>ve venkovském území, konkrétně v tzv. území </a:t>
            </a:r>
            <a:r>
              <a:rPr lang="cs-CZ" sz="1800" dirty="0" smtClean="0">
                <a:latin typeface="+mn-lt"/>
              </a:rPr>
              <a:t>MAS (10</a:t>
            </a:r>
            <a:r>
              <a:rPr lang="cs-CZ" sz="1800" dirty="0" smtClean="0">
                <a:latin typeface="Calibri"/>
              </a:rPr>
              <a:t> </a:t>
            </a:r>
            <a:r>
              <a:rPr lang="cs-CZ" sz="1800" dirty="0" smtClean="0">
                <a:latin typeface="+mn-lt"/>
              </a:rPr>
              <a:t>tis. – 100 tis. obyvatel, obce do 25 tis. obyvatel).</a:t>
            </a:r>
            <a:endParaRPr lang="cs-CZ" sz="1800" dirty="0">
              <a:latin typeface="+mn-lt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Komunitně vedený místní rozvoj (</a:t>
            </a:r>
            <a:r>
              <a:rPr lang="cs-CZ" dirty="0" err="1" smtClean="0"/>
              <a:t>CLLD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0620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276872"/>
            <a:ext cx="8291264" cy="4392488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cs-CZ" sz="1800" dirty="0" smtClean="0">
                <a:latin typeface="+mn-lt"/>
              </a:rPr>
              <a:t>Území MAS </a:t>
            </a:r>
            <a:r>
              <a:rPr lang="cs-CZ" sz="1800" dirty="0">
                <a:latin typeface="+mn-lt"/>
              </a:rPr>
              <a:t>vytvářeno prostřednictvím dobrovolného sdružování </a:t>
            </a:r>
            <a:r>
              <a:rPr lang="cs-CZ" sz="1800" dirty="0" smtClean="0">
                <a:latin typeface="+mn-lt"/>
              </a:rPr>
              <a:t>obcí </a:t>
            </a:r>
            <a:r>
              <a:rPr lang="cs-CZ" sz="1800" dirty="0">
                <a:latin typeface="Calibri"/>
              </a:rPr>
              <a:t>– </a:t>
            </a:r>
            <a:r>
              <a:rPr lang="cs-CZ" sz="1800" dirty="0" smtClean="0"/>
              <a:t>funkční (mikro)region charakteristický </a:t>
            </a:r>
            <a:r>
              <a:rPr lang="cs-CZ" sz="1800" b="1" dirty="0"/>
              <a:t>místními specifiky, jedinečnou identitou a intenzivními vzájemnými vztahy</a:t>
            </a:r>
            <a:r>
              <a:rPr lang="cs-CZ" sz="1800" dirty="0"/>
              <a:t> </a:t>
            </a:r>
            <a:r>
              <a:rPr lang="cs-CZ" sz="1800" dirty="0" smtClean="0"/>
              <a:t>místních aktérů.</a:t>
            </a:r>
          </a:p>
          <a:p>
            <a:pPr marL="285750" indent="-285750">
              <a:buFontTx/>
              <a:buChar char="-"/>
            </a:pPr>
            <a:r>
              <a:rPr lang="cs-CZ" sz="1800" dirty="0" smtClean="0"/>
              <a:t>Posílení </a:t>
            </a:r>
            <a:r>
              <a:rPr lang="cs-CZ" sz="1800" dirty="0"/>
              <a:t>místní soudržnosti a vyšší </a:t>
            </a:r>
            <a:r>
              <a:rPr lang="cs-CZ" sz="1800" dirty="0" smtClean="0"/>
              <a:t>aktivita </a:t>
            </a:r>
            <a:r>
              <a:rPr lang="cs-CZ" sz="1800" dirty="0"/>
              <a:t>jednotlivých aktérů ve prospěch rozvoje </a:t>
            </a:r>
            <a:r>
              <a:rPr lang="cs-CZ" sz="1800" dirty="0" smtClean="0"/>
              <a:t>regionu </a:t>
            </a:r>
            <a:r>
              <a:rPr lang="cs-CZ" sz="1800" dirty="0" smtClean="0">
                <a:latin typeface="Calibri"/>
              </a:rPr>
              <a:t>– </a:t>
            </a:r>
            <a:r>
              <a:rPr lang="cs-CZ" sz="1800" b="1" dirty="0" smtClean="0"/>
              <a:t>aktivizace </a:t>
            </a:r>
            <a:r>
              <a:rPr lang="cs-CZ" sz="1800" b="1" dirty="0"/>
              <a:t>endogenního rozvojového </a:t>
            </a:r>
            <a:r>
              <a:rPr lang="cs-CZ" sz="1800" b="1" dirty="0" smtClean="0"/>
              <a:t>potenciálu.</a:t>
            </a:r>
          </a:p>
          <a:p>
            <a:pPr marL="285750" indent="-285750">
              <a:buFontTx/>
              <a:buChar char="-"/>
            </a:pPr>
            <a:r>
              <a:rPr lang="cs-CZ" sz="1800" dirty="0" smtClean="0"/>
              <a:t>Finanční podpora </a:t>
            </a:r>
            <a:r>
              <a:rPr lang="cs-CZ" sz="1800" dirty="0"/>
              <a:t>strategií </a:t>
            </a:r>
            <a:r>
              <a:rPr lang="cs-CZ" sz="1800" dirty="0" err="1"/>
              <a:t>CLLD</a:t>
            </a:r>
            <a:r>
              <a:rPr lang="cs-CZ" sz="1800" dirty="0"/>
              <a:t> z </a:t>
            </a:r>
            <a:r>
              <a:rPr lang="cs-CZ" sz="1800" dirty="0" err="1" smtClean="0"/>
              <a:t>ESI</a:t>
            </a:r>
            <a:r>
              <a:rPr lang="cs-CZ" sz="1800" dirty="0" smtClean="0"/>
              <a:t> fondů (cca 16 mld. Kč) </a:t>
            </a:r>
            <a:r>
              <a:rPr lang="cs-CZ" sz="1800" dirty="0"/>
              <a:t>– </a:t>
            </a:r>
            <a:r>
              <a:rPr lang="cs-CZ" sz="1800" dirty="0" smtClean="0"/>
              <a:t>územní koncentrace </a:t>
            </a:r>
            <a:r>
              <a:rPr lang="cs-CZ" sz="1800" dirty="0"/>
              <a:t>veřejné finanční pomoci a generování synergických efektů mezi realizovanými </a:t>
            </a:r>
            <a:r>
              <a:rPr lang="cs-CZ" sz="1800" dirty="0" smtClean="0"/>
              <a:t>intervencemi.</a:t>
            </a:r>
          </a:p>
          <a:p>
            <a:pPr marL="285750" indent="-285750">
              <a:buFontTx/>
              <a:buChar char="-"/>
            </a:pPr>
            <a:r>
              <a:rPr lang="cs-CZ" sz="1800" b="1" dirty="0" smtClean="0"/>
              <a:t>V </a:t>
            </a:r>
            <a:r>
              <a:rPr lang="cs-CZ" sz="1800" b="1" dirty="0"/>
              <a:t>ČR </a:t>
            </a:r>
            <a:r>
              <a:rPr lang="cs-CZ" sz="1800" b="1" dirty="0" smtClean="0"/>
              <a:t>179 </a:t>
            </a:r>
            <a:r>
              <a:rPr lang="cs-CZ" sz="1800" b="1" dirty="0"/>
              <a:t>standardizovaných MAS</a:t>
            </a:r>
            <a:r>
              <a:rPr lang="cs-CZ" sz="1800" dirty="0"/>
              <a:t>, které mají zájem o implementaci </a:t>
            </a:r>
            <a:r>
              <a:rPr lang="cs-CZ" sz="1800" dirty="0" err="1"/>
              <a:t>CLLD</a:t>
            </a:r>
            <a:r>
              <a:rPr lang="cs-CZ" sz="1800" dirty="0"/>
              <a:t> ve svém území </a:t>
            </a:r>
            <a:r>
              <a:rPr lang="cs-CZ" sz="1800" dirty="0" smtClean="0">
                <a:latin typeface="Calibri"/>
              </a:rPr>
              <a:t>–</a:t>
            </a:r>
            <a:r>
              <a:rPr lang="cs-CZ" sz="1800" dirty="0" smtClean="0"/>
              <a:t> </a:t>
            </a:r>
            <a:r>
              <a:rPr lang="cs-CZ" sz="1800" dirty="0"/>
              <a:t>požádaly o podporu svých integrovaných </a:t>
            </a:r>
            <a:r>
              <a:rPr lang="cs-CZ" sz="1800" dirty="0" smtClean="0"/>
              <a:t>strategií.</a:t>
            </a:r>
            <a:endParaRPr lang="cs-CZ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Komunitně vedený místní rozvoj (</a:t>
            </a:r>
            <a:r>
              <a:rPr lang="cs-CZ" dirty="0" err="1" smtClean="0"/>
              <a:t>CLLD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90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3" y="1052736"/>
            <a:ext cx="8171251" cy="5779921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483768" y="1124744"/>
            <a:ext cx="8291264" cy="504056"/>
          </a:xfrm>
        </p:spPr>
        <p:txBody>
          <a:bodyPr/>
          <a:lstStyle/>
          <a:p>
            <a:r>
              <a:rPr lang="cs-CZ" sz="2400" dirty="0" smtClean="0"/>
              <a:t>Místní akční skupiny v ČR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01305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03765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Celkem</a:t>
            </a:r>
            <a:r>
              <a:rPr lang="cs-CZ" dirty="0"/>
              <a:t> za všechny výzvy (</a:t>
            </a:r>
            <a:r>
              <a:rPr lang="cs-CZ" dirty="0" smtClean="0"/>
              <a:t>stav k 23. 10. 2017)</a:t>
            </a:r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351212"/>
              </p:ext>
            </p:extLst>
          </p:nvPr>
        </p:nvGraphicFramePr>
        <p:xfrm>
          <a:off x="304970" y="2092708"/>
          <a:ext cx="8588071" cy="3201734"/>
        </p:xfrm>
        <a:graphic>
          <a:graphicData uri="http://schemas.openxmlformats.org/drawingml/2006/table">
            <a:tbl>
              <a:tblPr firstRow="1" firstCol="1" bandRow="1"/>
              <a:tblGrid>
                <a:gridCol w="7777876"/>
                <a:gridCol w="810195"/>
              </a:tblGrid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Zaregistrováno celkem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209</a:t>
                      </a:r>
                      <a:endParaRPr lang="cs-CZ" sz="23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1. vlny věcného hodnocení (</a:t>
                      </a:r>
                      <a:r>
                        <a:rPr lang="cs-CZ" sz="23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VH</a:t>
                      </a: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192</a:t>
                      </a:r>
                      <a:endParaRPr lang="cs-CZ" sz="23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2. vlny </a:t>
                      </a:r>
                      <a:r>
                        <a:rPr lang="cs-CZ" sz="23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VH</a:t>
                      </a:r>
                      <a:endParaRPr lang="cs-CZ" sz="2300" b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186</a:t>
                      </a:r>
                      <a:endParaRPr lang="cs-CZ" sz="23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3. vlny </a:t>
                      </a:r>
                      <a:r>
                        <a:rPr lang="cs-CZ" sz="23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VH</a:t>
                      </a:r>
                      <a:endParaRPr lang="cs-CZ" sz="2300" b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163</a:t>
                      </a:r>
                      <a:endParaRPr lang="cs-CZ" sz="23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Ukončeno v rámci hodnocení formálních náležitostí </a:t>
                      </a:r>
                      <a:r>
                        <a:rPr lang="cs-CZ" sz="2300" b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cs-CZ" sz="23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 </a:t>
                      </a:r>
                      <a:r>
                        <a:rPr lang="cs-CZ" sz="2300" b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přijatelnosti </a:t>
                      </a: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cs-CZ" sz="23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FN+P</a:t>
                      </a: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17</a:t>
                      </a:r>
                      <a:endParaRPr lang="cs-CZ" sz="23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Ukončeno ve </a:t>
                      </a:r>
                      <a:r>
                        <a:rPr lang="cs-CZ" sz="23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VH</a:t>
                      </a:r>
                      <a:endParaRPr lang="cs-CZ" sz="2300" b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cs-CZ" sz="23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Staženo žadatelem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Schváleno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159</a:t>
                      </a:r>
                      <a:endParaRPr lang="cs-CZ" sz="23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59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03765"/>
          </a:xfrm>
        </p:spPr>
        <p:txBody>
          <a:bodyPr/>
          <a:lstStyle/>
          <a:p>
            <a:r>
              <a:rPr lang="cs-CZ" dirty="0" smtClean="0"/>
              <a:t>1. </a:t>
            </a:r>
            <a:r>
              <a:rPr lang="cs-CZ" dirty="0"/>
              <a:t>v</a:t>
            </a:r>
            <a:r>
              <a:rPr lang="cs-CZ" dirty="0" smtClean="0"/>
              <a:t>ýzva (stav k 23. 10. 2017)</a:t>
            </a:r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333069"/>
              </p:ext>
            </p:extLst>
          </p:nvPr>
        </p:nvGraphicFramePr>
        <p:xfrm>
          <a:off x="358983" y="2022377"/>
          <a:ext cx="8318006" cy="3201734"/>
        </p:xfrm>
        <a:graphic>
          <a:graphicData uri="http://schemas.openxmlformats.org/drawingml/2006/table">
            <a:tbl>
              <a:tblPr firstRow="1" firstCol="1" bandRow="1"/>
              <a:tblGrid>
                <a:gridCol w="7615837"/>
                <a:gridCol w="702169"/>
              </a:tblGrid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Zaregistrováno celkem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165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1. vlny věcného hodnocení (VH)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2. vlny VH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3. vlny VH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135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Ukončeno v rámci hodnocení formálních náležitostí a přijatelnosti (FN+P)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Ukončeno ve VH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Staženo žadatelem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Schváleno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132</a:t>
                      </a:r>
                      <a:endParaRPr lang="cs-CZ" sz="23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9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03765"/>
          </a:xfrm>
        </p:spPr>
        <p:txBody>
          <a:bodyPr/>
          <a:lstStyle/>
          <a:p>
            <a:r>
              <a:rPr lang="cs-CZ" dirty="0" smtClean="0"/>
              <a:t>2. výzva (stav k 23. 10. 2017)</a:t>
            </a:r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73945"/>
              </p:ext>
            </p:extLst>
          </p:nvPr>
        </p:nvGraphicFramePr>
        <p:xfrm>
          <a:off x="358983" y="2048014"/>
          <a:ext cx="8263993" cy="3201734"/>
        </p:xfrm>
        <a:graphic>
          <a:graphicData uri="http://schemas.openxmlformats.org/drawingml/2006/table">
            <a:tbl>
              <a:tblPr firstRow="1" firstCol="1" bandRow="1"/>
              <a:tblGrid>
                <a:gridCol w="7723863"/>
                <a:gridCol w="540130"/>
              </a:tblGrid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Zaregistrováno celkem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36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1. vlny věcného hodnocení (VH)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34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2. vlny VH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34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3. vlny VH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27</a:t>
                      </a:r>
                      <a:endParaRPr lang="cs-CZ" sz="23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Ukončeno v rámci hodnocení formálních náležitostí a přijatelnosti (FN+P)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Ukončeno ve VH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Staženo žadatelem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Schváleno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26</a:t>
                      </a:r>
                      <a:endParaRPr lang="cs-CZ" sz="23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762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03765"/>
          </a:xfrm>
        </p:spPr>
        <p:txBody>
          <a:bodyPr/>
          <a:lstStyle/>
          <a:p>
            <a:r>
              <a:rPr lang="cs-CZ" dirty="0" smtClean="0"/>
              <a:t>3. výzva (stav k 23. 10. 2017)</a:t>
            </a:r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344306"/>
              </p:ext>
            </p:extLst>
          </p:nvPr>
        </p:nvGraphicFramePr>
        <p:xfrm>
          <a:off x="467009" y="1907352"/>
          <a:ext cx="8209980" cy="3201734"/>
        </p:xfrm>
        <a:graphic>
          <a:graphicData uri="http://schemas.openxmlformats.org/drawingml/2006/table">
            <a:tbl>
              <a:tblPr firstRow="1" firstCol="1" bandRow="1"/>
              <a:tblGrid>
                <a:gridCol w="7669850"/>
                <a:gridCol w="540130"/>
              </a:tblGrid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Zaregistrováno celkem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1. vlny věcného hodnocení (VH)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2. vlny VH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Odesláno do 3. vlny </a:t>
                      </a:r>
                      <a:r>
                        <a:rPr lang="cs-CZ" sz="23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VH</a:t>
                      </a:r>
                      <a:endParaRPr lang="cs-CZ" sz="2300" b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Ukončeno v rámci hodnocení formálních náležitostí a přijatelnosti (FN+P)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Ukončeno ve VH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Staženo žadatelem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Schváleno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3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1442" marR="5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005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259"/>
            <a:ext cx="9144000" cy="646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39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741</TotalTime>
  <Words>1013</Words>
  <Application>Microsoft Office PowerPoint</Application>
  <PresentationFormat>Předvádění na obrazovce (4:3)</PresentationFormat>
  <Paragraphs>208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MMR_klas</vt:lpstr>
      <vt:lpstr>Aktuální informace k hodnocení a realizaci strategií MAS</vt:lpstr>
      <vt:lpstr>Komunitně vedený místní rozvoj (CLLD)</vt:lpstr>
      <vt:lpstr>Komunitně vedený místní rozvoj (CLLD)</vt:lpstr>
      <vt:lpstr>Místní akční skupiny v ČR</vt:lpstr>
      <vt:lpstr>Celkem za všechny výzvy (stav k 23. 10. 2017)</vt:lpstr>
      <vt:lpstr>1. výzva (stav k 23. 10. 2017)</vt:lpstr>
      <vt:lpstr>2. výzva (stav k 23. 10. 2017)</vt:lpstr>
      <vt:lpstr>3. výzva (stav k 23. 10. 2017)</vt:lpstr>
      <vt:lpstr>Prezentace aplikace PowerPoint</vt:lpstr>
      <vt:lpstr>Stav hodnocení/schvalování v Pardubickém kraji</vt:lpstr>
      <vt:lpstr>Přeji Vám mnoho úspěchů.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Vaner Lukáš</dc:creator>
  <cp:lastModifiedBy>uzivatel</cp:lastModifiedBy>
  <cp:revision>55</cp:revision>
  <cp:lastPrinted>2017-09-25T13:20:53Z</cp:lastPrinted>
  <dcterms:created xsi:type="dcterms:W3CDTF">2014-02-26T13:05:03Z</dcterms:created>
  <dcterms:modified xsi:type="dcterms:W3CDTF">2017-10-23T09:20:36Z</dcterms:modified>
</cp:coreProperties>
</file>