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76" r:id="rId4"/>
    <p:sldId id="275" r:id="rId5"/>
    <p:sldId id="271" r:id="rId6"/>
    <p:sldId id="277" r:id="rId7"/>
    <p:sldId id="273" r:id="rId8"/>
    <p:sldId id="274" r:id="rId9"/>
    <p:sldId id="278" r:id="rId10"/>
    <p:sldId id="261" r:id="rId11"/>
  </p:sldIdLst>
  <p:sldSz cx="9144000" cy="6858000" type="screen4x3"/>
  <p:notesSz cx="9928225" cy="67976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46" autoAdjust="0"/>
  </p:normalViewPr>
  <p:slideViewPr>
    <p:cSldViewPr>
      <p:cViewPr varScale="1">
        <p:scale>
          <a:sx n="57" d="100"/>
          <a:sy n="57" d="100"/>
        </p:scale>
        <p:origin x="72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DC4FE-8888-49B3-954C-BC5FD691F346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E4A3D-595F-4565-A231-2C66855CAD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45032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3937C-7A39-4A10-BEA2-CEC8C2843DC0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C24AE-F2BB-47D5-B5E8-28030C5333C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C24AE-F2BB-47D5-B5E8-28030C5333CB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C24AE-F2BB-47D5-B5E8-28030C5333CB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6BCD3-3B6B-4531-92BA-9EBDECDB26F9}" type="datetimeFigureOut">
              <a:rPr lang="cs-CZ" smtClean="0"/>
              <a:t>24.10.2017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07C4A-F78F-49F2-9C7A-1830B473E6C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cs-CZ" b="1" dirty="0">
                <a:solidFill>
                  <a:srgbClr val="F57421"/>
                </a:solidFill>
              </a:rPr>
              <a:t>Rozvoj cestovního ruchu v obcích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/>
          <a:lstStyle/>
          <a:p>
            <a:r>
              <a:rPr lang="cs-CZ" dirty="0"/>
              <a:t>Proč a zda vůbec se jím zabývat?</a:t>
            </a:r>
          </a:p>
        </p:txBody>
      </p:sp>
      <p:pic>
        <p:nvPicPr>
          <p:cNvPr id="13" name="Obrázek 12" descr="svta-logo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01483"/>
            <a:ext cx="2495550" cy="96837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9A5757D-1ABF-476A-8C0C-2E62E15747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6305"/>
            <a:ext cx="2160240" cy="9135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1124745"/>
            <a:ext cx="8352928" cy="1584175"/>
          </a:xfrm>
        </p:spPr>
        <p:txBody>
          <a:bodyPr/>
          <a:lstStyle/>
          <a:p>
            <a:r>
              <a:rPr lang="cs-CZ" b="1" dirty="0">
                <a:solidFill>
                  <a:srgbClr val="C00000"/>
                </a:solidFill>
              </a:rPr>
              <a:t>Děkuji za pozornost!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1080120"/>
          </a:xfrm>
        </p:spPr>
        <p:txBody>
          <a:bodyPr>
            <a:normAutofit fontScale="92500" lnSpcReduction="20000"/>
          </a:bodyPr>
          <a:lstStyle/>
          <a:p>
            <a:r>
              <a:rPr lang="cs-CZ" sz="2400" dirty="0"/>
              <a:t>Ing. Zdenka Nosková </a:t>
            </a:r>
          </a:p>
          <a:p>
            <a:r>
              <a:rPr lang="cs-CZ" sz="2400" dirty="0"/>
              <a:t>zdenkanoskova@svazvt.cz</a:t>
            </a:r>
          </a:p>
          <a:p>
            <a:r>
              <a:rPr lang="cs-CZ" sz="2400" dirty="0"/>
              <a:t>www.svazvt.cz</a:t>
            </a:r>
          </a:p>
        </p:txBody>
      </p:sp>
      <p:pic>
        <p:nvPicPr>
          <p:cNvPr id="4" name="Obrázek 3" descr="svta-logo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684761"/>
            <a:ext cx="2495550" cy="96837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1FCC6B8-AEDB-4430-B053-75AED8FF2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830938"/>
            <a:ext cx="1944216" cy="8221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D23763-7EBB-4ECD-8236-7C892EB58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6449"/>
          </a:xfrm>
        </p:spPr>
        <p:txBody>
          <a:bodyPr/>
          <a:lstStyle/>
          <a:p>
            <a:r>
              <a:rPr lang="cs-CZ" b="1" dirty="0">
                <a:solidFill>
                  <a:srgbClr val="F57421"/>
                </a:solidFill>
              </a:rPr>
              <a:t>Význam cestovního ruchu v obcích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5512A72-8AA7-47EC-BC6D-FFA0291A8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154644"/>
            <a:ext cx="4020542" cy="2744001"/>
          </a:xfrm>
          <a:prstGeom prst="rect">
            <a:avLst/>
          </a:prstGeom>
        </p:spPr>
      </p:pic>
      <p:pic>
        <p:nvPicPr>
          <p:cNvPr id="7" name="Zástupný symbol pro obsah 5">
            <a:extLst>
              <a:ext uri="{FF2B5EF4-FFF2-40B4-BE49-F238E27FC236}">
                <a16:creationId xmlns:a16="http://schemas.microsoft.com/office/drawing/2014/main" id="{6D440708-4243-4E89-A68C-A7ED5EA0E47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26" y="4084207"/>
            <a:ext cx="4114087" cy="2742724"/>
          </a:xfrm>
        </p:spPr>
      </p:pic>
      <p:pic>
        <p:nvPicPr>
          <p:cNvPr id="8" name="Zástupný symbol pro obsah 7">
            <a:extLst>
              <a:ext uri="{FF2B5EF4-FFF2-40B4-BE49-F238E27FC236}">
                <a16:creationId xmlns:a16="http://schemas.microsoft.com/office/drawing/2014/main" id="{64F3AF39-91BA-4C9B-B4F6-3E2C65D230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26" y="1154644"/>
            <a:ext cx="4140977" cy="2742724"/>
          </a:xfrm>
        </p:spPr>
      </p:pic>
      <p:pic>
        <p:nvPicPr>
          <p:cNvPr id="1028" name="Picture 4" descr="Výsledek obrázku pro cyklostezka bečva">
            <a:extLst>
              <a:ext uri="{FF2B5EF4-FFF2-40B4-BE49-F238E27FC236}">
                <a16:creationId xmlns:a16="http://schemas.microsoft.com/office/drawing/2014/main" id="{1A8666EA-AB61-41DE-9239-F681526B3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84208"/>
            <a:ext cx="4020542" cy="268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24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544E47-F2BE-4738-88DA-B284ECA99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Cestovní ruch a interpretace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D3E232E-D7E2-4BBD-97C9-772076EE1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6909" y="1222894"/>
            <a:ext cx="3657018" cy="4525963"/>
          </a:xfrm>
        </p:spPr>
        <p:txBody>
          <a:bodyPr/>
          <a:lstStyle/>
          <a:p>
            <a:r>
              <a:rPr lang="cs-CZ" b="1" dirty="0"/>
              <a:t>Způsob jak uchopit kouzlo místa, jeho podstatu a historii.</a:t>
            </a:r>
          </a:p>
          <a:p>
            <a:pPr marL="0" indent="0">
              <a:buNone/>
            </a:pPr>
            <a:endParaRPr lang="cs-CZ" b="1" dirty="0"/>
          </a:p>
          <a:p>
            <a:r>
              <a:rPr lang="cs-CZ" b="1" dirty="0"/>
              <a:t>Způsob jak toto dědictví využít pro rozvoj obce.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65CDCCD-D927-454D-B401-4A6964EAE765}"/>
              </a:ext>
            </a:extLst>
          </p:cNvPr>
          <p:cNvSpPr txBox="1"/>
          <p:nvPr/>
        </p:nvSpPr>
        <p:spPr>
          <a:xfrm>
            <a:off x="266909" y="4941168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solidFill>
                  <a:schemeClr val="accent6">
                    <a:lumMod val="75000"/>
                  </a:schemeClr>
                </a:solidFill>
              </a:rPr>
              <a:t>Proč je důležité umět se dívat očima návštěvníka?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39FB20B-A236-4A0C-BCA8-A5CC4432DB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723" y="1222894"/>
            <a:ext cx="4692598" cy="314132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8F55B20-5A8C-4D96-B95B-4598FD8EB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175" y="1177531"/>
            <a:ext cx="5078668" cy="3809001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1B0100F-91B5-433B-9C65-F981E3B620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102891"/>
            <a:ext cx="1252446" cy="52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6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3092C-EAB6-4269-9899-AB3E4773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Publikace Cestovní ruch v obcích</a:t>
            </a:r>
          </a:p>
        </p:txBody>
      </p:sp>
      <p:pic>
        <p:nvPicPr>
          <p:cNvPr id="8" name="Zástupný symbol pro obsah 7">
            <a:extLst>
              <a:ext uri="{FF2B5EF4-FFF2-40B4-BE49-F238E27FC236}">
                <a16:creationId xmlns:a16="http://schemas.microsoft.com/office/drawing/2014/main" id="{AD25BEB0-7016-46C9-9157-B832D6EB9C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1" y="1007428"/>
            <a:ext cx="4468688" cy="5850572"/>
          </a:xfrm>
        </p:spPr>
      </p:pic>
      <p:sp>
        <p:nvSpPr>
          <p:cNvPr id="7" name="Zástupný symbol pro obsah 3">
            <a:extLst>
              <a:ext uri="{FF2B5EF4-FFF2-40B4-BE49-F238E27FC236}">
                <a16:creationId xmlns:a16="http://schemas.microsoft.com/office/drawing/2014/main" id="{1068AB8F-D5C3-4AF8-9DD2-3F19C94E5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484784"/>
            <a:ext cx="4172272" cy="452596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Zlepšení kvality prostředí a udržitelný rozvoj v obci</a:t>
            </a:r>
          </a:p>
          <a:p>
            <a:r>
              <a:rPr lang="cs-CZ" dirty="0"/>
              <a:t>Nefunkční produkt je horší než žádný</a:t>
            </a:r>
          </a:p>
          <a:p>
            <a:r>
              <a:rPr lang="cs-CZ" dirty="0"/>
              <a:t>Dlouhodobě úspěšný produkt je postavený na jedinečnosti a kvalitě</a:t>
            </a:r>
          </a:p>
          <a:p>
            <a:r>
              <a:rPr lang="cs-CZ" dirty="0"/>
              <a:t>Vytváření kvalitních podmínek pro život a podnikání místních</a:t>
            </a:r>
          </a:p>
        </p:txBody>
      </p:sp>
    </p:spTree>
    <p:extLst>
      <p:ext uri="{BB962C8B-B14F-4D97-AF65-F5344CB8AC3E}">
        <p14:creationId xmlns:p14="http://schemas.microsoft.com/office/powerpoint/2010/main" val="42558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3092C-EAB6-4269-9899-AB3E4773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Obsah publikace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5D0BD942-A640-4495-9491-A64214CAB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6016" y="914612"/>
            <a:ext cx="4038600" cy="5028775"/>
          </a:xfrm>
        </p:spPr>
        <p:txBody>
          <a:bodyPr>
            <a:normAutofit lnSpcReduction="10000"/>
          </a:bodyPr>
          <a:lstStyle/>
          <a:p>
            <a:r>
              <a:rPr lang="cs-CZ" b="1" dirty="0"/>
              <a:t>Produkty CR</a:t>
            </a:r>
          </a:p>
          <a:p>
            <a:r>
              <a:rPr lang="cs-CZ" b="1" dirty="0"/>
              <a:t>Propagace</a:t>
            </a:r>
          </a:p>
          <a:p>
            <a:r>
              <a:rPr lang="cs-CZ" b="1" dirty="0"/>
              <a:t>Provoz a udržitelnost</a:t>
            </a:r>
          </a:p>
          <a:p>
            <a:r>
              <a:rPr lang="cs-CZ" b="1" dirty="0"/>
              <a:t>Spolupráce</a:t>
            </a:r>
          </a:p>
          <a:p>
            <a:r>
              <a:rPr lang="cs-CZ" b="1" dirty="0"/>
              <a:t>Financování</a:t>
            </a:r>
          </a:p>
          <a:p>
            <a:r>
              <a:rPr lang="cs-CZ" b="1" dirty="0"/>
              <a:t>Kvalita</a:t>
            </a:r>
          </a:p>
          <a:p>
            <a:r>
              <a:rPr lang="cs-CZ" b="1" dirty="0"/>
              <a:t>Příklady dobré praxe</a:t>
            </a:r>
          </a:p>
          <a:p>
            <a:r>
              <a:rPr lang="cs-CZ" b="1" dirty="0"/>
              <a:t>Pomůcka k odhadu náročnosti přípravy</a:t>
            </a:r>
          </a:p>
          <a:p>
            <a:r>
              <a:rPr lang="cs-CZ" b="1" dirty="0"/>
              <a:t>Tipy pro interpretaci místního dědictví</a:t>
            </a:r>
            <a:endParaRPr lang="cs-CZ" dirty="0"/>
          </a:p>
        </p:txBody>
      </p:sp>
      <p:pic>
        <p:nvPicPr>
          <p:cNvPr id="8" name="Zástupný symbol pro obsah 7">
            <a:extLst>
              <a:ext uri="{FF2B5EF4-FFF2-40B4-BE49-F238E27FC236}">
                <a16:creationId xmlns:a16="http://schemas.microsoft.com/office/drawing/2014/main" id="{18BFB9DB-88CA-4BBD-875E-FD44A33393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1409"/>
            <a:ext cx="4104456" cy="5826591"/>
          </a:xfr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EC5F8584-1ADE-4FB3-80A6-D7B3F6CC1940}"/>
              </a:ext>
            </a:extLst>
          </p:cNvPr>
          <p:cNvSpPr txBox="1"/>
          <p:nvPr/>
        </p:nvSpPr>
        <p:spPr>
          <a:xfrm>
            <a:off x="611560" y="1628800"/>
            <a:ext cx="32403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dirty="0">
                <a:solidFill>
                  <a:schemeClr val="bg1"/>
                </a:solidFill>
              </a:rPr>
              <a:t>Přínosy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dirty="0">
                <a:solidFill>
                  <a:schemeClr val="bg1"/>
                </a:solidFill>
              </a:rPr>
              <a:t>Potíže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dirty="0">
                <a:solidFill>
                  <a:schemeClr val="bg1"/>
                </a:solidFill>
              </a:rPr>
              <a:t>Výhody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dirty="0">
                <a:solidFill>
                  <a:schemeClr val="bg1"/>
                </a:solidFill>
              </a:rPr>
              <a:t>Nevýhody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3200" b="1" dirty="0">
                <a:solidFill>
                  <a:schemeClr val="bg1"/>
                </a:solidFill>
              </a:rPr>
              <a:t>Doporučení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79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3092C-EAB6-4269-9899-AB3E4773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Publikace Cestovní ruch v obcích</a:t>
            </a:r>
          </a:p>
        </p:txBody>
      </p:sp>
      <p:sp>
        <p:nvSpPr>
          <p:cNvPr id="7" name="Zástupný symbol pro obsah 3">
            <a:extLst>
              <a:ext uri="{FF2B5EF4-FFF2-40B4-BE49-F238E27FC236}">
                <a16:creationId xmlns:a16="http://schemas.microsoft.com/office/drawing/2014/main" id="{1068AB8F-D5C3-4AF8-9DD2-3F19C94E5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8024" y="1484784"/>
            <a:ext cx="4172272" cy="4525963"/>
          </a:xfrm>
        </p:spPr>
        <p:txBody>
          <a:bodyPr/>
          <a:lstStyle/>
          <a:p>
            <a:r>
              <a:rPr lang="cs-CZ" b="1" dirty="0"/>
              <a:t>Zážitkové a naučné stezky a panely</a:t>
            </a:r>
          </a:p>
          <a:p>
            <a:r>
              <a:rPr lang="cs-CZ" b="1" dirty="0"/>
              <a:t>Muzea a expozice</a:t>
            </a:r>
          </a:p>
          <a:p>
            <a:r>
              <a:rPr lang="cs-CZ" b="1" dirty="0"/>
              <a:t>Místní průvodci</a:t>
            </a:r>
          </a:p>
          <a:p>
            <a:r>
              <a:rPr lang="cs-CZ" b="1" dirty="0"/>
              <a:t>Aplikace, </a:t>
            </a:r>
            <a:r>
              <a:rPr lang="cs-CZ" b="1" dirty="0" err="1"/>
              <a:t>audioprůvodci</a:t>
            </a:r>
            <a:endParaRPr lang="cs-CZ" b="1" dirty="0"/>
          </a:p>
          <a:p>
            <a:r>
              <a:rPr lang="cs-CZ" b="1" dirty="0"/>
              <a:t>Infocentra</a:t>
            </a:r>
          </a:p>
          <a:p>
            <a:r>
              <a:rPr lang="cs-CZ" b="1" dirty="0"/>
              <a:t>Místní akce</a:t>
            </a:r>
            <a:endParaRPr lang="cs-CZ" dirty="0"/>
          </a:p>
        </p:txBody>
      </p:sp>
      <p:pic>
        <p:nvPicPr>
          <p:cNvPr id="6" name="Zástupný symbol pro obsah 5">
            <a:extLst>
              <a:ext uri="{FF2B5EF4-FFF2-40B4-BE49-F238E27FC236}">
                <a16:creationId xmlns:a16="http://schemas.microsoft.com/office/drawing/2014/main" id="{F7A46A80-F4F9-4CA3-858C-E168E4A593D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39" y="856898"/>
            <a:ext cx="4297732" cy="6001102"/>
          </a:xfrm>
        </p:spPr>
      </p:pic>
    </p:spTree>
    <p:extLst>
      <p:ext uri="{BB962C8B-B14F-4D97-AF65-F5344CB8AC3E}">
        <p14:creationId xmlns:p14="http://schemas.microsoft.com/office/powerpoint/2010/main" val="24013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3092C-EAB6-4269-9899-AB3E4773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08776" cy="70609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Co je dobré vědět?</a:t>
            </a:r>
          </a:p>
        </p:txBody>
      </p:sp>
      <p:sp>
        <p:nvSpPr>
          <p:cNvPr id="7" name="Zástupný symbol pro obsah 3">
            <a:extLst>
              <a:ext uri="{FF2B5EF4-FFF2-40B4-BE49-F238E27FC236}">
                <a16:creationId xmlns:a16="http://schemas.microsoft.com/office/drawing/2014/main" id="{1068AB8F-D5C3-4AF8-9DD2-3F19C94E5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9512" y="980728"/>
            <a:ext cx="2304256" cy="5040560"/>
          </a:xfrm>
        </p:spPr>
        <p:txBody>
          <a:bodyPr>
            <a:normAutofit/>
          </a:bodyPr>
          <a:lstStyle/>
          <a:p>
            <a:r>
              <a:rPr lang="cs-CZ" b="1" dirty="0"/>
              <a:t>Důvod proč cestujeme – relaxace, poznání, zábava.</a:t>
            </a:r>
          </a:p>
          <a:p>
            <a:r>
              <a:rPr lang="cs-CZ" b="1" dirty="0"/>
              <a:t>Přijímáme informace postupně a máme omezenou kapacitu.</a:t>
            </a:r>
          </a:p>
          <a:p>
            <a:endParaRPr lang="cs-CZ" b="1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3975555-AD41-4089-B3F7-F238D3097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004" y="980728"/>
            <a:ext cx="6650971" cy="484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89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3092C-EAB6-4269-9899-AB3E4773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16632"/>
            <a:ext cx="8708776" cy="70609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F57421"/>
                </a:solidFill>
              </a:rPr>
              <a:t>Co je dobré vědět?</a:t>
            </a:r>
          </a:p>
        </p:txBody>
      </p:sp>
      <p:sp>
        <p:nvSpPr>
          <p:cNvPr id="7" name="Zástupný symbol pro obsah 3">
            <a:extLst>
              <a:ext uri="{FF2B5EF4-FFF2-40B4-BE49-F238E27FC236}">
                <a16:creationId xmlns:a16="http://schemas.microsoft.com/office/drawing/2014/main" id="{1068AB8F-D5C3-4AF8-9DD2-3F19C94E5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504" y="1052736"/>
            <a:ext cx="3514806" cy="3960440"/>
          </a:xfrm>
        </p:spPr>
        <p:txBody>
          <a:bodyPr>
            <a:normAutofit/>
          </a:bodyPr>
          <a:lstStyle/>
          <a:p>
            <a:r>
              <a:rPr lang="cs-CZ" b="1" dirty="0"/>
              <a:t>Pravidlo pozornosti 3-30-3</a:t>
            </a:r>
          </a:p>
          <a:p>
            <a:pPr marL="0" indent="0">
              <a:buNone/>
            </a:pPr>
            <a:endParaRPr lang="cs-CZ" b="1" dirty="0"/>
          </a:p>
          <a:p>
            <a:r>
              <a:rPr lang="cs-CZ" b="1" dirty="0"/>
              <a:t>Jak si lidé pamatují? 90 - 50 -30 -20</a:t>
            </a:r>
          </a:p>
          <a:p>
            <a:pPr marL="0" indent="0">
              <a:buNone/>
            </a:pPr>
            <a:endParaRPr lang="cs-CZ" b="1" dirty="0"/>
          </a:p>
          <a:p>
            <a:r>
              <a:rPr lang="cs-CZ" b="1" dirty="0"/>
              <a:t>Čeho si člověk nejdříve všimne?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81DF41E-4B73-4A8B-982E-82FF016B6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960120"/>
            <a:ext cx="5486400" cy="49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9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C86A562-AC43-4DE2-8C5C-2DF40E0A5F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0"/>
            <a:ext cx="4680520" cy="685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16903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12336</TotalTime>
  <Words>207</Words>
  <Application>Microsoft Office PowerPoint</Application>
  <PresentationFormat>Předvádění na obrazovce (4:3)</PresentationFormat>
  <Paragraphs>50</Paragraphs>
  <Slides>10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Motiv sady Office</vt:lpstr>
      <vt:lpstr>Rozvoj cestovního ruchu v obcích</vt:lpstr>
      <vt:lpstr>Význam cestovního ruchu v obcích</vt:lpstr>
      <vt:lpstr>Cestovní ruch a interpretace</vt:lpstr>
      <vt:lpstr>Publikace Cestovní ruch v obcích</vt:lpstr>
      <vt:lpstr>Obsah publikace</vt:lpstr>
      <vt:lpstr>Publikace Cestovní ruch v obcích</vt:lpstr>
      <vt:lpstr>Co je dobré vědět?</vt:lpstr>
      <vt:lpstr>Co je dobré vědět?</vt:lpstr>
      <vt:lpstr>Prezentace aplikace PowerPoint</vt:lpstr>
      <vt:lpstr>Děkuji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Eva</dc:creator>
  <cp:lastModifiedBy>Zdenka Nosková</cp:lastModifiedBy>
  <cp:revision>309</cp:revision>
  <cp:lastPrinted>2017-05-15T04:24:51Z</cp:lastPrinted>
  <dcterms:created xsi:type="dcterms:W3CDTF">2017-03-26T08:53:05Z</dcterms:created>
  <dcterms:modified xsi:type="dcterms:W3CDTF">2017-10-24T09:26:17Z</dcterms:modified>
</cp:coreProperties>
</file>