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4" r:id="rId3"/>
    <p:sldId id="345" r:id="rId4"/>
    <p:sldId id="346" r:id="rId5"/>
    <p:sldId id="339" r:id="rId6"/>
    <p:sldId id="332" r:id="rId7"/>
    <p:sldId id="347" r:id="rId8"/>
    <p:sldId id="348" r:id="rId9"/>
    <p:sldId id="349" r:id="rId10"/>
    <p:sldId id="343" r:id="rId11"/>
    <p:sldId id="315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75108" autoAdjust="0"/>
  </p:normalViewPr>
  <p:slideViewPr>
    <p:cSldViewPr>
      <p:cViewPr varScale="1">
        <p:scale>
          <a:sx n="83" d="100"/>
          <a:sy n="83" d="100"/>
        </p:scale>
        <p:origin x="18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5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54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432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213">
              <a:defRPr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689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453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42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488832" cy="180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/>
              <a:t>3</a:t>
            </a:r>
            <a:r>
              <a:rPr lang="cs-CZ" sz="2400" b="1" dirty="0" smtClean="0"/>
              <a:t>. workshop pořizovatelů a projektantů k územní studii krajiny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13. 9. 2019, Praha, MMR – jednací sál AVI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>
                <a:solidFill>
                  <a:srgbClr val="000099"/>
                </a:solidFill>
              </a:rPr>
              <a:t>Ing. arch. Karel WIRTH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700" dirty="0" smtClean="0"/>
              <a:t/>
            </a:r>
            <a:br>
              <a:rPr lang="cs-CZ" sz="3700" dirty="0" smtClean="0"/>
            </a:br>
            <a:r>
              <a:rPr lang="cs-CZ" sz="3700" dirty="0"/>
              <a:t/>
            </a:r>
            <a:br>
              <a:rPr lang="cs-CZ" sz="3700" dirty="0"/>
            </a:br>
            <a:r>
              <a:rPr lang="cs-CZ" sz="3700" dirty="0" smtClean="0"/>
              <a:t/>
            </a:r>
            <a:br>
              <a:rPr lang="cs-CZ" sz="3700" dirty="0" smtClean="0"/>
            </a:br>
            <a:r>
              <a:rPr lang="cs-CZ" sz="3700" dirty="0" smtClean="0"/>
              <a:t>Informace a aktuality </a:t>
            </a:r>
            <a:br>
              <a:rPr lang="cs-CZ" sz="3700" dirty="0" smtClean="0"/>
            </a:br>
            <a:r>
              <a:rPr lang="cs-CZ" sz="3700" dirty="0" smtClean="0"/>
              <a:t>k územním studiím krajiny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Předpoklad dalších metodických činností k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636912"/>
            <a:ext cx="8568952" cy="4032447"/>
          </a:xfrm>
        </p:spPr>
        <p:txBody>
          <a:bodyPr/>
          <a:lstStyle/>
          <a:p>
            <a:pPr marL="0" indent="0">
              <a:buNone/>
            </a:pPr>
            <a:r>
              <a:rPr lang="cs-CZ" sz="2300" b="1" dirty="0" smtClean="0"/>
              <a:t>Další </a:t>
            </a:r>
            <a:r>
              <a:rPr lang="cs-CZ" sz="2300" b="1" dirty="0"/>
              <a:t>analýzy obsahu zpracovaných ÚSK</a:t>
            </a:r>
          </a:p>
          <a:p>
            <a:r>
              <a:rPr lang="cs-CZ" sz="2300" dirty="0"/>
              <a:t>V závislosti na personálních kapacitách</a:t>
            </a:r>
            <a:r>
              <a:rPr lang="cs-CZ" sz="2300" dirty="0" smtClean="0"/>
              <a:t>.</a:t>
            </a:r>
          </a:p>
          <a:p>
            <a:endParaRPr lang="cs-CZ" sz="2300" dirty="0"/>
          </a:p>
          <a:p>
            <a:pPr marL="0" indent="0">
              <a:buNone/>
            </a:pPr>
            <a:r>
              <a:rPr lang="cs-CZ" sz="2300" b="1" dirty="0" smtClean="0"/>
              <a:t>Technická aktualizace metodického pokynu </a:t>
            </a:r>
          </a:p>
          <a:p>
            <a:r>
              <a:rPr lang="cs-CZ" sz="2300" dirty="0" smtClean="0"/>
              <a:t>Např. oprava terminologie dle nového českého předkladu Evropské úmluvy o krajině. Nikoliv zásadní koncepční změny.</a:t>
            </a:r>
          </a:p>
          <a:p>
            <a:r>
              <a:rPr lang="cs-CZ" sz="2300" dirty="0" smtClean="0"/>
              <a:t>V rámci průběžné aktualizace metodik MMR.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924944"/>
            <a:ext cx="8136904" cy="331236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 smtClean="0"/>
              <a:t>Ing. arch. Karel Wirth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dirty="0" smtClean="0"/>
              <a:t>Ministerstvo </a:t>
            </a:r>
            <a:r>
              <a:rPr lang="cs-CZ" sz="2400" dirty="0"/>
              <a:t>pro místní rozvoj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dirty="0"/>
              <a:t>Odbor územního plánování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/>
              <a:t>Karel.Wirth</a:t>
            </a:r>
            <a:r>
              <a:rPr lang="en-US" sz="2400" dirty="0"/>
              <a:t>@</a:t>
            </a:r>
            <a:r>
              <a:rPr lang="cs-CZ" sz="2400" dirty="0"/>
              <a:t>mmr.cz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studie krajiny (ÚSK)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5112568" cy="4392488"/>
          </a:xfrm>
        </p:spPr>
        <p:txBody>
          <a:bodyPr/>
          <a:lstStyle/>
          <a:p>
            <a:r>
              <a:rPr lang="cs-CZ" sz="2000" dirty="0" smtClean="0"/>
              <a:t>Jde </a:t>
            </a:r>
            <a:r>
              <a:rPr lang="cs-CZ" sz="2000" dirty="0"/>
              <a:t>o územní studii ve smyslu </a:t>
            </a:r>
            <a:r>
              <a:rPr lang="cs-CZ" sz="2000" dirty="0" smtClean="0"/>
              <a:t>staveb-</a:t>
            </a:r>
            <a:r>
              <a:rPr lang="cs-CZ" sz="2000" dirty="0" err="1" smtClean="0"/>
              <a:t>ního</a:t>
            </a:r>
            <a:r>
              <a:rPr lang="cs-CZ" sz="2000" dirty="0" smtClean="0"/>
              <a:t> </a:t>
            </a:r>
            <a:r>
              <a:rPr lang="cs-CZ" sz="2000" dirty="0"/>
              <a:t>zákona (viz zejména § 25 a </a:t>
            </a:r>
            <a:r>
              <a:rPr lang="cs-CZ" sz="2000" dirty="0" smtClean="0"/>
              <a:t>30)</a:t>
            </a:r>
          </a:p>
          <a:p>
            <a:r>
              <a:rPr lang="cs-CZ" sz="2000" dirty="0"/>
              <a:t>Podpora pořizování ÚSK z IROP a z NPŽP, ale </a:t>
            </a:r>
            <a:r>
              <a:rPr lang="cs-CZ" sz="2000" b="1" dirty="0"/>
              <a:t>pouze pro celý správní obvod </a:t>
            </a:r>
            <a:r>
              <a:rPr lang="cs-CZ" sz="2000" b="1" dirty="0" smtClean="0"/>
              <a:t>ORP; </a:t>
            </a:r>
            <a:r>
              <a:rPr lang="cs-CZ" sz="2000" dirty="0" smtClean="0"/>
              <a:t>Pořizovatelem je v tom případě obecní úřad ORP</a:t>
            </a:r>
          </a:p>
          <a:p>
            <a:r>
              <a:rPr lang="cs-CZ" sz="2000" dirty="0" smtClean="0"/>
              <a:t>Společný </a:t>
            </a:r>
            <a:r>
              <a:rPr lang="cs-CZ" sz="2000" dirty="0"/>
              <a:t>metodický pokyn MMR a MŽP z února </a:t>
            </a:r>
            <a:r>
              <a:rPr lang="cs-CZ" sz="2000" dirty="0" smtClean="0"/>
              <a:t>2016 - dostupný </a:t>
            </a:r>
            <a:r>
              <a:rPr lang="cs-CZ" sz="2000" dirty="0"/>
              <a:t>na stránkách MMR, MŽP, </a:t>
            </a:r>
            <a:r>
              <a:rPr lang="cs-CZ" sz="2000" dirty="0" smtClean="0"/>
              <a:t>ÚÚR; odkaz:</a:t>
            </a:r>
          </a:p>
          <a:p>
            <a:pPr marL="361950" indent="0">
              <a:buNone/>
            </a:pPr>
            <a:r>
              <a:rPr lang="cs-CZ" sz="1100" dirty="0">
                <a:solidFill>
                  <a:srgbClr val="00B050"/>
                </a:solidFill>
              </a:rPr>
              <a:t>https://mmr.cz/cs/Ministerstvo/Stavebni-pravo/Stanoviska-a-metodiky/Stanoviska-odboru-uzemniho-planovani-MMR/3-Uzemne-planovaci-podklady-a-jejich-aktualizace/Metodicky-pokyn-Zadani-uzemni-studie-krajiny-pro-spravni-obvod-obce-s     </a:t>
            </a:r>
            <a:endParaRPr lang="cs-CZ" sz="1100" dirty="0" smtClean="0">
              <a:solidFill>
                <a:srgbClr val="00B050"/>
              </a:solidFill>
            </a:endParaRPr>
          </a:p>
          <a:p>
            <a:r>
              <a:rPr lang="cs-CZ" sz="2000" dirty="0" smtClean="0"/>
              <a:t>Měřítko 1 : 10 000 nebo 1 : 25 000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515" y="2137367"/>
            <a:ext cx="3094188" cy="4392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08912" cy="4392488"/>
          </a:xfrm>
        </p:spPr>
        <p:txBody>
          <a:bodyPr/>
          <a:lstStyle/>
          <a:p>
            <a:pPr marL="457200" indent="-457200">
              <a:buClr>
                <a:srgbClr val="000099"/>
              </a:buClr>
            </a:pPr>
            <a:r>
              <a:rPr lang="cs-CZ" sz="2400" b="1" dirty="0" smtClean="0"/>
              <a:t>Posílení důrazu na řešení krajiny v rámci územního plánování: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600" dirty="0" smtClean="0"/>
              <a:t>Podklad pro řešení krajiny v územních plánech / jejich změnách.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600" dirty="0" smtClean="0"/>
              <a:t>Podklad pro doplnění územně analytických podkladů.</a:t>
            </a:r>
          </a:p>
          <a:p>
            <a:pPr marL="857250" lvl="1" indent="-457200" algn="just">
              <a:buClr>
                <a:srgbClr val="000099"/>
              </a:buClr>
            </a:pPr>
            <a:r>
              <a:rPr lang="cs-CZ" sz="1600" dirty="0" smtClean="0"/>
              <a:t>Poklad pro upřesnění řešení krajiny v zásadách územního rozvoje.</a:t>
            </a:r>
          </a:p>
          <a:p>
            <a:pPr marL="857250" lvl="1" indent="-457200" algn="just">
              <a:buClr>
                <a:srgbClr val="000099"/>
              </a:buClr>
            </a:pPr>
            <a:r>
              <a:rPr lang="cs-CZ" sz="1600" dirty="0" smtClean="0"/>
              <a:t>Podklad pro závazná stanoviska orgánů územního plánování.</a:t>
            </a:r>
          </a:p>
          <a:p>
            <a:pPr marL="457200" indent="-457200" algn="just">
              <a:buClr>
                <a:srgbClr val="000099"/>
              </a:buClr>
            </a:pPr>
            <a:r>
              <a:rPr lang="cs-CZ" sz="2400" b="1" dirty="0" smtClean="0"/>
              <a:t>Podklad pro činnost dalších orgánů veřejné správy</a:t>
            </a:r>
          </a:p>
          <a:p>
            <a:pPr marL="457200" indent="-457200" algn="just">
              <a:buClr>
                <a:srgbClr val="000099"/>
              </a:buClr>
            </a:pPr>
            <a:endParaRPr lang="cs-CZ" sz="2400" b="1" dirty="0" smtClean="0"/>
          </a:p>
          <a:p>
            <a:pPr algn="just"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sz="2400" b="1" dirty="0"/>
              <a:t> </a:t>
            </a:r>
            <a:r>
              <a:rPr lang="cs-CZ" sz="2400" b="1" dirty="0" smtClean="0"/>
              <a:t>Koordinace záměrů a systémů v krajině</a:t>
            </a:r>
          </a:p>
          <a:p>
            <a:pPr algn="just">
              <a:buClr>
                <a:srgbClr val="000099"/>
              </a:buCl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algn="just"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cs-CZ" sz="3600" b="1" dirty="0" smtClean="0"/>
              <a:t>Zlepšení stavu krajiny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05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řešení návrhu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424936" cy="4392488"/>
          </a:xfrm>
        </p:spPr>
        <p:txBody>
          <a:bodyPr/>
          <a:lstStyle/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Stanovení cílové vize krajiny; zpřesnění krajin a jejich cílových kvalit vymezených v zásadách územního rozvoje.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Návrh opatření na ochranu a rozvoj zjištěných hodnot a potenciálů.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Řešení požadavků a potřeb člověka v krajině, např.: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Návrh opatření pro optimalizaci hospodaření v krajině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Návrh opatření pro zlepšení sídelních propojení a prostupnosti krajiny pro člověka</a:t>
            </a:r>
          </a:p>
          <a:p>
            <a:pPr marL="457200" indent="-457200">
              <a:buClr>
                <a:srgbClr val="000099"/>
              </a:buClr>
            </a:pPr>
            <a:r>
              <a:rPr lang="cs-CZ" sz="2000" dirty="0" smtClean="0"/>
              <a:t>Řešení problémů, snižování ohrožení a předcházení rizikům v krajině, např.: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Vodní režim krajiny, zvýšení retence, protipovodňová ochrana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Protierozní ochrana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Rámcový návrh úprav ÚSES, další opatření ke zvýšení biodiverzity</a:t>
            </a:r>
          </a:p>
          <a:p>
            <a:pPr marL="857250" lvl="1" indent="-457200">
              <a:buClr>
                <a:srgbClr val="000099"/>
              </a:buClr>
            </a:pPr>
            <a:r>
              <a:rPr lang="cs-CZ" sz="1800" b="1" dirty="0" smtClean="0"/>
              <a:t>Doporučení opatření v souvislosti s adaptací na změnu klimatu </a:t>
            </a:r>
            <a:r>
              <a:rPr lang="cs-CZ" sz="1600" b="1" dirty="0" smtClean="0"/>
              <a:t>(změny velikosti půdních bloků, zvýšení koeficientu ekolog. stability…)</a:t>
            </a:r>
            <a:endParaRPr lang="cs-CZ" sz="1600" dirty="0" smtClean="0"/>
          </a:p>
          <a:p>
            <a:pPr marL="457200" indent="-457200">
              <a:buClr>
                <a:srgbClr val="000099"/>
              </a:buClr>
            </a:pPr>
            <a:endParaRPr lang="cs-CZ" sz="2000" b="1" dirty="0" smtClean="0"/>
          </a:p>
          <a:p>
            <a:pPr marL="457200" indent="-457200">
              <a:buClr>
                <a:srgbClr val="000099"/>
              </a:buClr>
            </a:pPr>
            <a:endParaRPr lang="cs-CZ" sz="20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3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Předchozí workshopy k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568952" cy="4608511"/>
          </a:xfrm>
        </p:spPr>
        <p:txBody>
          <a:bodyPr/>
          <a:lstStyle/>
          <a:p>
            <a:r>
              <a:rPr lang="cs-CZ" sz="2400" b="1" dirty="0" smtClean="0"/>
              <a:t>10. 11. 2017: 1. workshop pořizovatelů a projektantů k územní studii krajiny</a:t>
            </a:r>
          </a:p>
          <a:p>
            <a:r>
              <a:rPr lang="cs-CZ" sz="2300" dirty="0" smtClean="0"/>
              <a:t>6. 4. 2018: </a:t>
            </a:r>
            <a:r>
              <a:rPr lang="cs-CZ" sz="2300" dirty="0" err="1" smtClean="0"/>
              <a:t>Miniworkshop</a:t>
            </a:r>
            <a:r>
              <a:rPr lang="cs-CZ" sz="2300" dirty="0" smtClean="0"/>
              <a:t> projektantů k ÚSK (bez prezentací)</a:t>
            </a:r>
          </a:p>
          <a:p>
            <a:r>
              <a:rPr lang="cs-CZ" sz="2400" b="1" dirty="0" smtClean="0"/>
              <a:t>14. 5. 2018: Druhý </a:t>
            </a:r>
            <a:r>
              <a:rPr lang="cs-CZ" sz="2400" b="1" dirty="0" err="1" smtClean="0"/>
              <a:t>miniworkshop</a:t>
            </a:r>
            <a:r>
              <a:rPr lang="cs-CZ" sz="2400" b="1" dirty="0" smtClean="0"/>
              <a:t> projektantů k ÚSK</a:t>
            </a:r>
          </a:p>
          <a:p>
            <a:r>
              <a:rPr lang="en-US" sz="2400" b="1" dirty="0" smtClean="0"/>
              <a:t>2. 11. 2018</a:t>
            </a:r>
            <a:r>
              <a:rPr lang="cs-CZ" sz="2400" b="1" dirty="0" smtClean="0"/>
              <a:t>:</a:t>
            </a:r>
            <a:r>
              <a:rPr lang="en-US" sz="2400" b="1" dirty="0" smtClean="0"/>
              <a:t> 2. wo</a:t>
            </a:r>
            <a:r>
              <a:rPr lang="cs-CZ" sz="2400" b="1" dirty="0" smtClean="0"/>
              <a:t>r</a:t>
            </a:r>
            <a:r>
              <a:rPr lang="en-US" sz="2400" b="1" dirty="0" err="1" smtClean="0"/>
              <a:t>kshop</a:t>
            </a:r>
            <a:r>
              <a:rPr lang="en-US" sz="2400" b="1" dirty="0" smtClean="0"/>
              <a:t> </a:t>
            </a:r>
            <a:r>
              <a:rPr lang="cs-CZ" sz="2400" b="1" dirty="0" smtClean="0"/>
              <a:t>pořizovatelů a </a:t>
            </a:r>
            <a:r>
              <a:rPr lang="en-US" sz="2400" b="1" dirty="0" err="1" smtClean="0"/>
              <a:t>projektant</a:t>
            </a:r>
            <a:r>
              <a:rPr lang="cs-CZ" sz="2400" b="1" dirty="0" smtClean="0"/>
              <a:t>ů k územní studii krajiny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Prezentace z workshopů jsou na </a:t>
            </a:r>
            <a:r>
              <a:rPr lang="cs-CZ" sz="2400" dirty="0"/>
              <a:t>stránkách </a:t>
            </a:r>
            <a:r>
              <a:rPr lang="cs-CZ" sz="2400" dirty="0">
                <a:hlinkClick r:id="rId3"/>
              </a:rPr>
              <a:t>www.mmr.cz</a:t>
            </a:r>
            <a:r>
              <a:rPr lang="cs-CZ" sz="2400" dirty="0"/>
              <a:t> v sekci Veřejné investování/Stavební právo/Informace a aktuality/Územní plánování</a:t>
            </a:r>
          </a:p>
          <a:p>
            <a:endParaRPr lang="cs-CZ" sz="2400" b="1" dirty="0"/>
          </a:p>
          <a:p>
            <a:endParaRPr lang="cs-CZ" sz="2400" b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ÚSK – aktuality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7560840" cy="4608511"/>
          </a:xfrm>
        </p:spPr>
        <p:txBody>
          <a:bodyPr/>
          <a:lstStyle/>
          <a:p>
            <a:r>
              <a:rPr lang="cs-CZ" sz="2200" dirty="0" smtClean="0"/>
              <a:t>Z výzvy č. 9 IROP byly podpořeny ÚSK pro 47 správních obvodů ORP (cca 23% rozlohy ČR)</a:t>
            </a:r>
          </a:p>
          <a:p>
            <a:r>
              <a:rPr lang="cs-CZ" sz="2200" dirty="0" smtClean="0"/>
              <a:t>Aktuálně dokončeno cca 28 z nich</a:t>
            </a:r>
          </a:p>
          <a:p>
            <a:r>
              <a:rPr lang="cs-CZ" sz="2200" dirty="0" smtClean="0"/>
              <a:t>Dokončení zbývajících do konce roku 2019</a:t>
            </a:r>
          </a:p>
          <a:p>
            <a:endParaRPr lang="cs-CZ" sz="2200" b="1" dirty="0" smtClean="0"/>
          </a:p>
          <a:p>
            <a:endParaRPr lang="cs-CZ" sz="2200" b="1" dirty="0" smtClean="0"/>
          </a:p>
          <a:p>
            <a:endParaRPr lang="cs-CZ" sz="2200" b="1" dirty="0" smtClean="0"/>
          </a:p>
          <a:p>
            <a:endParaRPr lang="cs-CZ" sz="2200" b="1" dirty="0"/>
          </a:p>
          <a:p>
            <a:endParaRPr lang="cs-CZ" sz="2200" b="1" dirty="0"/>
          </a:p>
          <a:p>
            <a:r>
              <a:rPr lang="cs-CZ" sz="2200" b="1" dirty="0" smtClean="0"/>
              <a:t>Financování v programovém období 2021-2027:   ?</a:t>
            </a:r>
            <a:endParaRPr lang="cs-CZ" sz="2200" b="1" dirty="0"/>
          </a:p>
          <a:p>
            <a:endParaRPr lang="cs-CZ" sz="2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72" y="1844675"/>
            <a:ext cx="7564931" cy="4752975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ÚSK podpořené z výzvy č. 9 IROP</a:t>
            </a: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120619"/>
            <a:ext cx="1092216" cy="72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Zájem o pořízení ÚSK – dotazníkové šetření mezi ORP, jaro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424936" cy="4608511"/>
          </a:xfrm>
        </p:spPr>
        <p:txBody>
          <a:bodyPr/>
          <a:lstStyle/>
          <a:p>
            <a:endParaRPr lang="cs-CZ" sz="2200" b="1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Osloveny úřady územního plánování na všech 205 ORP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88 ÚÚP odpovědělo 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Z nich 18 ÚÚP má zájem o pořízení ÚSK nebo její pořízení zvažuje</a:t>
            </a:r>
            <a:endParaRPr lang="cs-CZ" sz="2200" b="1" dirty="0"/>
          </a:p>
          <a:p>
            <a:endParaRPr lang="cs-CZ" sz="2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Kvantitativní analýza 22 dokončených ÚSK</a:t>
            </a:r>
            <a:br>
              <a:rPr lang="cs-CZ" dirty="0" smtClean="0"/>
            </a:br>
            <a:r>
              <a:rPr lang="cs-CZ" dirty="0" smtClean="0"/>
              <a:t>- červenec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424936" cy="4608511"/>
          </a:xfrm>
        </p:spPr>
        <p:txBody>
          <a:bodyPr/>
          <a:lstStyle/>
          <a:p>
            <a:endParaRPr lang="cs-CZ" sz="2200" b="1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Průměrná délka zpracování - od předání zadání zhotoviteli do schválení ÚSK pořizovatelem: 21 měsíců (min. 15, max. 27)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Průměrná výměra krajinného okrsku: od 1,9 km</a:t>
            </a:r>
            <a:r>
              <a:rPr lang="cs-CZ" sz="2200" baseline="30000" dirty="0" smtClean="0"/>
              <a:t>2</a:t>
            </a:r>
            <a:r>
              <a:rPr lang="cs-CZ" sz="2200" dirty="0" smtClean="0"/>
              <a:t> do 74,0 km</a:t>
            </a:r>
            <a:r>
              <a:rPr lang="cs-CZ" sz="2200" baseline="30000" dirty="0" smtClean="0"/>
              <a:t>2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V polovině případů je průměrná výměra krajinného okrsku mezi 10 a 20 </a:t>
            </a:r>
            <a:r>
              <a:rPr lang="cs-CZ" sz="2200" dirty="0"/>
              <a:t>km</a:t>
            </a:r>
            <a:r>
              <a:rPr lang="cs-CZ" sz="2200" baseline="30000" dirty="0"/>
              <a:t>2</a:t>
            </a:r>
            <a:r>
              <a:rPr lang="cs-CZ" sz="22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20 z 22 ÚSK stanovuje cílové kvality také pro každý krajinný okrsek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16 z 22 ÚSK obsahuje také karty obcí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Měřítko hlavního výkresu: 17 x 1 : 10 000, 5 x 1 : 25 000</a:t>
            </a:r>
          </a:p>
          <a:p>
            <a:pPr>
              <a:spcAft>
                <a:spcPts val="600"/>
              </a:spcAft>
            </a:pPr>
            <a:endParaRPr lang="cs-CZ" sz="2200" b="1" dirty="0"/>
          </a:p>
          <a:p>
            <a:endParaRPr lang="cs-CZ" sz="2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764704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Informace </a:t>
            </a:r>
            <a:r>
              <a:rPr lang="cs-CZ" sz="1400" b="1" dirty="0" smtClean="0">
                <a:solidFill>
                  <a:srgbClr val="00AF3F"/>
                </a:solidFill>
              </a:rPr>
              <a:t>a aktuality k </a:t>
            </a:r>
            <a:r>
              <a:rPr lang="cs-CZ" sz="1400" b="1" dirty="0" smtClean="0">
                <a:solidFill>
                  <a:srgbClr val="00AF3F"/>
                </a:solidFill>
              </a:rPr>
              <a:t>územním studiím </a:t>
            </a:r>
            <a:r>
              <a:rPr lang="cs-CZ" sz="1400" b="1" dirty="0" smtClean="0">
                <a:solidFill>
                  <a:srgbClr val="00AF3F"/>
                </a:solidFill>
              </a:rPr>
              <a:t>krajiny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685</Words>
  <Application>Microsoft Office PowerPoint</Application>
  <PresentationFormat>Předvádění na obrazovce (4:3)</PresentationFormat>
  <Paragraphs>96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MMR_klas</vt:lpstr>
      <vt:lpstr>   Informace a aktuality  k územním studiím krajiny</vt:lpstr>
      <vt:lpstr>Územní studie krajiny (ÚSK)</vt:lpstr>
      <vt:lpstr>Proč ÚSK</vt:lpstr>
      <vt:lpstr>Obsah řešení návrhu ÚSK</vt:lpstr>
      <vt:lpstr>Předchozí workshopy k ÚSK</vt:lpstr>
      <vt:lpstr>ÚSK – aktuality</vt:lpstr>
      <vt:lpstr>ÚSK podpořené z výzvy č. 9 IROP</vt:lpstr>
      <vt:lpstr>Zájem o pořízení ÚSK – dotazníkové šetření mezi ORP, jaro 2019</vt:lpstr>
      <vt:lpstr>Kvantitativní analýza 22 dokončených ÚSK - červenec 2019</vt:lpstr>
      <vt:lpstr>Předpoklad dalších metodických činností k ÚSK</vt:lpstr>
      <vt:lpstr>Děkuji Vám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studie krajiny - pohled MMR</dc:title>
  <dc:creator>Wirth Karel</dc:creator>
  <cp:lastModifiedBy>Wirth Karel</cp:lastModifiedBy>
  <cp:revision>59</cp:revision>
  <dcterms:modified xsi:type="dcterms:W3CDTF">2019-10-02T11:21:51Z</dcterms:modified>
</cp:coreProperties>
</file>