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0" r:id="rId3"/>
    <p:sldId id="264" r:id="rId4"/>
    <p:sldId id="265" r:id="rId5"/>
    <p:sldId id="258" r:id="rId6"/>
    <p:sldId id="267" r:id="rId7"/>
    <p:sldId id="266" r:id="rId8"/>
    <p:sldId id="259" r:id="rId9"/>
    <p:sldId id="261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3F"/>
    <a:srgbClr val="000099"/>
    <a:srgbClr val="DB7D00"/>
    <a:srgbClr val="F9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 autoAdjust="0"/>
    <p:restoredTop sz="94673" autoAdjust="0"/>
  </p:normalViewPr>
  <p:slideViewPr>
    <p:cSldViewPr>
      <p:cViewPr>
        <p:scale>
          <a:sx n="110" d="100"/>
          <a:sy n="110" d="100"/>
        </p:scale>
        <p:origin x="-90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-360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A9FB6-D9ED-404E-AFD2-37E0835FC3D6}" type="datetimeFigureOut">
              <a:rPr lang="cs-CZ" smtClean="0"/>
              <a:pPr/>
              <a:t>27.4.2015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BA257B-425A-4350-8792-7C494188941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080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48070-1754-4046-9E38-6F5D9D5E9BB1}" type="datetimeFigureOut">
              <a:rPr lang="cs-CZ" smtClean="0"/>
              <a:pPr/>
              <a:t>27.4.2015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77F0F-9C0A-45F8-A7AE-EABCF911889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46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4581128"/>
            <a:ext cx="7056784" cy="1800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spcBef>
                <a:spcPts val="1000"/>
              </a:spcBef>
              <a:spcAft>
                <a:spcPts val="1000"/>
              </a:spcAft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autoři projektu</a:t>
            </a:r>
            <a:endParaRPr lang="cs-CZ" dirty="0"/>
          </a:p>
        </p:txBody>
      </p:sp>
      <p:sp>
        <p:nvSpPr>
          <p:cNvPr id="6" name="Nadpis 13"/>
          <p:cNvSpPr>
            <a:spLocks noGrp="1" noChangeAspect="1"/>
          </p:cNvSpPr>
          <p:nvPr>
            <p:ph type="title" hasCustomPrompt="1"/>
          </p:nvPr>
        </p:nvSpPr>
        <p:spPr>
          <a:xfrm>
            <a:off x="1403648" y="1988840"/>
            <a:ext cx="7283152" cy="1872208"/>
          </a:xfrm>
          <a:prstGeom prst="rect">
            <a:avLst/>
          </a:prstGeom>
        </p:spPr>
        <p:txBody>
          <a:bodyPr anchor="b"/>
          <a:lstStyle>
            <a:lvl1pPr algn="l">
              <a:defRPr b="1" baseline="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7" name="Podnadpis 2"/>
          <p:cNvSpPr txBox="1">
            <a:spLocks/>
          </p:cNvSpPr>
          <p:nvPr userDrawn="1"/>
        </p:nvSpPr>
        <p:spPr>
          <a:xfrm>
            <a:off x="1403648" y="3789040"/>
            <a:ext cx="7209184" cy="5760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MINISTERSTVO PRO MÍSTNÍ ROZVOJ ČR</a:t>
            </a:r>
          </a:p>
        </p:txBody>
      </p:sp>
      <p:pic>
        <p:nvPicPr>
          <p:cNvPr id="8" name="Obrázek 7" descr="mmr_cr_rgb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2565000" cy="5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nitřní list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95536" y="2060848"/>
            <a:ext cx="8291264" cy="4392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1000"/>
              </a:spcBef>
              <a:spcAft>
                <a:spcPts val="1000"/>
              </a:spcAft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algn="l">
              <a:buFontTx/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l">
              <a:buFontTx/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algn="l">
              <a:buFontTx/>
              <a:buNone/>
              <a:defRPr sz="1800">
                <a:latin typeface="Arial" pitchFamily="34" charset="0"/>
                <a:cs typeface="Arial" pitchFamily="34" charset="0"/>
              </a:defRPr>
            </a:lvl4pPr>
            <a:lvl5pPr algn="l">
              <a:buFontTx/>
              <a:buNone/>
              <a:defRPr sz="1800">
                <a:latin typeface="Arial" pitchFamily="34" charset="0"/>
                <a:cs typeface="Arial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cs-CZ" dirty="0" smtClean="0"/>
              <a:t>Klepnutím vložíte text</a:t>
            </a:r>
          </a:p>
        </p:txBody>
      </p:sp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8291264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smtClean="0"/>
              <a:t>NADPIS</a:t>
            </a:r>
            <a:endParaRPr lang="cs-CZ" dirty="0"/>
          </a:p>
        </p:txBody>
      </p:sp>
      <p:pic>
        <p:nvPicPr>
          <p:cNvPr id="4" name="Obrázek 3" descr="mmr_cr_rgb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2016224" cy="44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nitřní lis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95536" y="1484784"/>
            <a:ext cx="8291264" cy="496855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spcBef>
                <a:spcPts val="1000"/>
              </a:spcBef>
              <a:spcAft>
                <a:spcPts val="1000"/>
              </a:spcAft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algn="l">
              <a:buFontTx/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l">
              <a:buFontTx/>
              <a:buNone/>
              <a:defRPr sz="2000">
                <a:latin typeface="Arial" pitchFamily="34" charset="0"/>
                <a:cs typeface="Arial" pitchFamily="34" charset="0"/>
              </a:defRPr>
            </a:lvl3pPr>
            <a:lvl4pPr algn="l">
              <a:buFontTx/>
              <a:buNone/>
              <a:defRPr sz="1800">
                <a:latin typeface="Arial" pitchFamily="34" charset="0"/>
                <a:cs typeface="Arial" pitchFamily="34" charset="0"/>
              </a:defRPr>
            </a:lvl4pPr>
            <a:lvl5pPr algn="l">
              <a:buFontTx/>
              <a:buNone/>
              <a:defRPr sz="1800">
                <a:latin typeface="Arial" pitchFamily="34" charset="0"/>
                <a:cs typeface="Arial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cs-CZ" dirty="0" smtClean="0"/>
              <a:t>Klepnutím vložíte text</a:t>
            </a:r>
          </a:p>
        </p:txBody>
      </p:sp>
      <p:pic>
        <p:nvPicPr>
          <p:cNvPr id="3" name="Obrázek 2" descr="mmr_cr_rgb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2016224" cy="442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nitřní list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395536" y="1412776"/>
            <a:ext cx="8291264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200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smtClean="0"/>
              <a:t>NADPIS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467544" y="2060849"/>
            <a:ext cx="8229600" cy="43924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742950" indent="-285750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pic>
        <p:nvPicPr>
          <p:cNvPr id="5" name="Obrázek 4" descr="mmr_cr_rgb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2016224" cy="4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2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podtisk_modry.emf"/>
          <p:cNvPicPr>
            <a:picLocks noChangeAspect="1"/>
          </p:cNvPicPr>
          <p:nvPr/>
        </p:nvPicPr>
        <p:blipFill>
          <a:blip r:embed="rId6" cstate="print"/>
          <a:srcRect l="17008" b="8622"/>
          <a:stretch>
            <a:fillRect/>
          </a:stretch>
        </p:blipFill>
        <p:spPr>
          <a:xfrm>
            <a:off x="2" y="1988841"/>
            <a:ext cx="7908545" cy="4869160"/>
          </a:xfrm>
          <a:prstGeom prst="rect">
            <a:avLst/>
          </a:prstGeom>
        </p:spPr>
      </p:pic>
      <p:sp>
        <p:nvSpPr>
          <p:cNvPr id="8" name="Obdélník 7"/>
          <p:cNvSpPr>
            <a:spLocks noChangeAspect="1"/>
          </p:cNvSpPr>
          <p:nvPr/>
        </p:nvSpPr>
        <p:spPr>
          <a:xfrm>
            <a:off x="0" y="1"/>
            <a:ext cx="9144000" cy="260648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260649"/>
            <a:ext cx="9144000" cy="144016"/>
          </a:xfrm>
          <a:prstGeom prst="rect">
            <a:avLst/>
          </a:prstGeom>
          <a:gradFill>
            <a:gsLst>
              <a:gs pos="0">
                <a:srgbClr val="000099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noFill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r.cz/cs/Podpora-regionu-a-cestovni-ruch/Regionalni-politika/Certifikace-vysledku-vyzkumu,-vyvoje-a-inovaci/Archiv-certifikovanych-metodik-201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tacr.mapovyportal.cz/TD010203V004_metodika.zip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mr.cz/cs/Podpora-regionu-a-cestovni-ruch/Regionalni-politika/Certifikace-vysledku-vyzkumu,-vyvoje-a-inovaci/Archiv-certifikovanych-metodik-2014" TargetMode="External"/><Relationship Id="rId2" Type="http://schemas.openxmlformats.org/officeDocument/2006/relationships/hyperlink" Target="http://tacr.mapovyportal.cz/TD010203V004_metodika.zip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6"/>
          <p:cNvSpPr txBox="1">
            <a:spLocks noGrp="1"/>
          </p:cNvSpPr>
          <p:nvPr>
            <p:ph type="title"/>
          </p:nvPr>
        </p:nvSpPr>
        <p:spPr bwMode="auto">
          <a:xfrm>
            <a:off x="395536" y="1340768"/>
            <a:ext cx="829126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cs-CZ" sz="2000" dirty="0">
                <a:cs typeface="Arial" charset="0"/>
              </a:rPr>
              <a:t>TAČR OMEGA TD010203 </a:t>
            </a:r>
            <a:r>
              <a:rPr lang="cs-CZ" sz="2000" dirty="0" smtClean="0">
                <a:cs typeface="Arial" charset="0"/>
              </a:rPr>
              <a:t/>
            </a:r>
            <a:br>
              <a:rPr lang="cs-CZ" sz="2000" dirty="0" smtClean="0">
                <a:cs typeface="Arial" charset="0"/>
              </a:rPr>
            </a:br>
            <a:r>
              <a:rPr lang="cs-CZ" altLang="cs-CZ" sz="2000" dirty="0" smtClean="0">
                <a:cs typeface="Arial" charset="0"/>
              </a:rPr>
              <a:t>Aplikace </a:t>
            </a:r>
            <a:r>
              <a:rPr lang="cs-CZ" altLang="cs-CZ" sz="2000" dirty="0">
                <a:cs typeface="Arial" charset="0"/>
              </a:rPr>
              <a:t>Evropské úmluvy o krajině </a:t>
            </a:r>
            <a:r>
              <a:rPr lang="cs-CZ" altLang="cs-CZ" sz="2000" dirty="0" smtClean="0">
                <a:cs typeface="Arial" charset="0"/>
              </a:rPr>
              <a:t>do </a:t>
            </a:r>
            <a:r>
              <a:rPr lang="cs-CZ" altLang="cs-CZ" sz="2000" dirty="0">
                <a:cs typeface="Arial" charset="0"/>
              </a:rPr>
              <a:t>zásad územního rozvoje</a:t>
            </a:r>
            <a: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cs-CZ" altLang="cs-CZ" sz="2000" dirty="0">
                <a:solidFill>
                  <a:schemeClr val="accent1">
                    <a:lumMod val="75000"/>
                  </a:schemeClr>
                </a:solidFill>
              </a:rPr>
            </a:br>
            <a:endParaRPr lang="cs-CZ" altLang="cs-CZ" sz="2000" b="1" dirty="0">
              <a:cs typeface="Arial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23529" y="2276872"/>
            <a:ext cx="8496944" cy="2304256"/>
          </a:xfrm>
          <a:prstGeom prst="roundRect">
            <a:avLst>
              <a:gd name="adj" fmla="val 0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anchor="ctr"/>
          <a:lstStyle/>
          <a:p>
            <a:pPr algn="ctr">
              <a:defRPr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>Metodická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pomůcka pro pořizování a zpracování </a:t>
            </a:r>
            <a:endParaRPr lang="cs-CZ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>Zásad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územního rozvoje </a:t>
            </a:r>
            <a:endParaRPr lang="cs-CZ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 kontextu Evropské úmluvy o </a:t>
            </a:r>
            <a:r>
              <a:rPr lang="cs-CZ" sz="2400" b="1" dirty="0" smtClean="0">
                <a:solidFill>
                  <a:schemeClr val="accent1">
                    <a:lumMod val="75000"/>
                  </a:schemeClr>
                </a:solidFill>
              </a:rPr>
              <a:t>krajině</a:t>
            </a:r>
          </a:p>
          <a:p>
            <a:pPr algn="ctr">
              <a:defRPr/>
            </a:pPr>
            <a:endParaRPr lang="cs-CZ" altLang="cs-CZ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Aft>
                <a:spcPts val="200"/>
              </a:spcAft>
            </a:pPr>
            <a:r>
              <a:rPr lang="cs-CZ" altLang="cs-CZ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prof</a:t>
            </a:r>
            <a:r>
              <a:rPr lang="cs-CZ" altLang="cs-CZ" sz="1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. ing. arch. Karel Maier, CSc. (hlavní řešitel úkolu) </a:t>
            </a:r>
          </a:p>
          <a:p>
            <a:pPr algn="ctr">
              <a:spcAft>
                <a:spcPts val="200"/>
              </a:spcAft>
            </a:pPr>
            <a:r>
              <a:rPr lang="cs-CZ" altLang="cs-CZ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prof. ing. Petr Sklenička, CSc</a:t>
            </a:r>
            <a:r>
              <a:rPr lang="cs-CZ" altLang="cs-CZ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., doc</a:t>
            </a:r>
            <a:r>
              <a:rPr lang="cs-CZ" altLang="cs-CZ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. ing. arch. Ivan Vorel, CSc. </a:t>
            </a:r>
            <a:r>
              <a:rPr lang="cs-CZ" altLang="cs-CZ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, ing</a:t>
            </a:r>
            <a:r>
              <a:rPr lang="cs-CZ" altLang="cs-CZ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. Daniel </a:t>
            </a:r>
            <a:r>
              <a:rPr lang="cs-CZ" altLang="cs-CZ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Franke</a:t>
            </a:r>
            <a:r>
              <a:rPr lang="cs-CZ" altLang="cs-CZ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, Ph.D., doc. ing. arch. Jiří Kupka, Ph.D., ing. Vojtěch Novotný, Ph.D., ing. arch. Tomáš </a:t>
            </a:r>
            <a:r>
              <a:rPr lang="cs-CZ" altLang="cs-CZ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Peltan</a:t>
            </a:r>
            <a:r>
              <a:rPr lang="cs-CZ" altLang="cs-CZ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, Ing. Alena </a:t>
            </a:r>
            <a:r>
              <a:rPr lang="cs-CZ" altLang="cs-CZ" sz="1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Wranová</a:t>
            </a:r>
            <a:r>
              <a:rPr lang="cs-CZ" altLang="cs-CZ" sz="1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 Narrow CE" charset="0"/>
              </a:rPr>
              <a:t>, Ing. Vladimír Zdražil </a:t>
            </a:r>
          </a:p>
          <a:p>
            <a:pPr algn="ctr">
              <a:spcAft>
                <a:spcPts val="1200"/>
              </a:spcAft>
              <a:defRPr/>
            </a:pPr>
            <a:endParaRPr lang="cs-CZ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dnadpis 6"/>
          <p:cNvSpPr txBox="1">
            <a:spLocks noGrp="1"/>
          </p:cNvSpPr>
          <p:nvPr>
            <p:ph idx="1"/>
          </p:nvPr>
        </p:nvSpPr>
        <p:spPr bwMode="auto">
          <a:xfrm>
            <a:off x="3635896" y="4365104"/>
            <a:ext cx="180935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algn="ctr" eaLnBrk="0" hangingPunct="0">
              <a:spcBef>
                <a:spcPts val="0"/>
              </a:spcBef>
              <a:spcAft>
                <a:spcPts val="200"/>
              </a:spcAft>
              <a:defRPr/>
            </a:pPr>
            <a:r>
              <a:rPr lang="cs-CZ" sz="1400" b="1" i="1" dirty="0" smtClean="0">
                <a:latin typeface="Arial" pitchFamily="34" charset="0"/>
                <a:cs typeface="Arial" pitchFamily="34" charset="0"/>
              </a:rPr>
              <a:t>2012 – 2013 </a:t>
            </a:r>
            <a:endParaRPr lang="cs-CZ" sz="1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5284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15" y="5661248"/>
            <a:ext cx="2808313" cy="57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96" y="4653136"/>
            <a:ext cx="2586008" cy="85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newsletter.expressprinting.cz/clanky/loga-univerzit/ceskazemedelskauniverzitavPrazeLogo-CZ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21" y="5517232"/>
            <a:ext cx="1879183" cy="126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13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600" dirty="0" smtClean="0"/>
              <a:t>Cíl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 smtClean="0"/>
              <a:t>vytvořit </a:t>
            </a:r>
            <a:r>
              <a:rPr lang="cs-CZ" sz="1400" dirty="0"/>
              <a:t>podklad pro </a:t>
            </a:r>
            <a:r>
              <a:rPr lang="cs-CZ" sz="1400" dirty="0" smtClean="0"/>
              <a:t>efektivní </a:t>
            </a:r>
            <a:r>
              <a:rPr lang="cs-CZ" sz="1400" dirty="0"/>
              <a:t>věcnou implementaci </a:t>
            </a:r>
            <a:r>
              <a:rPr lang="cs-CZ" sz="1400" dirty="0" smtClean="0"/>
              <a:t>Evropské </a:t>
            </a:r>
            <a:r>
              <a:rPr lang="cs-CZ" sz="1400" dirty="0"/>
              <a:t>úmluvy o </a:t>
            </a:r>
            <a:r>
              <a:rPr lang="cs-CZ" sz="1400" dirty="0" smtClean="0"/>
              <a:t>krajině do </a:t>
            </a:r>
            <a:r>
              <a:rPr lang="cs-CZ" sz="1400" dirty="0"/>
              <a:t>českého územního </a:t>
            </a:r>
            <a:r>
              <a:rPr lang="cs-CZ" sz="1400" dirty="0" smtClean="0"/>
              <a:t>plánování – do zásad </a:t>
            </a:r>
            <a:r>
              <a:rPr lang="cs-CZ" sz="1400" dirty="0"/>
              <a:t>územního rozvoje </a:t>
            </a:r>
            <a:endParaRPr lang="cs-CZ" sz="1400" dirty="0" smtClean="0"/>
          </a:p>
          <a:p>
            <a:r>
              <a:rPr lang="cs-CZ" sz="1600" dirty="0" smtClean="0"/>
              <a:t>Metoda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rešerše uplatňování Evropské úmluvy o krajině ve vybraných zemích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 smtClean="0"/>
              <a:t>analýza platných ZÚR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 smtClean="0"/>
              <a:t>aplikace </a:t>
            </a:r>
            <a:r>
              <a:rPr lang="cs-CZ" sz="1400" dirty="0"/>
              <a:t>Evropské úmluvy o krajině </a:t>
            </a:r>
            <a:r>
              <a:rPr lang="cs-CZ" sz="1400" dirty="0" smtClean="0"/>
              <a:t>na </a:t>
            </a:r>
            <a:r>
              <a:rPr lang="cs-CZ" sz="1400" dirty="0"/>
              <a:t>řešení </a:t>
            </a:r>
            <a:r>
              <a:rPr lang="cs-CZ" sz="1400" dirty="0" smtClean="0"/>
              <a:t>v případové studii – Karlovarský kraj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 smtClean="0"/>
              <a:t>projednání a zobecnění poznatků z případové studie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endParaRPr lang="cs-CZ" sz="1400" dirty="0" smtClean="0"/>
          </a:p>
          <a:p>
            <a:r>
              <a:rPr lang="cs-CZ" sz="1600" dirty="0" smtClean="0"/>
              <a:t>Výstupy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 smtClean="0"/>
              <a:t>specializované mapy s odborným obsahem </a:t>
            </a:r>
          </a:p>
          <a:p>
            <a:pPr marL="533400" lvl="1" indent="-342900">
              <a:buFont typeface="Arial" panose="020B0604020202020204" pitchFamily="34" charset="0"/>
              <a:buChar char="•"/>
            </a:pPr>
            <a:r>
              <a:rPr lang="cs-CZ" sz="1400" dirty="0" smtClean="0"/>
              <a:t>metodický návod </a:t>
            </a:r>
            <a:r>
              <a:rPr lang="cs-CZ" sz="1400" dirty="0"/>
              <a:t>pro pořizovatele a zhotovitele doplněného pilotní aplikací pro vybraný kraj ČR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dirty="0" smtClean="0"/>
              <a:t>Informace o projektu</a:t>
            </a: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0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85192" y="1196752"/>
            <a:ext cx="8291264" cy="648072"/>
          </a:xfrm>
        </p:spPr>
        <p:txBody>
          <a:bodyPr/>
          <a:lstStyle/>
          <a:p>
            <a:pPr algn="ctr"/>
            <a:r>
              <a:rPr lang="cs-CZ" sz="1800" dirty="0" smtClean="0"/>
              <a:t>Schéma </a:t>
            </a:r>
            <a:r>
              <a:rPr lang="cs-CZ" sz="1800" dirty="0"/>
              <a:t>vymezování krajin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a </a:t>
            </a:r>
            <a:r>
              <a:rPr lang="cs-CZ" sz="1800" dirty="0"/>
              <a:t>definování jejich cílových charakteristik a opatření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" descr=":::::Desktop:Screen Shot 2014-01-14 at 20.37.15.png"/>
          <p:cNvPicPr>
            <a:picLocks noGrp="1"/>
          </p:cNvPicPr>
          <p:nvPr>
            <p:ph idx="1"/>
          </p:nvPr>
        </p:nvPicPr>
        <p:blipFill>
          <a:blip r:embed="rId3"/>
          <a:srcRect b="1708"/>
          <a:stretch>
            <a:fillRect/>
          </a:stretch>
        </p:blipFill>
        <p:spPr bwMode="auto">
          <a:xfrm>
            <a:off x="755576" y="1988840"/>
            <a:ext cx="7560840" cy="453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77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91264" cy="504056"/>
          </a:xfrm>
        </p:spPr>
        <p:txBody>
          <a:bodyPr/>
          <a:lstStyle/>
          <a:p>
            <a:pPr algn="ctr"/>
            <a:r>
              <a:rPr lang="cs-CZ" sz="1800" dirty="0" smtClean="0"/>
              <a:t>Představení výsledků projektu – pilotní studie</a:t>
            </a:r>
            <a:endParaRPr lang="cs-CZ" sz="1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:::::Desktop:Screen Shot 2014-01-14 at 21.27.59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64660" y="1546420"/>
            <a:ext cx="3835331" cy="264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Main:Users:vojtanovotny:Dropbox:Aktualni_Prace:TACR:omega:zaverecna_zprava2013:podklady_ZZ_2013:Vysledky:TD010203V003_6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29" y="1484784"/>
            <a:ext cx="3857120" cy="2756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kes2.pdf - Adobe Reader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4193015"/>
            <a:ext cx="3744415" cy="2620361"/>
          </a:xfrm>
          <a:prstGeom prst="rect">
            <a:avLst/>
          </a:prstGeom>
        </p:spPr>
      </p:pic>
      <p:pic>
        <p:nvPicPr>
          <p:cNvPr id="9" name="obrázek 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7329" y="4509120"/>
            <a:ext cx="3763874" cy="1742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4781128" y="4264798"/>
            <a:ext cx="338437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b="1" dirty="0" smtClean="0"/>
              <a:t>Generalizovaná </a:t>
            </a:r>
            <a:r>
              <a:rPr lang="cs-CZ" sz="700" b="1" dirty="0"/>
              <a:t>rozhraní na území kraje (černě) na podkladu CORINE</a:t>
            </a:r>
          </a:p>
        </p:txBody>
      </p:sp>
    </p:spTree>
    <p:extLst>
      <p:ext uri="{BB962C8B-B14F-4D97-AF65-F5344CB8AC3E}">
        <p14:creationId xmlns:p14="http://schemas.microsoft.com/office/powerpoint/2010/main" val="39170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91264" cy="504056"/>
          </a:xfrm>
        </p:spPr>
        <p:txBody>
          <a:bodyPr/>
          <a:lstStyle/>
          <a:p>
            <a:pPr algn="ctr"/>
            <a:r>
              <a:rPr lang="cs-CZ" sz="1800" dirty="0"/>
              <a:t>Představení výsledků projektu – pilotní studie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9" descr="krajiny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0136" y="1916832"/>
            <a:ext cx="6008368" cy="4405543"/>
          </a:xfrm>
          <a:prstGeom prst="rect">
            <a:avLst/>
          </a:prstGeom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79512" y="1698765"/>
            <a:ext cx="3023574" cy="482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55600" indent="-355600" algn="l">
              <a:spcBef>
                <a:spcPts val="300"/>
              </a:spcBef>
              <a:spcAft>
                <a:spcPts val="300"/>
              </a:spcAft>
              <a:tabLst>
                <a:tab pos="355600" algn="l"/>
              </a:tabLst>
              <a:defRPr/>
            </a:pPr>
            <a:r>
              <a:rPr lang="cs-CZ" sz="1100" b="1" cap="small" dirty="0" smtClean="0">
                <a:cs typeface="Arial" charset="0"/>
              </a:rPr>
              <a:t>Krajiny Karlovarského kraje </a:t>
            </a:r>
          </a:p>
          <a:p>
            <a:pPr marL="355600" indent="-355600" algn="l">
              <a:tabLst>
                <a:tab pos="355600" algn="l"/>
              </a:tabLst>
            </a:pPr>
            <a:r>
              <a:rPr lang="cs-CZ" sz="1050" b="1" dirty="0"/>
              <a:t>A.	KRAJINY KRUŠNOHOŘÍ  </a:t>
            </a:r>
            <a:endParaRPr lang="cs-CZ" sz="1050" dirty="0"/>
          </a:p>
          <a:p>
            <a:pPr marL="723900" lvl="1" indent="-368300" algn="l">
              <a:tabLst>
                <a:tab pos="355600" algn="l"/>
              </a:tabLst>
            </a:pPr>
            <a:r>
              <a:rPr lang="cs-CZ" sz="1050" dirty="0"/>
              <a:t>A.1	Aš - Hranice - Plesná</a:t>
            </a:r>
          </a:p>
          <a:p>
            <a:pPr marL="723900" lvl="1" indent="-368300" algn="l">
              <a:tabLst>
                <a:tab pos="355600" algn="l"/>
              </a:tabLst>
            </a:pPr>
            <a:r>
              <a:rPr lang="cs-CZ" sz="1050" dirty="0"/>
              <a:t>A.2	Krušné hory - Kraslice</a:t>
            </a:r>
          </a:p>
          <a:p>
            <a:pPr marL="723900" lvl="1" indent="-368300" algn="l">
              <a:tabLst>
                <a:tab pos="355600" algn="l"/>
              </a:tabLst>
            </a:pPr>
            <a:r>
              <a:rPr lang="cs-CZ" sz="1050" dirty="0"/>
              <a:t>A.3	Krušné hory </a:t>
            </a:r>
            <a:r>
              <a:rPr lang="cs-CZ" sz="1050" dirty="0" smtClean="0"/>
              <a:t>– Jáchymov</a:t>
            </a:r>
          </a:p>
          <a:p>
            <a:pPr marL="355600" lvl="1" indent="-355600" algn="l">
              <a:tabLst>
                <a:tab pos="355600" algn="l"/>
              </a:tabLst>
            </a:pPr>
            <a:r>
              <a:rPr lang="cs-CZ" sz="1050" b="1" dirty="0" smtClean="0"/>
              <a:t>B. 	KRAJINY </a:t>
            </a:r>
            <a:r>
              <a:rPr lang="cs-CZ" sz="1050" b="1" dirty="0"/>
              <a:t>PODKRUŠNOHOŘÍ A </a:t>
            </a:r>
            <a:r>
              <a:rPr lang="cs-CZ" sz="1050" b="1" dirty="0" smtClean="0"/>
              <a:t>CHEBSKA</a:t>
            </a:r>
            <a:r>
              <a:rPr lang="cs-CZ" sz="1050" b="1" dirty="0"/>
              <a:t> </a:t>
            </a:r>
            <a:endParaRPr lang="cs-CZ" sz="1050" b="1" dirty="0" smtClean="0"/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B.1</a:t>
            </a:r>
            <a:r>
              <a:rPr lang="cs-CZ" sz="1050" dirty="0"/>
              <a:t>	Cheb – Františkovy Lázně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B.2</a:t>
            </a:r>
            <a:r>
              <a:rPr lang="cs-CZ" sz="1050" dirty="0"/>
              <a:t>	Chebská pánev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B.3</a:t>
            </a:r>
            <a:r>
              <a:rPr lang="cs-CZ" sz="1050" dirty="0"/>
              <a:t>	Sokolovská pánev 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B.4</a:t>
            </a:r>
            <a:r>
              <a:rPr lang="cs-CZ" sz="1050" dirty="0"/>
              <a:t>	Ostrov – podhůří Krušných hor 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B.5</a:t>
            </a:r>
            <a:r>
              <a:rPr lang="cs-CZ" sz="1050" dirty="0"/>
              <a:t>	Karlovy Vary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B.6</a:t>
            </a:r>
            <a:r>
              <a:rPr lang="cs-CZ" sz="1050" dirty="0"/>
              <a:t>	</a:t>
            </a:r>
            <a:r>
              <a:rPr lang="cs-CZ" sz="1050" dirty="0" smtClean="0"/>
              <a:t>Kyselka</a:t>
            </a:r>
          </a:p>
          <a:p>
            <a:pPr marL="355600" indent="-355600" algn="l">
              <a:tabLst>
                <a:tab pos="355600" algn="l"/>
              </a:tabLst>
            </a:pPr>
            <a:r>
              <a:rPr lang="cs-CZ" sz="1050" b="1" dirty="0" smtClean="0"/>
              <a:t>C</a:t>
            </a:r>
            <a:r>
              <a:rPr lang="cs-CZ" sz="1050" b="1" dirty="0"/>
              <a:t>. 	KRAJINY SLAVKOVSKÉHO LESA A DOUPOVSKÝCH HOR</a:t>
            </a:r>
            <a:endParaRPr lang="cs-CZ" sz="1050" dirty="0"/>
          </a:p>
          <a:p>
            <a:pPr marL="355600" algn="l">
              <a:tabLst>
                <a:tab pos="723900" algn="l"/>
              </a:tabLst>
            </a:pPr>
            <a:r>
              <a:rPr lang="cs-CZ" sz="1050" dirty="0" smtClean="0"/>
              <a:t>C.1</a:t>
            </a:r>
            <a:r>
              <a:rPr lang="cs-CZ" sz="1050" dirty="0"/>
              <a:t>	Karlovy Vary - jih </a:t>
            </a:r>
          </a:p>
          <a:p>
            <a:pPr marL="355600" algn="l">
              <a:tabLst>
                <a:tab pos="723900" algn="l"/>
              </a:tabLst>
            </a:pPr>
            <a:r>
              <a:rPr lang="cs-CZ" sz="1050" dirty="0" smtClean="0"/>
              <a:t>C.2</a:t>
            </a:r>
            <a:r>
              <a:rPr lang="cs-CZ" sz="1050" dirty="0"/>
              <a:t>	Horní Slavkov – Bečov</a:t>
            </a:r>
          </a:p>
          <a:p>
            <a:pPr marL="355600" algn="l">
              <a:tabLst>
                <a:tab pos="723900" algn="l"/>
              </a:tabLst>
            </a:pPr>
            <a:r>
              <a:rPr lang="cs-CZ" sz="1050" dirty="0"/>
              <a:t>C.3	Slavkovský les: Rovná</a:t>
            </a:r>
          </a:p>
          <a:p>
            <a:pPr marL="355600" algn="l">
              <a:tabLst>
                <a:tab pos="723900" algn="l"/>
              </a:tabLst>
            </a:pPr>
            <a:r>
              <a:rPr lang="cs-CZ" sz="1050" dirty="0" smtClean="0"/>
              <a:t>C.4</a:t>
            </a:r>
            <a:r>
              <a:rPr lang="cs-CZ" sz="1050" dirty="0"/>
              <a:t>	Slavkovský les: Kladská, Prameny</a:t>
            </a:r>
          </a:p>
          <a:p>
            <a:pPr marL="355600" algn="l">
              <a:tabLst>
                <a:tab pos="723900" algn="l"/>
              </a:tabLst>
            </a:pPr>
            <a:r>
              <a:rPr lang="cs-CZ" sz="1050" dirty="0" smtClean="0"/>
              <a:t>C.5</a:t>
            </a:r>
            <a:r>
              <a:rPr lang="cs-CZ" sz="1050" dirty="0"/>
              <a:t>	Doupovské hory</a:t>
            </a:r>
          </a:p>
          <a:p>
            <a:pPr marL="355600" indent="-355600" algn="l">
              <a:tabLst>
                <a:tab pos="355600" algn="l"/>
              </a:tabLst>
            </a:pPr>
            <a:r>
              <a:rPr lang="cs-CZ" sz="1050" b="1" dirty="0" smtClean="0"/>
              <a:t>D</a:t>
            </a:r>
            <a:r>
              <a:rPr lang="cs-CZ" sz="1050" b="1" dirty="0"/>
              <a:t>.	KRAJINY TEPELSKA A TOUŽIMSKA</a:t>
            </a:r>
            <a:endParaRPr lang="cs-CZ" sz="1050" dirty="0"/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D.1</a:t>
            </a:r>
            <a:r>
              <a:rPr lang="cs-CZ" sz="1050" dirty="0"/>
              <a:t>	</a:t>
            </a:r>
            <a:r>
              <a:rPr lang="cs-CZ" sz="1050" dirty="0" err="1"/>
              <a:t>Tepelsko</a:t>
            </a:r>
            <a:r>
              <a:rPr lang="cs-CZ" sz="1050" dirty="0"/>
              <a:t> – západ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/>
              <a:t>D.2	Toužim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/>
              <a:t>D.3	Bochov – Žlutice</a:t>
            </a:r>
          </a:p>
          <a:p>
            <a:pPr marL="723900" indent="-368300" algn="l">
              <a:tabLst>
                <a:tab pos="355600" algn="l"/>
              </a:tabLst>
            </a:pPr>
            <a:r>
              <a:rPr lang="cs-CZ" sz="1050" dirty="0" smtClean="0"/>
              <a:t>D.4</a:t>
            </a:r>
            <a:r>
              <a:rPr lang="cs-CZ" sz="1050" dirty="0"/>
              <a:t>	Pšov</a:t>
            </a:r>
          </a:p>
          <a:p>
            <a:pPr marL="355600" indent="-355600" algn="l">
              <a:tabLst>
                <a:tab pos="355600" algn="l"/>
              </a:tabLst>
            </a:pPr>
            <a:r>
              <a:rPr lang="cs-CZ" sz="1050" b="1" dirty="0" smtClean="0"/>
              <a:t>E</a:t>
            </a:r>
            <a:r>
              <a:rPr lang="cs-CZ" sz="1050" b="1" dirty="0"/>
              <a:t>. 	KRAJINY ČESKÉHO LESA</a:t>
            </a:r>
            <a:endParaRPr lang="cs-CZ" sz="1050" dirty="0"/>
          </a:p>
          <a:p>
            <a:pPr marL="900113" indent="-544513" algn="l">
              <a:tabLst>
                <a:tab pos="723900" algn="l"/>
              </a:tabLst>
            </a:pPr>
            <a:r>
              <a:rPr lang="cs-CZ" sz="1050" dirty="0"/>
              <a:t>E.1	Mariánské Lázně – Tachovská brázda </a:t>
            </a:r>
          </a:p>
          <a:p>
            <a:pPr marL="355600" indent="-355600" algn="l">
              <a:tabLst>
                <a:tab pos="723900" algn="l"/>
              </a:tabLst>
            </a:pPr>
            <a:r>
              <a:rPr lang="cs-CZ" sz="1050" dirty="0"/>
              <a:t>	E.2	Český </a:t>
            </a:r>
            <a:r>
              <a:rPr lang="cs-CZ" sz="1050" dirty="0" smtClean="0"/>
              <a:t>les 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35966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91264" cy="504056"/>
          </a:xfrm>
        </p:spPr>
        <p:txBody>
          <a:bodyPr/>
          <a:lstStyle/>
          <a:p>
            <a:pPr algn="ctr"/>
            <a:r>
              <a:rPr lang="cs-CZ" sz="1800" dirty="0"/>
              <a:t>Představení výsledků projektu – pilotní studie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004048" y="1667410"/>
            <a:ext cx="3744416" cy="4706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ym typeface="Wingdings" panose="05000000000000000000" pitchFamily="2" charset="2"/>
              </a:rPr>
              <a:t> </a:t>
            </a:r>
            <a:r>
              <a:rPr lang="cs-CZ" sz="1400" b="1" dirty="0" smtClean="0"/>
              <a:t>pro každou krajinu zpracovány </a:t>
            </a:r>
          </a:p>
          <a:p>
            <a:endParaRPr lang="cs-CZ" sz="1050" dirty="0"/>
          </a:p>
          <a:p>
            <a:pPr>
              <a:spcAft>
                <a:spcPts val="300"/>
              </a:spcAft>
            </a:pPr>
            <a:r>
              <a:rPr lang="cs-CZ" sz="1400" b="1" dirty="0" smtClean="0"/>
              <a:t>dílčí cílové charakteristiky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míra přeměny přírodního prostředí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převažující využití krajiny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převažující pokryv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struktura a měřítko krajiny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sídelní soustava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uspořádání sídel a jejich hodnoty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stavby v krajině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zvláštní hodnoty krajiny</a:t>
            </a:r>
          </a:p>
          <a:p>
            <a:endParaRPr lang="cs-CZ" sz="1400" dirty="0" smtClean="0"/>
          </a:p>
          <a:p>
            <a:pPr>
              <a:spcAft>
                <a:spcPts val="300"/>
              </a:spcAft>
            </a:pPr>
            <a:r>
              <a:rPr lang="cs-CZ" sz="1400" b="1" dirty="0" smtClean="0"/>
              <a:t>návrh opatření pro dosažení cílových charakteristik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/>
              <a:t>opatření eliminující negativní vliv činností na krajinu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/>
              <a:t>pravidla pro realizaci známých záměrů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cs-CZ" sz="1400" dirty="0" smtClean="0"/>
              <a:t>pravidla pro koordinaci územně plánovací činnosti obcí a řešení územně plánovací činnosti obcí </a:t>
            </a:r>
            <a:endParaRPr lang="cs-CZ" sz="14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528" y="1673507"/>
            <a:ext cx="445162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analýzy všech vymezených krajin 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přírodní charakteristika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kulturní a historická charakteristika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vizuální charakteristika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krajinářské hodnocení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hlavní a emblematické znaky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socioekonomická charakteristika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trendy a rizika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hodnoty 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deficitní charakteristiky </a:t>
            </a:r>
          </a:p>
          <a:p>
            <a:pPr marL="285750" indent="-285750">
              <a:spcBef>
                <a:spcPts val="300"/>
              </a:spcBef>
              <a:buFont typeface="Wingdings"/>
              <a:buChar char="è"/>
            </a:pPr>
            <a:r>
              <a:rPr lang="cs-CZ" sz="1400" b="1" dirty="0" smtClean="0">
                <a:sym typeface="Wingdings" panose="05000000000000000000" pitchFamily="2" charset="2"/>
              </a:rPr>
              <a:t>celkové hodnocení krajiny v kategoriích </a:t>
            </a:r>
          </a:p>
          <a:p>
            <a:pPr marL="534988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400" dirty="0"/>
              <a:t>krajina převážně rozvojová</a:t>
            </a:r>
            <a:endParaRPr lang="cs-CZ" sz="1400" dirty="0" smtClean="0"/>
          </a:p>
          <a:p>
            <a:pPr marL="534988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krajina </a:t>
            </a:r>
            <a:r>
              <a:rPr lang="cs-CZ" sz="1400" dirty="0"/>
              <a:t>převážně stabilizovaná</a:t>
            </a:r>
            <a:endParaRPr lang="cs-CZ" sz="1400" dirty="0" smtClean="0"/>
          </a:p>
          <a:p>
            <a:pPr marL="534988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krajina </a:t>
            </a:r>
            <a:r>
              <a:rPr lang="cs-CZ" sz="1400" dirty="0"/>
              <a:t>ekologicky stabilizovaná s potřebou sociálního a ekonomického rozvoje   </a:t>
            </a:r>
          </a:p>
          <a:p>
            <a:pPr marL="534988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400" dirty="0" smtClean="0"/>
              <a:t>krajina </a:t>
            </a:r>
            <a:r>
              <a:rPr lang="cs-CZ" sz="1400" dirty="0"/>
              <a:t>k transformaci </a:t>
            </a:r>
            <a:endParaRPr lang="cs-CZ" sz="1400" dirty="0" smtClean="0"/>
          </a:p>
          <a:p>
            <a:pPr marL="815975" lvl="3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300" dirty="0" smtClean="0"/>
              <a:t>potřeba </a:t>
            </a:r>
            <a:r>
              <a:rPr lang="cs-CZ" sz="1300" dirty="0"/>
              <a:t>rekultivace a regenerace krajiny, sociálního rozvoje a ekonomické </a:t>
            </a:r>
            <a:r>
              <a:rPr lang="cs-CZ" sz="1300" dirty="0" smtClean="0"/>
              <a:t>transformace </a:t>
            </a:r>
          </a:p>
          <a:p>
            <a:pPr marL="815975" lvl="3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cs-CZ" sz="1300" dirty="0"/>
              <a:t>potřeba revitalizace osídlení s cílem dosáhnout obnovení sociálního a ekonomického rozvoje </a:t>
            </a:r>
            <a:endParaRPr lang="cs-CZ" sz="1300" dirty="0" smtClean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7341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91264" cy="504056"/>
          </a:xfrm>
        </p:spPr>
        <p:txBody>
          <a:bodyPr/>
          <a:lstStyle/>
          <a:p>
            <a:pPr algn="ctr"/>
            <a:r>
              <a:rPr lang="cs-CZ" sz="2000" dirty="0"/>
              <a:t>Představení výsledků projektu – </a:t>
            </a:r>
            <a:r>
              <a:rPr lang="cs-CZ" sz="2000" dirty="0" smtClean="0"/>
              <a:t>metodická pomůcka </a:t>
            </a:r>
            <a:endParaRPr lang="cs-CZ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180409" y="1772816"/>
            <a:ext cx="8784976" cy="4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algn="r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363538" indent="-363538" algn="l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cs-CZ" b="1" dirty="0" smtClean="0"/>
              <a:t>VÝCHODISKA</a:t>
            </a:r>
            <a:r>
              <a:rPr lang="cs-CZ" b="1" dirty="0"/>
              <a:t>, CÍL A POUŽITÍ METODICKÉ </a:t>
            </a:r>
            <a:r>
              <a:rPr lang="cs-CZ" b="1" dirty="0" smtClean="0"/>
              <a:t>POMŮCKY </a:t>
            </a:r>
          </a:p>
          <a:p>
            <a:pPr marL="363538" indent="-363538" algn="l">
              <a:spcBef>
                <a:spcPts val="300"/>
              </a:spcBef>
              <a:spcAft>
                <a:spcPts val="300"/>
              </a:spcAft>
              <a:buAutoNum type="arabicPeriod" startAt="2"/>
            </a:pPr>
            <a:r>
              <a:rPr lang="cs-CZ" b="1" dirty="0" smtClean="0"/>
              <a:t>IDENTIFIKACE </a:t>
            </a:r>
            <a:r>
              <a:rPr lang="cs-CZ" b="1" dirty="0"/>
              <a:t>A VYMEZENÍ JEDNOTLIVÝCH </a:t>
            </a:r>
            <a:r>
              <a:rPr lang="cs-CZ" b="1" dirty="0" smtClean="0"/>
              <a:t>KRAJIN </a:t>
            </a:r>
          </a:p>
          <a:p>
            <a:pPr marL="627063" lvl="1" indent="-263525" algn="l" defTabSz="538163">
              <a:spcAft>
                <a:spcPts val="300"/>
              </a:spcAft>
            </a:pPr>
            <a:r>
              <a:rPr lang="cs-CZ" sz="1200" dirty="0"/>
              <a:t>(2.1) 	Vymezování typů </a:t>
            </a:r>
            <a:r>
              <a:rPr lang="cs-CZ" sz="1200" dirty="0" smtClean="0"/>
              <a:t>krajin </a:t>
            </a:r>
          </a:p>
          <a:p>
            <a:pPr marL="627063" lvl="1" indent="-263525" algn="l" defTabSz="538163">
              <a:spcAft>
                <a:spcPts val="300"/>
              </a:spcAft>
            </a:pPr>
            <a:r>
              <a:rPr lang="cs-CZ" sz="1200" dirty="0"/>
              <a:t>(2.2) 	Rozlišení typů krajin</a:t>
            </a:r>
          </a:p>
          <a:p>
            <a:pPr marL="627063" lvl="1" indent="-263525" algn="l" defTabSz="538163">
              <a:spcAft>
                <a:spcPts val="300"/>
              </a:spcAft>
            </a:pPr>
            <a:r>
              <a:rPr lang="cs-CZ" sz="1200" dirty="0"/>
              <a:t>(2.3)	Vymezení rozhraní typů krajin </a:t>
            </a:r>
          </a:p>
          <a:p>
            <a:pPr algn="l" defTabSz="363538">
              <a:spcBef>
                <a:spcPts val="300"/>
              </a:spcBef>
              <a:spcAft>
                <a:spcPts val="300"/>
              </a:spcAft>
            </a:pPr>
            <a:r>
              <a:rPr lang="cs-CZ" b="1" dirty="0"/>
              <a:t>3. </a:t>
            </a:r>
            <a:r>
              <a:rPr lang="cs-CZ" b="1" dirty="0" smtClean="0"/>
              <a:t>	VYMEZENÍ </a:t>
            </a:r>
            <a:r>
              <a:rPr lang="cs-CZ" b="1" dirty="0"/>
              <a:t>CÍLOVÝCH CHARAKTERISTIK PRO JEDNOTLIVÉ TYPY KRAJIN 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(3.1)	Popis hodnot krajiny a identifikace deficitů a problémů 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(3.2)	Identifikace činností s negativním dopadem na krajinu a rizik pro krajinu spojených s realizací známých záměrů  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(3.3) 	Rozlišení přístupu ke změnám v krajinách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(3.4) 	Dílčí cílové charakteristiky krajiny 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(3.5) 	Návrh cílových charakteristik krajiny k zabezpečení kvalit krajiny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(3.6)	Podmínky pro zachování nebo dosažení cílových charakteristik krajiny</a:t>
            </a:r>
          </a:p>
          <a:p>
            <a:pPr marL="1077913" lvl="1" indent="-714375" algn="l" defTabSz="538163">
              <a:spcAft>
                <a:spcPts val="300"/>
              </a:spcAft>
            </a:pPr>
            <a:r>
              <a:rPr lang="cs-CZ" sz="1200" dirty="0"/>
              <a:t>(3.7) 	Uplatnění cílových charakteristik krajiny v ZÚR </a:t>
            </a:r>
            <a:endParaRPr lang="cs-CZ" sz="1200" dirty="0" smtClean="0"/>
          </a:p>
          <a:p>
            <a:pPr algn="l" defTabSz="538163">
              <a:spcBef>
                <a:spcPts val="300"/>
              </a:spcBef>
              <a:spcAft>
                <a:spcPts val="300"/>
              </a:spcAft>
            </a:pPr>
            <a:r>
              <a:rPr lang="cs-CZ" b="1" dirty="0" smtClean="0"/>
              <a:t>PŘÍLOHA 1 - POSTUP VYMEZENÍ ROZHRANÍ KRAJIN POMOCÍ GIS</a:t>
            </a:r>
            <a:endParaRPr lang="cs-CZ" dirty="0"/>
          </a:p>
          <a:p>
            <a:pPr algn="l" defTabSz="538163">
              <a:spcBef>
                <a:spcPts val="300"/>
              </a:spcBef>
              <a:spcAft>
                <a:spcPts val="300"/>
              </a:spcAft>
            </a:pPr>
            <a:r>
              <a:rPr lang="cs-CZ" b="1" dirty="0" smtClean="0"/>
              <a:t>PŘÍLOHA 2 - </a:t>
            </a:r>
            <a:r>
              <a:rPr lang="cs-CZ" b="1" dirty="0"/>
              <a:t>PŘÍKLAD CÍLOVÝCH CHARAKTERISTIK KRAJINY A OPATŘENÍ PRO JEJICH DOSAŽENÍ</a:t>
            </a:r>
          </a:p>
          <a:p>
            <a:pPr marL="358775" algn="l">
              <a:spcBef>
                <a:spcPts val="300"/>
              </a:spcBef>
              <a:spcAft>
                <a:spcPts val="200"/>
              </a:spcAft>
              <a:tabLst>
                <a:tab pos="1436688" algn="l"/>
              </a:tabLst>
              <a:defRPr/>
            </a:pPr>
            <a:r>
              <a:rPr lang="cs-CZ" sz="1200" dirty="0"/>
              <a:t>A - Cílové charakteristiky krajiny</a:t>
            </a:r>
          </a:p>
          <a:p>
            <a:pPr marL="358775" algn="l">
              <a:spcBef>
                <a:spcPts val="0"/>
              </a:spcBef>
              <a:spcAft>
                <a:spcPts val="200"/>
              </a:spcAft>
              <a:tabLst>
                <a:tab pos="1436688" algn="l"/>
              </a:tabLst>
              <a:defRPr/>
            </a:pPr>
            <a:r>
              <a:rPr lang="cs-CZ" sz="1200" dirty="0"/>
              <a:t>B - Opatření pro dosažení cílových charakteristik krajin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3976" y="6074132"/>
            <a:ext cx="84978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hlinkClick r:id="rId3"/>
              </a:rPr>
              <a:t>http://www.mmr.cz/cs/Podpora-regionu-a-cestovni-ruch/Regionalni-politika/Certifikace-vysledku-vyzkumu,-</a:t>
            </a:r>
            <a:r>
              <a:rPr lang="cs-CZ" sz="1400" dirty="0" smtClean="0">
                <a:hlinkClick r:id="rId3"/>
              </a:rPr>
              <a:t>vyvoje-a-inovaci/Archiv-certifikovanych-metodik-2014</a:t>
            </a:r>
            <a:r>
              <a:rPr lang="cs-CZ" sz="1400" dirty="0" smtClean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407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200" dirty="0" smtClean="0"/>
              <a:t>Uplatnění výsledku + pro koho je určen 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400" b="1" dirty="0"/>
              <a:t>Metodická pomůcka </a:t>
            </a:r>
            <a:r>
              <a:rPr lang="cs-CZ" sz="1400" b="1" dirty="0" smtClean="0"/>
              <a:t>pro pořizování a zpracování zásad územního rozvoje v kontextu Evropské úmluvy o krajině</a:t>
            </a:r>
            <a:endParaRPr lang="cs-CZ" sz="1400" b="1" dirty="0"/>
          </a:p>
          <a:p>
            <a:pPr marL="0" indent="0">
              <a:buNone/>
            </a:pPr>
            <a:endParaRPr lang="cs-CZ" sz="1400" b="1" dirty="0" smtClean="0"/>
          </a:p>
          <a:p>
            <a:r>
              <a:rPr lang="cs-CZ" sz="1400" dirty="0" smtClean="0"/>
              <a:t>upřesňuje </a:t>
            </a:r>
            <a:r>
              <a:rPr lang="cs-CZ" sz="1400" dirty="0"/>
              <a:t>přístup k naplnění požadavků obsažených </a:t>
            </a:r>
            <a:r>
              <a:rPr lang="cs-CZ" sz="1400" dirty="0" smtClean="0"/>
              <a:t>v</a:t>
            </a:r>
            <a:r>
              <a:rPr lang="cs-CZ" sz="1400" dirty="0"/>
              <a:t> části I. odst. 1 písm. f) a části I. odst. 2 písm. c) Přílohy číslo 4  </a:t>
            </a:r>
            <a:r>
              <a:rPr lang="cs-CZ" sz="1400" dirty="0" smtClean="0"/>
              <a:t>vyhlášky číslo 500/2006Sb., tím, že vymezuje obsahové </a:t>
            </a:r>
            <a:r>
              <a:rPr lang="cs-CZ" sz="1400" dirty="0"/>
              <a:t>náležitosti </a:t>
            </a:r>
            <a:r>
              <a:rPr lang="cs-CZ" sz="1400" dirty="0" smtClean="0"/>
              <a:t>a </a:t>
            </a:r>
            <a:r>
              <a:rPr lang="cs-CZ" sz="1400" dirty="0"/>
              <a:t>postup </a:t>
            </a:r>
            <a:endParaRPr lang="cs-CZ" sz="1400" dirty="0" smtClean="0"/>
          </a:p>
          <a:p>
            <a:pPr marL="638175" lvl="1"/>
            <a:r>
              <a:rPr lang="cs-CZ" sz="1400" dirty="0" smtClean="0"/>
              <a:t>vymezení </a:t>
            </a:r>
            <a:r>
              <a:rPr lang="cs-CZ" sz="1400" dirty="0"/>
              <a:t>typů krajin </a:t>
            </a:r>
            <a:endParaRPr lang="cs-CZ" sz="1400" dirty="0" smtClean="0"/>
          </a:p>
          <a:p>
            <a:pPr marL="638175" lvl="1"/>
            <a:r>
              <a:rPr lang="cs-CZ" sz="1400" dirty="0" smtClean="0"/>
              <a:t>stanovení </a:t>
            </a:r>
            <a:r>
              <a:rPr lang="cs-CZ" sz="1400" dirty="0"/>
              <a:t>cílových charakteristik krajiny pro jednotlivé typy </a:t>
            </a:r>
            <a:r>
              <a:rPr lang="cs-CZ" sz="1400" dirty="0" smtClean="0"/>
              <a:t>krajiny </a:t>
            </a:r>
            <a:endParaRPr lang="cs-CZ" sz="1400" dirty="0"/>
          </a:p>
          <a:p>
            <a:r>
              <a:rPr lang="cs-CZ" sz="1400" dirty="0"/>
              <a:t>se </a:t>
            </a:r>
            <a:r>
              <a:rPr lang="cs-CZ" sz="1400" dirty="0" smtClean="0"/>
              <a:t>použije při </a:t>
            </a:r>
            <a:r>
              <a:rPr lang="cs-CZ" sz="1400" dirty="0"/>
              <a:t>zpracování zásad územního rozvoje (ZÚR) a jejich aktualizaci. Cílové charakteristiky krajin vymezené podle metodické pomůcky se promítnou rovněž </a:t>
            </a:r>
            <a:endParaRPr lang="cs-CZ" sz="1400" dirty="0" smtClean="0"/>
          </a:p>
          <a:p>
            <a:pPr marL="638175" lvl="1"/>
            <a:r>
              <a:rPr lang="cs-CZ" sz="1400" dirty="0" smtClean="0"/>
              <a:t>do </a:t>
            </a:r>
            <a:r>
              <a:rPr lang="cs-CZ" sz="1400" dirty="0"/>
              <a:t>upřesnění územních podmínek koncepce ochrany a rozvoje přírodních, kulturních a civilizačních hodnot území podle části I. odst. 1 písm. e) Přílohy číslo 4 vyhlášky </a:t>
            </a:r>
            <a:endParaRPr lang="cs-CZ" sz="1400" dirty="0" smtClean="0"/>
          </a:p>
          <a:p>
            <a:pPr marL="638175" lvl="1"/>
            <a:r>
              <a:rPr lang="cs-CZ" sz="1400" dirty="0" smtClean="0"/>
              <a:t>do </a:t>
            </a:r>
            <a:r>
              <a:rPr lang="cs-CZ" sz="1400" dirty="0"/>
              <a:t>stanovení požadavků na koordinaci územně plánovací činnosti obcí podle části I. odst. 1 písm. h) vyhlášky</a:t>
            </a:r>
            <a:r>
              <a:rPr lang="cs-CZ" sz="1000" dirty="0" smtClean="0"/>
              <a:t>.</a:t>
            </a:r>
          </a:p>
          <a:p>
            <a:r>
              <a:rPr lang="cs-CZ" sz="1400" dirty="0"/>
              <a:t>je určena krajským úřadům jako pořizovatelům zásad územního rozvoje a jejich aktualizací, jakož i jejich zhotovitelům  </a:t>
            </a:r>
          </a:p>
          <a:p>
            <a:pPr marL="0" indent="0">
              <a:buNone/>
            </a:pPr>
            <a:endParaRPr lang="cs-CZ" sz="1400" dirty="0" smtClean="0"/>
          </a:p>
          <a:p>
            <a:pPr marL="0" indent="0">
              <a:buNone/>
            </a:pPr>
            <a:r>
              <a:rPr lang="cs-CZ" sz="1400" dirty="0" smtClean="0">
                <a:hlinkClick r:id="rId2"/>
              </a:rPr>
              <a:t>http</a:t>
            </a:r>
            <a:r>
              <a:rPr lang="cs-CZ" sz="1400" dirty="0">
                <a:hlinkClick r:id="rId2"/>
              </a:rPr>
              <a:t>://</a:t>
            </a:r>
            <a:r>
              <a:rPr lang="cs-CZ" sz="1400" dirty="0" smtClean="0">
                <a:hlinkClick r:id="rId2"/>
              </a:rPr>
              <a:t>tacr.mapovyportal.cz/TD010203V004_metodika.zip</a:t>
            </a:r>
            <a:r>
              <a:rPr lang="cs-CZ" sz="1400" dirty="0" smtClean="0"/>
              <a:t> </a:t>
            </a:r>
            <a:endParaRPr lang="cs-CZ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400" dirty="0" smtClean="0"/>
              <a:t>Kontakt na řešitele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cs-CZ" sz="1600" dirty="0" smtClean="0">
                <a:hlinkClick r:id="rId2"/>
              </a:rPr>
              <a:t>maier@fzp.czu.cz </a:t>
            </a:r>
          </a:p>
          <a:p>
            <a:r>
              <a:rPr lang="cs-CZ" sz="1600" dirty="0" smtClean="0">
                <a:hlinkClick r:id="rId2"/>
              </a:rPr>
              <a:t>http</a:t>
            </a:r>
            <a:r>
              <a:rPr lang="cs-CZ" sz="1600" dirty="0">
                <a:hlinkClick r:id="rId2"/>
              </a:rPr>
              <a:t>://</a:t>
            </a:r>
            <a:r>
              <a:rPr lang="cs-CZ" sz="1600" dirty="0" smtClean="0">
                <a:hlinkClick r:id="rId2"/>
              </a:rPr>
              <a:t>tacr.mapovyportal.cz/TD010203V004_metodika.zip</a:t>
            </a:r>
            <a:r>
              <a:rPr lang="cs-CZ" sz="1600" dirty="0" smtClean="0"/>
              <a:t> </a:t>
            </a:r>
          </a:p>
          <a:p>
            <a:r>
              <a:rPr lang="cs-CZ" sz="1600" dirty="0">
                <a:hlinkClick r:id="rId3"/>
              </a:rPr>
              <a:t>http://www.mmr.cz/cs/Podpora-regionu-a-cestovni-ruch/Regionalni-politika/Certifikace-vysledku-vyzkumu,-vyvoje-a-inovaci/Archiv-certifikovanych-metodik-2014</a:t>
            </a:r>
            <a:r>
              <a:rPr lang="cs-CZ" sz="1600" dirty="0"/>
              <a:t> </a:t>
            </a:r>
          </a:p>
          <a:p>
            <a:endParaRPr lang="cs-CZ" sz="1600" dirty="0"/>
          </a:p>
          <a:p>
            <a:endParaRPr lang="cs-CZ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04664"/>
            <a:ext cx="86409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7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MR_klas">
  <a:themeElements>
    <a:clrScheme name="Barvy MMR">
      <a:dk1>
        <a:sysClr val="windowText" lastClr="000000"/>
      </a:dk1>
      <a:lt1>
        <a:sysClr val="window" lastClr="FFFFFF"/>
      </a:lt1>
      <a:dk2>
        <a:srgbClr val="262626"/>
      </a:dk2>
      <a:lt2>
        <a:srgbClr val="EEECE1"/>
      </a:lt2>
      <a:accent1>
        <a:srgbClr val="000099"/>
      </a:accent1>
      <a:accent2>
        <a:srgbClr val="00AF3F"/>
      </a:accent2>
      <a:accent3>
        <a:srgbClr val="F9E300"/>
      </a:accent3>
      <a:accent4>
        <a:srgbClr val="E21C18"/>
      </a:accent4>
      <a:accent5>
        <a:srgbClr val="24A7AF"/>
      </a:accent5>
      <a:accent6>
        <a:srgbClr val="868686"/>
      </a:accent6>
      <a:hlink>
        <a:srgbClr val="00AF3F"/>
      </a:hlink>
      <a:folHlink>
        <a:srgbClr val="868686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277</Words>
  <Application>Microsoft Office PowerPoint</Application>
  <PresentationFormat>Předvádění na obrazovce (4:3)</PresentationFormat>
  <Paragraphs>119</Paragraphs>
  <Slides>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MMR_klas</vt:lpstr>
      <vt:lpstr>TAČR OMEGA TD010203  Aplikace Evropské úmluvy o krajině do zásad územního rozvoje </vt:lpstr>
      <vt:lpstr>Informace o projektu</vt:lpstr>
      <vt:lpstr>Schéma vymezování krajin  a definování jejich cílových charakteristik a opatření </vt:lpstr>
      <vt:lpstr>Představení výsledků projektu – pilotní studie</vt:lpstr>
      <vt:lpstr>Představení výsledků projektu – pilotní studie</vt:lpstr>
      <vt:lpstr>Představení výsledků projektu – pilotní studie</vt:lpstr>
      <vt:lpstr>Představení výsledků projektu – metodická pomůcka </vt:lpstr>
      <vt:lpstr>Uplatnění výsledku + pro koho je určen </vt:lpstr>
      <vt:lpstr>Kontakt na řešitele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Vaner Lukáš</dc:creator>
  <cp:lastModifiedBy>Trochtová Kateřina</cp:lastModifiedBy>
  <cp:revision>24</cp:revision>
  <dcterms:created xsi:type="dcterms:W3CDTF">2014-02-26T13:05:03Z</dcterms:created>
  <dcterms:modified xsi:type="dcterms:W3CDTF">2015-04-27T07:09:20Z</dcterms:modified>
</cp:coreProperties>
</file>