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7" r:id="rId2"/>
    <p:sldId id="260" r:id="rId3"/>
    <p:sldId id="258" r:id="rId4"/>
    <p:sldId id="267" r:id="rId5"/>
    <p:sldId id="268" r:id="rId6"/>
    <p:sldId id="266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F3F"/>
    <a:srgbClr val="000099"/>
    <a:srgbClr val="DB7D00"/>
    <a:srgbClr val="F9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6" autoAdjust="0"/>
    <p:restoredTop sz="94673" autoAdjust="0"/>
  </p:normalViewPr>
  <p:slideViewPr>
    <p:cSldViewPr>
      <p:cViewPr>
        <p:scale>
          <a:sx n="100" d="100"/>
          <a:sy n="100" d="100"/>
        </p:scale>
        <p:origin x="-1974" y="-5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25.4.2017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25.4.2017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autoři projektu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942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tuliberec.maps.arcgis.com/apps/Solutions/s2.html?appid=fe035b607fe34617820e6da55800bab2" TargetMode="External"/><Relationship Id="rId2" Type="http://schemas.openxmlformats.org/officeDocument/2006/relationships/hyperlink" Target="http://vyzkum.ef.tul.cz/td020047/index.php?content=mapy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://vyzkum.ef.tul.cz/td020047/index.php?content=databaze_new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vyzkum.ef.tul.cz/td020047/index.php" TargetMode="External"/><Relationship Id="rId2" Type="http://schemas.openxmlformats.org/officeDocument/2006/relationships/hyperlink" Target="mailto:jiri.kraft@tul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6"/>
          <p:cNvSpPr txBox="1">
            <a:spLocks noGrp="1"/>
          </p:cNvSpPr>
          <p:nvPr>
            <p:ph type="title"/>
          </p:nvPr>
        </p:nvSpPr>
        <p:spPr bwMode="auto">
          <a:xfrm>
            <a:off x="683568" y="1772816"/>
            <a:ext cx="7920880" cy="1447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3000" i="1" dirty="0" smtClean="0">
                <a:solidFill>
                  <a:schemeClr val="accent1"/>
                </a:solidFill>
                <a:cs typeface="Arial" charset="0"/>
              </a:rPr>
              <a:t>TD020047 Regionální cenový index jako indikátor reálných </a:t>
            </a:r>
            <a:r>
              <a:rPr lang="cs-CZ" altLang="cs-CZ" sz="3000" i="1" dirty="0" err="1" smtClean="0">
                <a:solidFill>
                  <a:schemeClr val="accent1"/>
                </a:solidFill>
                <a:cs typeface="Arial" charset="0"/>
              </a:rPr>
              <a:t>socio</a:t>
            </a:r>
            <a:r>
              <a:rPr lang="cs-CZ" altLang="cs-CZ" sz="3000" i="1" dirty="0" smtClean="0">
                <a:solidFill>
                  <a:schemeClr val="accent1"/>
                </a:solidFill>
                <a:cs typeface="Arial" charset="0"/>
              </a:rPr>
              <a:t>-ekonomických disparit</a:t>
            </a:r>
            <a:endParaRPr lang="cs-CZ" altLang="cs-CZ" sz="3000" i="1" dirty="0">
              <a:solidFill>
                <a:schemeClr val="accent1"/>
              </a:solidFill>
              <a:cs typeface="Arial" charset="0"/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210344" y="1124744"/>
            <a:ext cx="8713787" cy="3816424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spcAft>
                <a:spcPts val="1200"/>
              </a:spcAft>
              <a:defRPr/>
            </a:pPr>
            <a:endParaRPr lang="cs-CZ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spcAft>
                <a:spcPts val="1200"/>
              </a:spcAft>
              <a:defRPr/>
            </a:pPr>
            <a:endParaRPr lang="cs-CZ" sz="2800" b="1" spc="-2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cs-CZ" sz="20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prof. Jiří Kraft a kol.</a:t>
            </a:r>
          </a:p>
        </p:txBody>
      </p:sp>
      <p:sp>
        <p:nvSpPr>
          <p:cNvPr id="6" name="Podnadpis 6"/>
          <p:cNvSpPr txBox="1">
            <a:spLocks noGrp="1"/>
          </p:cNvSpPr>
          <p:nvPr>
            <p:ph idx="1"/>
          </p:nvPr>
        </p:nvSpPr>
        <p:spPr bwMode="auto">
          <a:xfrm>
            <a:off x="35496" y="4591717"/>
            <a:ext cx="9144000" cy="359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0" hangingPunct="0">
              <a:spcBef>
                <a:spcPts val="0"/>
              </a:spcBef>
              <a:spcAft>
                <a:spcPts val="200"/>
              </a:spcAft>
              <a:defRPr/>
            </a:pPr>
            <a:r>
              <a:rPr lang="cs-CZ" sz="1400" b="1" dirty="0" smtClean="0">
                <a:solidFill>
                  <a:schemeClr val="accent1"/>
                </a:solidFill>
              </a:rPr>
              <a:t>Konference – Výzkum pro regiony, 26. dubna 2017, Praha</a:t>
            </a:r>
            <a:endParaRPr lang="cs-CZ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140968"/>
            <a:ext cx="1043580" cy="1595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4270" y="5598230"/>
            <a:ext cx="4485934" cy="58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13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54006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tabLst>
                <a:tab pos="1616075" algn="l"/>
              </a:tabLst>
            </a:pPr>
            <a:r>
              <a:rPr lang="cs-CZ" sz="1700" dirty="0" smtClean="0"/>
              <a:t>Cílem projektu bylo nalézt a aplikovat originální metodické postupy vedoucí ke </a:t>
            </a:r>
            <a:r>
              <a:rPr lang="cs-CZ" sz="1700" b="1" dirty="0" smtClean="0"/>
              <a:t>kvantifikaci regionálních cenových hladin v českých regionech na úrovni okresů</a:t>
            </a:r>
            <a:r>
              <a:rPr lang="cs-CZ" sz="1700" b="1" dirty="0" smtClean="0"/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tabLst>
                <a:tab pos="1616075" algn="l"/>
              </a:tabLst>
            </a:pPr>
            <a:endParaRPr lang="cs-CZ" sz="1700" b="1" dirty="0" smtClean="0"/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616075" algn="l"/>
              </a:tabLst>
            </a:pPr>
            <a:r>
              <a:rPr lang="cs-CZ" sz="1700" dirty="0" smtClean="0"/>
              <a:t>Datová i metodická podpora ČSÚ  (cenová šetření pro CPI, výběrová šetření výdajů domácností a Generálního ředitelství správy daní a cel.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616075" algn="l"/>
              </a:tabLst>
            </a:pPr>
            <a:r>
              <a:rPr lang="cs-CZ" sz="1700" dirty="0" smtClean="0"/>
              <a:t>Byla vyvinuta metodika kalkulace Regionálního cenového indexu, která se opírá o stávající metodiku výpočtu PPP (</a:t>
            </a:r>
            <a:r>
              <a:rPr lang="cs-CZ" sz="1700" dirty="0" err="1" smtClean="0"/>
              <a:t>Purchasing</a:t>
            </a:r>
            <a:r>
              <a:rPr lang="cs-CZ" sz="1700" dirty="0" smtClean="0"/>
              <a:t> </a:t>
            </a:r>
            <a:r>
              <a:rPr lang="cs-CZ" sz="1700" dirty="0" err="1" smtClean="0"/>
              <a:t>Power</a:t>
            </a:r>
            <a:r>
              <a:rPr lang="cs-CZ" sz="1700" dirty="0" smtClean="0"/>
              <a:t> </a:t>
            </a:r>
            <a:r>
              <a:rPr lang="cs-CZ" sz="1700" dirty="0" err="1" smtClean="0"/>
              <a:t>Parities</a:t>
            </a:r>
            <a:r>
              <a:rPr lang="cs-CZ" sz="1700" dirty="0" smtClean="0"/>
              <a:t>) v rámci OECD/EUROSTAT </a:t>
            </a:r>
            <a:r>
              <a:rPr lang="cs-CZ" sz="1700" b="1" dirty="0" smtClean="0"/>
              <a:t>– avšak v českých podmínkách sběru dat a na velmi detailní regionální úrovni</a:t>
            </a:r>
            <a:r>
              <a:rPr lang="cs-CZ" sz="1700" b="1" dirty="0" smtClean="0"/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tabLst>
                <a:tab pos="1616075" algn="l"/>
              </a:tabLst>
            </a:pPr>
            <a:endParaRPr lang="cs-CZ" sz="1700" b="1" dirty="0" smtClean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700" b="1" dirty="0">
                <a:solidFill>
                  <a:srgbClr val="7AB51D"/>
                </a:solidFill>
              </a:rPr>
              <a:t>Co regionální cenový index (RCI) </a:t>
            </a:r>
            <a:r>
              <a:rPr lang="cs-CZ" altLang="cs-CZ" sz="1700" b="1" dirty="0" smtClean="0">
                <a:solidFill>
                  <a:srgbClr val="7AB51D"/>
                </a:solidFill>
              </a:rPr>
              <a:t>měří?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700" dirty="0" smtClean="0"/>
              <a:t>Prostorový </a:t>
            </a:r>
            <a:r>
              <a:rPr lang="cs-CZ" altLang="cs-CZ" sz="1700" dirty="0"/>
              <a:t>cenový index měří </a:t>
            </a:r>
            <a:r>
              <a:rPr lang="cs-CZ" altLang="cs-CZ" sz="1700" b="1" dirty="0"/>
              <a:t>regionální cenové hladiny dle výdajových tříd domácností CZ COICOP</a:t>
            </a:r>
            <a:r>
              <a:rPr lang="cs-CZ" altLang="cs-CZ" sz="1700" b="1" dirty="0" smtClean="0"/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cs-CZ" altLang="cs-CZ" sz="1700" b="1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700" b="1" dirty="0">
                <a:solidFill>
                  <a:srgbClr val="7AB51D"/>
                </a:solidFill>
              </a:rPr>
              <a:t>Jaký je hlavní účel použití RCI, jaké jsou jeho hlavní aplikace?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700" dirty="0" smtClean="0"/>
              <a:t>Porovnat</a:t>
            </a:r>
            <a:r>
              <a:rPr lang="cs-CZ" altLang="cs-CZ" sz="1700" b="1" dirty="0" smtClean="0"/>
              <a:t> </a:t>
            </a:r>
            <a:r>
              <a:rPr lang="cs-CZ" altLang="cs-CZ" sz="1700" b="1" dirty="0"/>
              <a:t>reálnou </a:t>
            </a:r>
            <a:r>
              <a:rPr lang="cs-CZ" altLang="cs-CZ" sz="1700" b="1" dirty="0" err="1"/>
              <a:t>socio</a:t>
            </a:r>
            <a:r>
              <a:rPr lang="cs-CZ" altLang="cs-CZ" sz="1700" b="1" dirty="0"/>
              <a:t>-ekonomickou pozici regionálních domácností. </a:t>
            </a:r>
            <a:endParaRPr lang="cs-CZ" altLang="cs-CZ" sz="1700" b="1" dirty="0" smtClean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700" dirty="0" smtClean="0"/>
              <a:t>Porovnat </a:t>
            </a:r>
            <a:r>
              <a:rPr lang="cs-CZ" altLang="cs-CZ" sz="1700" b="1" dirty="0"/>
              <a:t>náklady na život </a:t>
            </a:r>
            <a:r>
              <a:rPr lang="cs-CZ" altLang="cs-CZ" sz="1700" b="1" dirty="0" smtClean="0"/>
              <a:t>(</a:t>
            </a:r>
            <a:r>
              <a:rPr lang="cs-CZ" altLang="cs-CZ" sz="1700" b="1" dirty="0" err="1" smtClean="0"/>
              <a:t>Costs</a:t>
            </a:r>
            <a:r>
              <a:rPr lang="cs-CZ" altLang="cs-CZ" sz="1700" b="1" dirty="0" smtClean="0"/>
              <a:t> </a:t>
            </a:r>
            <a:r>
              <a:rPr lang="cs-CZ" altLang="cs-CZ" sz="1700" b="1" dirty="0" err="1"/>
              <a:t>of</a:t>
            </a:r>
            <a:r>
              <a:rPr lang="cs-CZ" altLang="cs-CZ" sz="1700" b="1" dirty="0"/>
              <a:t> </a:t>
            </a:r>
            <a:r>
              <a:rPr lang="cs-CZ" altLang="cs-CZ" sz="1700" b="1" dirty="0" err="1" smtClean="0"/>
              <a:t>Living</a:t>
            </a:r>
            <a:r>
              <a:rPr lang="cs-CZ" altLang="cs-CZ" sz="1700" b="1" dirty="0"/>
              <a:t>)</a:t>
            </a:r>
            <a:r>
              <a:rPr lang="cs-CZ" altLang="cs-CZ" sz="1700" dirty="0"/>
              <a:t> v českých regionech LAU1.</a:t>
            </a:r>
          </a:p>
          <a:p>
            <a:pPr indent="-900000">
              <a:tabLst>
                <a:tab pos="1616075" algn="l"/>
              </a:tabLst>
            </a:pPr>
            <a:endParaRPr lang="cs-CZ" sz="1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397346" y="612008"/>
            <a:ext cx="5544616" cy="432048"/>
          </a:xfrm>
        </p:spPr>
        <p:txBody>
          <a:bodyPr/>
          <a:lstStyle/>
          <a:p>
            <a:pPr algn="ctr"/>
            <a:r>
              <a:rPr lang="cs-CZ" sz="2800" dirty="0" smtClean="0"/>
              <a:t>Stručná</a:t>
            </a:r>
            <a:r>
              <a:rPr lang="cs-CZ" sz="3000" dirty="0" smtClean="0"/>
              <a:t> informace o projektu</a:t>
            </a:r>
            <a:endParaRPr lang="cs-CZ" sz="3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196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Podnadpis 6"/>
          <p:cNvSpPr txBox="1">
            <a:spLocks/>
          </p:cNvSpPr>
          <p:nvPr/>
        </p:nvSpPr>
        <p:spPr bwMode="auto">
          <a:xfrm>
            <a:off x="2851512" y="612008"/>
            <a:ext cx="4816832" cy="512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noAutofit/>
          </a:bodyPr>
          <a:lstStyle>
            <a:lvl1pPr algn="l" defTabSz="914400" rtl="0" eaLnBrk="0" latinLnBrk="0" hangingPunct="0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 charset="0"/>
                <a:ea typeface="+mj-ea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endParaRPr lang="cs-CZ" altLang="cs-CZ" sz="1200" dirty="0">
              <a:solidFill>
                <a:srgbClr val="FF0000"/>
              </a:solidFill>
              <a:cs typeface="Arial" charset="0"/>
            </a:endParaRPr>
          </a:p>
        </p:txBody>
      </p:sp>
      <p:pic>
        <p:nvPicPr>
          <p:cNvPr id="7" name="obrázek 9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48264" y="4005064"/>
            <a:ext cx="1164232" cy="6480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92067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539552" y="1844824"/>
            <a:ext cx="7931224" cy="4608512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b="1" dirty="0" smtClean="0"/>
              <a:t>Sady kartogramů pro vizualizaci RCI dle CZ COICOP</a:t>
            </a:r>
            <a:r>
              <a:rPr lang="cs-CZ" dirty="0" smtClean="0"/>
              <a:t> </a:t>
            </a:r>
            <a:r>
              <a:rPr lang="cs-CZ" dirty="0"/>
              <a:t>– </a:t>
            </a:r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vyzkum.ef.tul.cz/td020047/index.php?content=mapy</a:t>
            </a:r>
            <a:endParaRPr lang="cs-CZ" dirty="0" smtClean="0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b="1" dirty="0" smtClean="0"/>
              <a:t>Interaktivní cenová mapa ČR </a:t>
            </a:r>
            <a:r>
              <a:rPr lang="cs-CZ" dirty="0"/>
              <a:t>- </a:t>
            </a:r>
            <a:r>
              <a:rPr lang="cs-CZ" dirty="0">
                <a:hlinkClick r:id="rId3"/>
              </a:rPr>
              <a:t>http://</a:t>
            </a:r>
            <a:r>
              <a:rPr lang="cs-CZ" dirty="0" smtClean="0">
                <a:hlinkClick r:id="rId3"/>
              </a:rPr>
              <a:t>tuliberec.maps.arcgis.com/apps/Solutions/s2.html?appid=fe035b607fe34617820e6da55800bab2</a:t>
            </a:r>
            <a:endParaRPr lang="cs-CZ" dirty="0" smtClean="0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dirty="0" smtClean="0"/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b="1" dirty="0" smtClean="0"/>
              <a:t>Výpočtová databáze RCI s možností meziregionální komparace –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>
                <a:hlinkClick r:id="rId4"/>
              </a:rPr>
              <a:t>http://</a:t>
            </a:r>
            <a:r>
              <a:rPr lang="cs-CZ" dirty="0" smtClean="0">
                <a:hlinkClick r:id="rId4"/>
              </a:rPr>
              <a:t>vyzkum.ef.tul.cz/td020047/index.php?content=databaze_new</a:t>
            </a:r>
            <a:endParaRPr lang="cs-CZ" dirty="0" smtClean="0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dirty="0" smtClean="0"/>
              <a:t>SW nástroj pro očištění cenových dat (opakovatelnost výstupu)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b="1" dirty="0" smtClean="0"/>
              <a:t>Monografie </a:t>
            </a:r>
            <a:r>
              <a:rPr lang="cs-CZ" dirty="0" smtClean="0"/>
              <a:t>s metodickými postupy, výsledky a návrhy pro jejich aplikace v politicko-hospodářské praxi.</a:t>
            </a:r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691680" y="1124744"/>
            <a:ext cx="6275040" cy="504056"/>
          </a:xfrm>
        </p:spPr>
        <p:txBody>
          <a:bodyPr/>
          <a:lstStyle/>
          <a:p>
            <a:pPr algn="ctr"/>
            <a:r>
              <a:rPr lang="cs-CZ" sz="3000" dirty="0" smtClean="0"/>
              <a:t>Představení </a:t>
            </a:r>
            <a:r>
              <a:rPr lang="cs-CZ" sz="2700" dirty="0" smtClean="0"/>
              <a:t>konkrétního</a:t>
            </a:r>
            <a:r>
              <a:rPr lang="cs-CZ" sz="3000" dirty="0" smtClean="0"/>
              <a:t> výstupu</a:t>
            </a:r>
            <a:endParaRPr lang="cs-CZ" sz="30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Podnadpis 6"/>
          <p:cNvSpPr txBox="1">
            <a:spLocks/>
          </p:cNvSpPr>
          <p:nvPr/>
        </p:nvSpPr>
        <p:spPr bwMode="auto">
          <a:xfrm>
            <a:off x="2851512" y="612008"/>
            <a:ext cx="4816832" cy="512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noAutofit/>
          </a:bodyPr>
          <a:lstStyle>
            <a:lvl1pPr algn="l" defTabSz="914400" rtl="0" eaLnBrk="0" latinLnBrk="0" hangingPunct="0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 charset="0"/>
                <a:ea typeface="+mj-ea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endParaRPr lang="cs-CZ" altLang="cs-CZ" sz="1200" dirty="0">
              <a:solidFill>
                <a:srgbClr val="FF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669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412776"/>
            <a:ext cx="8363272" cy="5040560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b="1" dirty="0" smtClean="0"/>
              <a:t>ČSÚ – pravidelný report pro EUROSTAT </a:t>
            </a:r>
            <a:r>
              <a:rPr lang="cs-CZ" dirty="0" smtClean="0"/>
              <a:t>(cenové hladiny Praha a zbytek ČR)</a:t>
            </a:r>
          </a:p>
          <a:p>
            <a:pPr marL="457200" indent="-4572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dirty="0" smtClean="0"/>
              <a:t>Smlouva o využití výsledku ze </a:t>
            </a:r>
            <a:r>
              <a:rPr lang="cs-CZ" b="1" dirty="0" smtClean="0"/>
              <a:t>strany regionální rozvojové agentury LK</a:t>
            </a:r>
          </a:p>
          <a:p>
            <a:pPr marL="457200" indent="-4572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dirty="0" smtClean="0"/>
              <a:t>Další výzkumná činnost - </a:t>
            </a:r>
            <a:r>
              <a:rPr lang="cs-CZ" b="1" dirty="0" smtClean="0"/>
              <a:t>v r. 2016 provedeny odhady na celou ČR (recenzováno a prezentováno v odborném časopise ČSÚ)</a:t>
            </a:r>
          </a:p>
          <a:p>
            <a:pPr marL="457200" indent="-4572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dirty="0" smtClean="0"/>
              <a:t>Aplikace </a:t>
            </a:r>
            <a:r>
              <a:rPr lang="cs-CZ" b="1" dirty="0" smtClean="0"/>
              <a:t>v rámci </a:t>
            </a:r>
            <a:r>
              <a:rPr lang="cs-CZ" b="1" dirty="0"/>
              <a:t>projektu TD0300035 </a:t>
            </a:r>
            <a:r>
              <a:rPr lang="cs-CZ" dirty="0"/>
              <a:t>- Rodinný podnik - řešení sociálních a ekonomických disparit </a:t>
            </a:r>
            <a:r>
              <a:rPr lang="cs-CZ" dirty="0" smtClean="0"/>
              <a:t>obcí</a:t>
            </a:r>
          </a:p>
          <a:p>
            <a:pPr marL="457200" indent="-457200">
              <a:buFontTx/>
              <a:buChar char="-"/>
            </a:pPr>
            <a:r>
              <a:rPr lang="cs-CZ" dirty="0" smtClean="0"/>
              <a:t>Aplikace poznatků v rámci zpracování národní dopadové studie dohody CETA na ekonomiku ČR (pro oblast cenových hladin) – zadavatel </a:t>
            </a:r>
            <a:r>
              <a:rPr lang="cs-CZ" b="1" dirty="0" smtClean="0"/>
              <a:t>MPO ČR</a:t>
            </a:r>
            <a:endParaRPr lang="cs-CZ" b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55776" y="548680"/>
            <a:ext cx="4978896" cy="576064"/>
          </a:xfrm>
        </p:spPr>
        <p:txBody>
          <a:bodyPr/>
          <a:lstStyle/>
          <a:p>
            <a:pPr algn="ctr"/>
            <a:r>
              <a:rPr lang="cs-CZ" sz="3000" dirty="0"/>
              <a:t>A</a:t>
            </a:r>
            <a:r>
              <a:rPr lang="cs-CZ" sz="3000" dirty="0" smtClean="0"/>
              <a:t>ktuální použití výsledku</a:t>
            </a:r>
            <a:endParaRPr lang="cs-CZ" sz="3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2168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411760" y="692696"/>
            <a:ext cx="5554960" cy="504056"/>
          </a:xfrm>
        </p:spPr>
        <p:txBody>
          <a:bodyPr/>
          <a:lstStyle/>
          <a:p>
            <a:pPr algn="ctr"/>
            <a:r>
              <a:rPr lang="cs-CZ" sz="3000" dirty="0"/>
              <a:t>Aktuální použití výsledku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251520" y="1412776"/>
            <a:ext cx="8435280" cy="5040560"/>
          </a:xfrm>
        </p:spPr>
        <p:txBody>
          <a:bodyPr>
            <a:normAutofit/>
          </a:bodyPr>
          <a:lstStyle/>
          <a:p>
            <a:r>
              <a:rPr lang="cs-CZ" sz="2000" b="1" dirty="0" smtClean="0"/>
              <a:t>Rozšíření výsledků na celou ČR – vizualizace odhadů (2016)</a:t>
            </a:r>
            <a:endParaRPr lang="cs-CZ" sz="2000" b="1" dirty="0"/>
          </a:p>
        </p:txBody>
      </p:sp>
      <p:pic>
        <p:nvPicPr>
          <p:cNvPr id="6" name="Zástupný symbol pro obsah 6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7544" y="2132856"/>
            <a:ext cx="7920880" cy="468052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8105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412776"/>
            <a:ext cx="8291264" cy="5040560"/>
          </a:xfrm>
        </p:spPr>
        <p:txBody>
          <a:bodyPr>
            <a:normAutofit lnSpcReduction="10000"/>
          </a:bodyPr>
          <a:lstStyle/>
          <a:p>
            <a:pPr algn="ctr"/>
            <a:endParaRPr lang="cs-CZ" b="1" dirty="0" smtClean="0">
              <a:solidFill>
                <a:schemeClr val="accent1"/>
              </a:solidFill>
            </a:endParaRPr>
          </a:p>
          <a:p>
            <a:pPr algn="ctr"/>
            <a:r>
              <a:rPr lang="cs-CZ" sz="3000" b="1" dirty="0" smtClean="0">
                <a:solidFill>
                  <a:schemeClr val="accent1"/>
                </a:solidFill>
              </a:rPr>
              <a:t>Děkujeme za pozornost!</a:t>
            </a:r>
          </a:p>
          <a:p>
            <a:pPr algn="ctr">
              <a:spcBef>
                <a:spcPts val="0"/>
              </a:spcBef>
              <a:spcAft>
                <a:spcPts val="1200"/>
              </a:spcAft>
              <a:defRPr/>
            </a:pPr>
            <a:endParaRPr lang="cs-CZ" sz="1800" dirty="0" smtClean="0">
              <a:solidFill>
                <a:schemeClr val="accent1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endParaRPr lang="cs-CZ" sz="2200" b="1" i="1" dirty="0" smtClean="0">
              <a:solidFill>
                <a:schemeClr val="accent1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endParaRPr lang="cs-CZ" sz="2200" b="1" i="1" dirty="0" smtClean="0">
              <a:solidFill>
                <a:schemeClr val="accent1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cs-CZ" sz="1500" b="1" i="1" dirty="0" smtClean="0">
                <a:solidFill>
                  <a:schemeClr val="accent1"/>
                </a:solidFill>
              </a:rPr>
              <a:t>Kontakt na řešitele:</a:t>
            </a: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cs-CZ" sz="1500" dirty="0" smtClean="0">
                <a:solidFill>
                  <a:schemeClr val="accent1"/>
                </a:solidFill>
              </a:rPr>
              <a:t>prof. Ing. Jiří Kraft, CSc.</a:t>
            </a: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cs-CZ" sz="1500" dirty="0" smtClean="0">
                <a:solidFill>
                  <a:schemeClr val="accent1"/>
                </a:solidFill>
              </a:rPr>
              <a:t>Technická univerzita v Liberci</a:t>
            </a: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cs-CZ" sz="1500" dirty="0" smtClean="0">
                <a:solidFill>
                  <a:schemeClr val="accent1"/>
                </a:solidFill>
              </a:rPr>
              <a:t>+420 606 578 396</a:t>
            </a:r>
            <a:endParaRPr lang="cs-CZ" sz="1500" dirty="0">
              <a:solidFill>
                <a:schemeClr val="accent1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cs-CZ" sz="1500" dirty="0" smtClean="0">
                <a:solidFill>
                  <a:schemeClr val="accent1"/>
                </a:solidFill>
                <a:hlinkClick r:id="rId2"/>
              </a:rPr>
              <a:t>jiri.kraft@tul.cz</a:t>
            </a:r>
            <a:endParaRPr lang="cs-CZ" sz="1500" dirty="0" smtClean="0">
              <a:solidFill>
                <a:schemeClr val="accent1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cs-CZ" sz="1500" dirty="0">
                <a:solidFill>
                  <a:schemeClr val="accent1"/>
                </a:solidFill>
                <a:hlinkClick r:id="rId3"/>
              </a:rPr>
              <a:t>http://</a:t>
            </a:r>
            <a:r>
              <a:rPr lang="cs-CZ" sz="1500" dirty="0" smtClean="0">
                <a:solidFill>
                  <a:schemeClr val="accent1"/>
                </a:solidFill>
                <a:hlinkClick r:id="rId3"/>
              </a:rPr>
              <a:t>vyzkum.ef.tul.cz/td020047/index.php</a:t>
            </a:r>
            <a:endParaRPr lang="cs-CZ" sz="1500" dirty="0" smtClean="0">
              <a:solidFill>
                <a:schemeClr val="accent1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endParaRPr lang="cs-CZ" sz="1500" dirty="0" smtClean="0">
              <a:solidFill>
                <a:schemeClr val="accent1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endParaRPr lang="cs-CZ" sz="1500" dirty="0" smtClean="0">
              <a:solidFill>
                <a:schemeClr val="accent1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endParaRPr lang="cs-CZ" sz="1800" dirty="0" smtClean="0">
              <a:solidFill>
                <a:schemeClr val="accent1"/>
              </a:solidFill>
            </a:endParaRPr>
          </a:p>
          <a:p>
            <a:pPr algn="ctr">
              <a:spcBef>
                <a:spcPts val="0"/>
              </a:spcBef>
              <a:spcAft>
                <a:spcPts val="1200"/>
              </a:spcAft>
              <a:defRPr/>
            </a:pPr>
            <a:endParaRPr lang="cs-CZ" sz="1800" dirty="0">
              <a:solidFill>
                <a:schemeClr val="accent1"/>
              </a:solidFill>
            </a:endParaRPr>
          </a:p>
          <a:p>
            <a:pPr algn="ctr"/>
            <a:endParaRPr lang="cs-CZ" b="1" dirty="0" smtClean="0"/>
          </a:p>
          <a:p>
            <a:pPr algn="ctr"/>
            <a:endParaRPr lang="cs-CZ" b="1" dirty="0"/>
          </a:p>
        </p:txBody>
      </p:sp>
      <p:sp>
        <p:nvSpPr>
          <p:cNvPr id="4" name="Podnadpis 6"/>
          <p:cNvSpPr txBox="1">
            <a:spLocks/>
          </p:cNvSpPr>
          <p:nvPr/>
        </p:nvSpPr>
        <p:spPr bwMode="auto">
          <a:xfrm>
            <a:off x="2851512" y="612008"/>
            <a:ext cx="4816832" cy="512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noAutofit/>
          </a:bodyPr>
          <a:lstStyle>
            <a:lvl1pPr algn="l" defTabSz="914400" rtl="0" eaLnBrk="0" latinLnBrk="0" hangingPunct="0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 charset="0"/>
                <a:ea typeface="+mj-ea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endParaRPr lang="cs-CZ" altLang="cs-CZ" sz="1200" dirty="0">
              <a:solidFill>
                <a:srgbClr val="FF0000"/>
              </a:solidFill>
              <a:cs typeface="Arial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6950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706</TotalTime>
  <Words>362</Words>
  <Application>Microsoft Office PowerPoint</Application>
  <PresentationFormat>Předvádění na obrazovce (4:3)</PresentationFormat>
  <Paragraphs>51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MMR_klas</vt:lpstr>
      <vt:lpstr>TD020047 Regionální cenový index jako indikátor reálných socio-ekonomických disparit</vt:lpstr>
      <vt:lpstr>Stručná informace o projektu</vt:lpstr>
      <vt:lpstr>Představení konkrétního výstupu</vt:lpstr>
      <vt:lpstr>Aktuální použití výsledku</vt:lpstr>
      <vt:lpstr>Aktuální použití výsledku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Vaner Lukáš</dc:creator>
  <cp:lastModifiedBy>uzivatel</cp:lastModifiedBy>
  <cp:revision>53</cp:revision>
  <dcterms:created xsi:type="dcterms:W3CDTF">2014-02-26T13:05:03Z</dcterms:created>
  <dcterms:modified xsi:type="dcterms:W3CDTF">2017-04-25T06:32:25Z</dcterms:modified>
</cp:coreProperties>
</file>