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26"/>
  </p:notesMasterIdLst>
  <p:sldIdLst>
    <p:sldId id="256" r:id="rId5"/>
    <p:sldId id="480" r:id="rId6"/>
    <p:sldId id="540" r:id="rId7"/>
    <p:sldId id="477" r:id="rId8"/>
    <p:sldId id="485" r:id="rId9"/>
    <p:sldId id="263" r:id="rId10"/>
    <p:sldId id="519" r:id="rId11"/>
    <p:sldId id="523" r:id="rId12"/>
    <p:sldId id="525" r:id="rId13"/>
    <p:sldId id="508" r:id="rId14"/>
    <p:sldId id="502" r:id="rId15"/>
    <p:sldId id="503" r:id="rId16"/>
    <p:sldId id="472" r:id="rId17"/>
    <p:sldId id="501" r:id="rId18"/>
    <p:sldId id="541" r:id="rId19"/>
    <p:sldId id="544" r:id="rId20"/>
    <p:sldId id="545" r:id="rId21"/>
    <p:sldId id="546" r:id="rId22"/>
    <p:sldId id="542" r:id="rId23"/>
    <p:sldId id="543" r:id="rId24"/>
    <p:sldId id="509" r:id="rId2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0" roundtripDataSignature="AMtx7miBFwBIruBTb9dkLfsZP9sssPE1vQ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C77F7D1-E595-FB6C-1AD1-D7D32B2F4F40}" name="Huječek Roman" initials="HR" userId="S::roman.hujecek@mmr.cz::e8dc6e14-bdd5-4c0c-96b4-a8b90d46ff31" providerId="AD"/>
  <p188:author id="{6B0C7AD5-717C-9375-DDA5-548E185EC25C}" name="Danovská Krista" initials="KD" userId="S::krista.danovska@mmr.cz::4e4f32ad-0b9a-4541-aba5-a2ce538ab17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458"/>
    <a:srgbClr val="EFE4D5"/>
    <a:srgbClr val="FFFFFF"/>
    <a:srgbClr val="FAF7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6AAAA84-C7BF-495B-AA2B-9CCD1904EBCE}">
  <a:tblStyle styleId="{56AAAA84-C7BF-495B-AA2B-9CCD1904EBCE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2B0DA8AB-3381-4E41-8C6D-92B696BEC4A9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tcBdr/>
        <a:fill>
          <a:solidFill>
            <a:srgbClr val="CDD4E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DD4E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50" Type="http://customschemas.google.com/relationships/presentationmetadata" Target="metadata"/><Relationship Id="rId55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D28D89-5B64-4268-8446-7B4469E7E525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24092D4-9AFB-4BC3-8A46-519C187C2915}">
      <dgm:prSet phldrT="[Text]"/>
      <dgm:spPr>
        <a:ln>
          <a:noFill/>
        </a:ln>
      </dgm:spPr>
      <dgm:t>
        <a:bodyPr/>
        <a:lstStyle/>
        <a:p>
          <a:pPr>
            <a:buClr>
              <a:srgbClr val="005A75"/>
            </a:buClr>
            <a:buSzPts val="1400"/>
          </a:pPr>
          <a:r>
            <a:rPr lang="cs-CZ" dirty="0">
              <a:solidFill>
                <a:srgbClr val="005A75"/>
              </a:solidFill>
              <a:latin typeface="+mn-lt"/>
            </a:rPr>
            <a:t>Jsou základním nástrojem </a:t>
          </a:r>
          <a:r>
            <a:rPr lang="cs-CZ" b="1" dirty="0">
              <a:solidFill>
                <a:srgbClr val="005A75"/>
              </a:solidFill>
              <a:latin typeface="+mn-lt"/>
            </a:rPr>
            <a:t>prevence</a:t>
          </a:r>
          <a:r>
            <a:rPr lang="cs-CZ" dirty="0">
              <a:solidFill>
                <a:srgbClr val="005A75"/>
              </a:solidFill>
              <a:latin typeface="+mn-lt"/>
            </a:rPr>
            <a:t> - poskytují </a:t>
          </a:r>
          <a:r>
            <a:rPr lang="cs-CZ" b="1" dirty="0">
              <a:solidFill>
                <a:srgbClr val="005A75"/>
              </a:solidFill>
              <a:latin typeface="+mn-lt"/>
            </a:rPr>
            <a:t>poradenství </a:t>
          </a:r>
          <a:r>
            <a:rPr lang="cs-CZ" dirty="0">
              <a:solidFill>
                <a:srgbClr val="005A75"/>
              </a:solidFill>
              <a:latin typeface="+mn-lt"/>
            </a:rPr>
            <a:t>pro získání a udržení bydlení</a:t>
          </a:r>
          <a:endParaRPr lang="cs-CZ" dirty="0"/>
        </a:p>
      </dgm:t>
    </dgm:pt>
    <dgm:pt modelId="{575EDEF7-F8FA-4C4B-A3C3-206BA52A2F86}" type="parTrans" cxnId="{8E8E6382-0E92-466B-9615-AF2118FD6AB1}">
      <dgm:prSet/>
      <dgm:spPr/>
      <dgm:t>
        <a:bodyPr/>
        <a:lstStyle/>
        <a:p>
          <a:endParaRPr lang="cs-CZ"/>
        </a:p>
      </dgm:t>
    </dgm:pt>
    <dgm:pt modelId="{64058D51-4EDB-4C64-99D1-893BFDA0C6E2}" type="sibTrans" cxnId="{8E8E6382-0E92-466B-9615-AF2118FD6AB1}">
      <dgm:prSet/>
      <dgm:spPr/>
      <dgm:t>
        <a:bodyPr/>
        <a:lstStyle/>
        <a:p>
          <a:endParaRPr lang="cs-CZ"/>
        </a:p>
      </dgm:t>
    </dgm:pt>
    <dgm:pt modelId="{21801341-BE1D-4316-A566-CCDAD45E3E46}">
      <dgm:prSet phldrT="[Text]"/>
      <dgm:spPr>
        <a:ln>
          <a:noFill/>
        </a:ln>
      </dgm:spPr>
      <dgm:t>
        <a:bodyPr/>
        <a:lstStyle/>
        <a:p>
          <a:pPr>
            <a:buClr>
              <a:srgbClr val="005A75"/>
            </a:buClr>
            <a:buSzPts val="1400"/>
          </a:pPr>
          <a:r>
            <a:rPr lang="cs-CZ" dirty="0">
              <a:solidFill>
                <a:srgbClr val="005A75"/>
              </a:solidFill>
              <a:latin typeface="+mn-lt"/>
            </a:rPr>
            <a:t>Posuzují </a:t>
          </a:r>
          <a:r>
            <a:rPr lang="cs-CZ" b="1" dirty="0">
              <a:solidFill>
                <a:srgbClr val="005A75"/>
              </a:solidFill>
              <a:latin typeface="+mn-lt"/>
            </a:rPr>
            <a:t>bytovou nouzi </a:t>
          </a:r>
          <a:r>
            <a:rPr lang="cs-CZ" dirty="0">
              <a:solidFill>
                <a:srgbClr val="005A75"/>
              </a:solidFill>
              <a:latin typeface="+mn-lt"/>
            </a:rPr>
            <a:t>osob a zapisují je do evidence</a:t>
          </a:r>
        </a:p>
        <a:p>
          <a:pPr>
            <a:buClr>
              <a:srgbClr val="005A75"/>
            </a:buClr>
            <a:buSzPts val="1400"/>
          </a:pPr>
          <a:endParaRPr lang="cs-CZ" dirty="0"/>
        </a:p>
      </dgm:t>
    </dgm:pt>
    <dgm:pt modelId="{D7C110B5-E42D-4D78-9165-AA9B3CDB9195}" type="parTrans" cxnId="{B131AC54-DBC6-40DC-BE40-530DFE597F07}">
      <dgm:prSet/>
      <dgm:spPr/>
      <dgm:t>
        <a:bodyPr/>
        <a:lstStyle/>
        <a:p>
          <a:endParaRPr lang="cs-CZ"/>
        </a:p>
      </dgm:t>
    </dgm:pt>
    <dgm:pt modelId="{6AAE58AB-6177-4489-9106-1F17E826A97D}" type="sibTrans" cxnId="{B131AC54-DBC6-40DC-BE40-530DFE597F07}">
      <dgm:prSet/>
      <dgm:spPr/>
      <dgm:t>
        <a:bodyPr/>
        <a:lstStyle/>
        <a:p>
          <a:endParaRPr lang="cs-CZ"/>
        </a:p>
      </dgm:t>
    </dgm:pt>
    <dgm:pt modelId="{2B005706-833F-44B0-ACE0-5B53F61EAB42}">
      <dgm:prSet phldrT="[Text]"/>
      <dgm:spPr>
        <a:ln>
          <a:noFill/>
        </a:ln>
      </dgm:spPr>
      <dgm:t>
        <a:bodyPr/>
        <a:lstStyle/>
        <a:p>
          <a:pPr>
            <a:buClr>
              <a:srgbClr val="005A75"/>
            </a:buClr>
            <a:buSzPts val="1400"/>
          </a:pPr>
          <a:r>
            <a:rPr lang="cs-CZ" dirty="0">
              <a:solidFill>
                <a:srgbClr val="005A75"/>
              </a:solidFill>
              <a:latin typeface="+mn-lt"/>
            </a:rPr>
            <a:t>Provádějí </a:t>
          </a:r>
          <a:r>
            <a:rPr lang="cs-CZ" b="1" dirty="0">
              <a:solidFill>
                <a:srgbClr val="005A75"/>
              </a:solidFill>
              <a:latin typeface="+mn-lt"/>
            </a:rPr>
            <a:t>kontrolu bytů </a:t>
          </a:r>
          <a:r>
            <a:rPr lang="cs-CZ" dirty="0">
              <a:solidFill>
                <a:srgbClr val="005A75"/>
              </a:solidFill>
              <a:latin typeface="+mn-lt"/>
            </a:rPr>
            <a:t>v systému a zapisují je do evidence</a:t>
          </a:r>
          <a:endParaRPr lang="cs-CZ" dirty="0"/>
        </a:p>
      </dgm:t>
    </dgm:pt>
    <dgm:pt modelId="{6189AB9B-20D8-42BC-B3A0-10FADACA428C}" type="parTrans" cxnId="{539F0FF6-5672-4D1F-8D86-4BFDC3BCA2AF}">
      <dgm:prSet/>
      <dgm:spPr/>
      <dgm:t>
        <a:bodyPr/>
        <a:lstStyle/>
        <a:p>
          <a:endParaRPr lang="cs-CZ"/>
        </a:p>
      </dgm:t>
    </dgm:pt>
    <dgm:pt modelId="{199CFE1A-EF78-4657-8A0B-3017430376BA}" type="sibTrans" cxnId="{539F0FF6-5672-4D1F-8D86-4BFDC3BCA2AF}">
      <dgm:prSet/>
      <dgm:spPr/>
      <dgm:t>
        <a:bodyPr/>
        <a:lstStyle/>
        <a:p>
          <a:endParaRPr lang="cs-CZ"/>
        </a:p>
      </dgm:t>
    </dgm:pt>
    <dgm:pt modelId="{279A2059-CA6E-485D-87AE-522F6EC84AD4}">
      <dgm:prSet phldrT="[Text]"/>
      <dgm:spPr>
        <a:ln>
          <a:noFill/>
        </a:ln>
      </dgm:spPr>
      <dgm:t>
        <a:bodyPr/>
        <a:lstStyle/>
        <a:p>
          <a:pPr>
            <a:buClr>
              <a:srgbClr val="005A75"/>
            </a:buClr>
            <a:buSzPts val="1400"/>
          </a:pPr>
          <a:r>
            <a:rPr lang="cs-CZ" b="1" dirty="0">
              <a:solidFill>
                <a:srgbClr val="005A75"/>
              </a:solidFill>
              <a:latin typeface="+mn-lt"/>
            </a:rPr>
            <a:t>Koordinují a kontrolují </a:t>
          </a:r>
          <a:r>
            <a:rPr lang="cs-CZ" dirty="0">
              <a:solidFill>
                <a:srgbClr val="005A75"/>
              </a:solidFill>
              <a:latin typeface="+mn-lt"/>
            </a:rPr>
            <a:t>poskytování podpůrných opatření</a:t>
          </a:r>
          <a:endParaRPr lang="cs-CZ" dirty="0"/>
        </a:p>
      </dgm:t>
    </dgm:pt>
    <dgm:pt modelId="{71142478-9673-47BE-8839-B99F60DF8415}" type="parTrans" cxnId="{1ACC868D-DEC7-4F25-A7B6-7C43B0FEAE4E}">
      <dgm:prSet/>
      <dgm:spPr/>
      <dgm:t>
        <a:bodyPr/>
        <a:lstStyle/>
        <a:p>
          <a:endParaRPr lang="cs-CZ"/>
        </a:p>
      </dgm:t>
    </dgm:pt>
    <dgm:pt modelId="{51355ECD-0B14-4E7C-89C5-C401496BCF41}" type="sibTrans" cxnId="{1ACC868D-DEC7-4F25-A7B6-7C43B0FEAE4E}">
      <dgm:prSet/>
      <dgm:spPr/>
      <dgm:t>
        <a:bodyPr/>
        <a:lstStyle/>
        <a:p>
          <a:endParaRPr lang="cs-CZ"/>
        </a:p>
      </dgm:t>
    </dgm:pt>
    <dgm:pt modelId="{E9F511C5-FF15-47EF-9100-DE81C3781402}">
      <dgm:prSet phldrT="[Text]"/>
      <dgm:spPr>
        <a:ln>
          <a:noFill/>
        </a:ln>
      </dgm:spPr>
      <dgm:t>
        <a:bodyPr/>
        <a:lstStyle/>
        <a:p>
          <a:pPr>
            <a:buClr>
              <a:srgbClr val="005A75"/>
            </a:buClr>
            <a:buSzPts val="1400"/>
          </a:pPr>
          <a:r>
            <a:rPr lang="cs-CZ" dirty="0">
              <a:solidFill>
                <a:srgbClr val="005A75"/>
              </a:solidFill>
              <a:latin typeface="+mn-lt"/>
            </a:rPr>
            <a:t>Vypracovávají </a:t>
          </a:r>
          <a:r>
            <a:rPr lang="cs-CZ" b="1" dirty="0">
              <a:solidFill>
                <a:srgbClr val="005A75"/>
              </a:solidFill>
              <a:latin typeface="+mn-lt"/>
            </a:rPr>
            <a:t>zprávu o bydlení</a:t>
          </a:r>
          <a:endParaRPr lang="cs-CZ" b="1" dirty="0"/>
        </a:p>
      </dgm:t>
    </dgm:pt>
    <dgm:pt modelId="{77DCA295-1ECF-44DD-863C-7AC8E592089B}" type="parTrans" cxnId="{463F9677-BDAE-499F-A91A-9202A280BB88}">
      <dgm:prSet/>
      <dgm:spPr/>
      <dgm:t>
        <a:bodyPr/>
        <a:lstStyle/>
        <a:p>
          <a:endParaRPr lang="cs-CZ"/>
        </a:p>
      </dgm:t>
    </dgm:pt>
    <dgm:pt modelId="{0E5B5589-6AE2-4A91-9269-6634C6C4B21F}" type="sibTrans" cxnId="{463F9677-BDAE-499F-A91A-9202A280BB88}">
      <dgm:prSet/>
      <dgm:spPr/>
      <dgm:t>
        <a:bodyPr/>
        <a:lstStyle/>
        <a:p>
          <a:endParaRPr lang="cs-CZ"/>
        </a:p>
      </dgm:t>
    </dgm:pt>
    <dgm:pt modelId="{81FE857D-181C-4B62-8A9C-B429B84B3FF0}" type="pres">
      <dgm:prSet presAssocID="{B9D28D89-5B64-4268-8446-7B4469E7E525}" presName="Name0" presStyleCnt="0">
        <dgm:presLayoutVars>
          <dgm:dir/>
          <dgm:resizeHandles val="exact"/>
        </dgm:presLayoutVars>
      </dgm:prSet>
      <dgm:spPr/>
    </dgm:pt>
    <dgm:pt modelId="{133AFF44-B524-43F3-BB04-AF7599BEBE65}" type="pres">
      <dgm:prSet presAssocID="{A24092D4-9AFB-4BC3-8A46-519C187C2915}" presName="composite" presStyleCnt="0"/>
      <dgm:spPr/>
    </dgm:pt>
    <dgm:pt modelId="{10378B4B-210A-4B88-A452-143FAFA99B2A}" type="pres">
      <dgm:prSet presAssocID="{A24092D4-9AFB-4BC3-8A46-519C187C2915}" presName="rect1" presStyleLbl="trAlignAcc1" presStyleIdx="0" presStyleCnt="5">
        <dgm:presLayoutVars>
          <dgm:bulletEnabled val="1"/>
        </dgm:presLayoutVars>
      </dgm:prSet>
      <dgm:spPr/>
    </dgm:pt>
    <dgm:pt modelId="{4745BEF8-67D0-490C-91F9-018A80F45696}" type="pres">
      <dgm:prSet presAssocID="{A24092D4-9AFB-4BC3-8A46-519C187C2915}" presName="rect2" presStyleLbl="fgImgPlace1" presStyleIdx="0" presStyleCnt="5" custScaleX="77467" custScaleY="82469" custLinFactNeighborX="864" custLinFactNeighborY="9852"/>
      <dgm:spPr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</dgm:spPr>
    </dgm:pt>
    <dgm:pt modelId="{9E633B14-1051-48A5-A48E-FF496E0FBDBC}" type="pres">
      <dgm:prSet presAssocID="{64058D51-4EDB-4C64-99D1-893BFDA0C6E2}" presName="sibTrans" presStyleCnt="0"/>
      <dgm:spPr/>
    </dgm:pt>
    <dgm:pt modelId="{8B2FDB92-8CF0-474A-8811-D8931FBE619C}" type="pres">
      <dgm:prSet presAssocID="{21801341-BE1D-4316-A566-CCDAD45E3E46}" presName="composite" presStyleCnt="0"/>
      <dgm:spPr/>
    </dgm:pt>
    <dgm:pt modelId="{8B2F47DD-F471-49B8-88A9-D623111676C1}" type="pres">
      <dgm:prSet presAssocID="{21801341-BE1D-4316-A566-CCDAD45E3E46}" presName="rect1" presStyleLbl="trAlignAcc1" presStyleIdx="1" presStyleCnt="5" custLinFactNeighborX="-1063">
        <dgm:presLayoutVars>
          <dgm:bulletEnabled val="1"/>
        </dgm:presLayoutVars>
      </dgm:prSet>
      <dgm:spPr/>
    </dgm:pt>
    <dgm:pt modelId="{2B81262F-DA8B-4226-99AB-053CFF45A3B5}" type="pres">
      <dgm:prSet presAssocID="{21801341-BE1D-4316-A566-CCDAD45E3E46}" presName="rect2" presStyleLbl="fgImgPlace1" presStyleIdx="1" presStyleCnt="5" custScaleX="118572" custScaleY="116023"/>
      <dgm:spPr>
        <a:blipFill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3AE7D8E4-8F74-4608-B8C2-5A242FEB2D37}" type="pres">
      <dgm:prSet presAssocID="{6AAE58AB-6177-4489-9106-1F17E826A97D}" presName="sibTrans" presStyleCnt="0"/>
      <dgm:spPr/>
    </dgm:pt>
    <dgm:pt modelId="{93FCB6D0-1A6E-4F67-985C-DCC7AD1E7398}" type="pres">
      <dgm:prSet presAssocID="{2B005706-833F-44B0-ACE0-5B53F61EAB42}" presName="composite" presStyleCnt="0"/>
      <dgm:spPr/>
    </dgm:pt>
    <dgm:pt modelId="{19AF99AB-6890-4719-A9FB-3ACC566479B0}" type="pres">
      <dgm:prSet presAssocID="{2B005706-833F-44B0-ACE0-5B53F61EAB42}" presName="rect1" presStyleLbl="trAlignAcc1" presStyleIdx="2" presStyleCnt="5">
        <dgm:presLayoutVars>
          <dgm:bulletEnabled val="1"/>
        </dgm:presLayoutVars>
      </dgm:prSet>
      <dgm:spPr/>
    </dgm:pt>
    <dgm:pt modelId="{B17AAB4E-9FEA-411A-955F-0E1D5AD939BC}" type="pres">
      <dgm:prSet presAssocID="{2B005706-833F-44B0-ACE0-5B53F61EAB42}" presName="rect2" presStyleLbl="fgImgPlace1" presStyleIdx="2" presStyleCnt="5"/>
      <dgm:spPr>
        <a:blipFill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286324D8-4CB4-4630-93BE-A73FE671EA64}" type="pres">
      <dgm:prSet presAssocID="{199CFE1A-EF78-4657-8A0B-3017430376BA}" presName="sibTrans" presStyleCnt="0"/>
      <dgm:spPr/>
    </dgm:pt>
    <dgm:pt modelId="{7DC1CC7E-4B5F-449A-BBA2-340B6DAE57F3}" type="pres">
      <dgm:prSet presAssocID="{279A2059-CA6E-485D-87AE-522F6EC84AD4}" presName="composite" presStyleCnt="0"/>
      <dgm:spPr/>
    </dgm:pt>
    <dgm:pt modelId="{900F0B98-712F-4CD9-A682-FCCD829A8F9E}" type="pres">
      <dgm:prSet presAssocID="{279A2059-CA6E-485D-87AE-522F6EC84AD4}" presName="rect1" presStyleLbl="trAlignAcc1" presStyleIdx="3" presStyleCnt="5">
        <dgm:presLayoutVars>
          <dgm:bulletEnabled val="1"/>
        </dgm:presLayoutVars>
      </dgm:prSet>
      <dgm:spPr/>
    </dgm:pt>
    <dgm:pt modelId="{3CCF7E1F-BCB3-472C-9D8C-A2594B7F0597}" type="pres">
      <dgm:prSet presAssocID="{279A2059-CA6E-485D-87AE-522F6EC84AD4}" presName="rect2" presStyleLbl="fgImgPlace1" presStyleIdx="3" presStyleCnt="5" custScaleX="103533" custScaleY="90825" custLinFactNeighborX="957" custLinFactNeighborY="-4051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28A715BE-97E1-4E2A-B60E-3C864A458488}" type="pres">
      <dgm:prSet presAssocID="{51355ECD-0B14-4E7C-89C5-C401496BCF41}" presName="sibTrans" presStyleCnt="0"/>
      <dgm:spPr/>
    </dgm:pt>
    <dgm:pt modelId="{72C40822-A33F-4AE0-883C-282938746A35}" type="pres">
      <dgm:prSet presAssocID="{E9F511C5-FF15-47EF-9100-DE81C3781402}" presName="composite" presStyleCnt="0"/>
      <dgm:spPr/>
    </dgm:pt>
    <dgm:pt modelId="{D3F74817-7E0E-4941-BC7F-E01739738870}" type="pres">
      <dgm:prSet presAssocID="{E9F511C5-FF15-47EF-9100-DE81C3781402}" presName="rect1" presStyleLbl="trAlignAcc1" presStyleIdx="4" presStyleCnt="5">
        <dgm:presLayoutVars>
          <dgm:bulletEnabled val="1"/>
        </dgm:presLayoutVars>
      </dgm:prSet>
      <dgm:spPr/>
    </dgm:pt>
    <dgm:pt modelId="{4D243A3E-291B-4DCD-93BF-504C627562C6}" type="pres">
      <dgm:prSet presAssocID="{E9F511C5-FF15-47EF-9100-DE81C3781402}" presName="rect2" presStyleLbl="fgImgPlace1" presStyleIdx="4" presStyleCnt="5" custScaleX="80642" custScaleY="82434" custLinFactNeighborX="-1353" custLinFactNeighborY="9743"/>
      <dgm:spPr>
        <a:blipFill>
          <a:blip xmlns:r="http://schemas.openxmlformats.org/officeDocument/2006/relationships" r:embed="rId5"/>
          <a:srcRect/>
          <a:stretch>
            <a:fillRect l="-25000" r="-25000"/>
          </a:stretch>
        </a:blipFill>
      </dgm:spPr>
    </dgm:pt>
  </dgm:ptLst>
  <dgm:cxnLst>
    <dgm:cxn modelId="{3C510E3C-53B9-4E80-AB99-47248B41D026}" type="presOf" srcId="{21801341-BE1D-4316-A566-CCDAD45E3E46}" destId="{8B2F47DD-F471-49B8-88A9-D623111676C1}" srcOrd="0" destOrd="0" presId="urn:microsoft.com/office/officeart/2008/layout/PictureStrips"/>
    <dgm:cxn modelId="{2748765F-2AE9-4649-9EC8-0B199E763AA6}" type="presOf" srcId="{B9D28D89-5B64-4268-8446-7B4469E7E525}" destId="{81FE857D-181C-4B62-8A9C-B429B84B3FF0}" srcOrd="0" destOrd="0" presId="urn:microsoft.com/office/officeart/2008/layout/PictureStrips"/>
    <dgm:cxn modelId="{3A117764-5EA8-44C1-B7FF-63D18804831B}" type="presOf" srcId="{A24092D4-9AFB-4BC3-8A46-519C187C2915}" destId="{10378B4B-210A-4B88-A452-143FAFA99B2A}" srcOrd="0" destOrd="0" presId="urn:microsoft.com/office/officeart/2008/layout/PictureStrips"/>
    <dgm:cxn modelId="{1622B364-E764-425E-9020-2DDA3F14CA55}" type="presOf" srcId="{279A2059-CA6E-485D-87AE-522F6EC84AD4}" destId="{900F0B98-712F-4CD9-A682-FCCD829A8F9E}" srcOrd="0" destOrd="0" presId="urn:microsoft.com/office/officeart/2008/layout/PictureStrips"/>
    <dgm:cxn modelId="{B131AC54-DBC6-40DC-BE40-530DFE597F07}" srcId="{B9D28D89-5B64-4268-8446-7B4469E7E525}" destId="{21801341-BE1D-4316-A566-CCDAD45E3E46}" srcOrd="1" destOrd="0" parTransId="{D7C110B5-E42D-4D78-9165-AA9B3CDB9195}" sibTransId="{6AAE58AB-6177-4489-9106-1F17E826A97D}"/>
    <dgm:cxn modelId="{463F9677-BDAE-499F-A91A-9202A280BB88}" srcId="{B9D28D89-5B64-4268-8446-7B4469E7E525}" destId="{E9F511C5-FF15-47EF-9100-DE81C3781402}" srcOrd="4" destOrd="0" parTransId="{77DCA295-1ECF-44DD-863C-7AC8E592089B}" sibTransId="{0E5B5589-6AE2-4A91-9269-6634C6C4B21F}"/>
    <dgm:cxn modelId="{8E8E6382-0E92-466B-9615-AF2118FD6AB1}" srcId="{B9D28D89-5B64-4268-8446-7B4469E7E525}" destId="{A24092D4-9AFB-4BC3-8A46-519C187C2915}" srcOrd="0" destOrd="0" parTransId="{575EDEF7-F8FA-4C4B-A3C3-206BA52A2F86}" sibTransId="{64058D51-4EDB-4C64-99D1-893BFDA0C6E2}"/>
    <dgm:cxn modelId="{1ACC868D-DEC7-4F25-A7B6-7C43B0FEAE4E}" srcId="{B9D28D89-5B64-4268-8446-7B4469E7E525}" destId="{279A2059-CA6E-485D-87AE-522F6EC84AD4}" srcOrd="3" destOrd="0" parTransId="{71142478-9673-47BE-8839-B99F60DF8415}" sibTransId="{51355ECD-0B14-4E7C-89C5-C401496BCF41}"/>
    <dgm:cxn modelId="{266C3697-FFAE-4008-9E0D-DCBDF5E24AEC}" type="presOf" srcId="{E9F511C5-FF15-47EF-9100-DE81C3781402}" destId="{D3F74817-7E0E-4941-BC7F-E01739738870}" srcOrd="0" destOrd="0" presId="urn:microsoft.com/office/officeart/2008/layout/PictureStrips"/>
    <dgm:cxn modelId="{6244B9C2-9D90-49EE-993B-5E29BA242BFA}" type="presOf" srcId="{2B005706-833F-44B0-ACE0-5B53F61EAB42}" destId="{19AF99AB-6890-4719-A9FB-3ACC566479B0}" srcOrd="0" destOrd="0" presId="urn:microsoft.com/office/officeart/2008/layout/PictureStrips"/>
    <dgm:cxn modelId="{539F0FF6-5672-4D1F-8D86-4BFDC3BCA2AF}" srcId="{B9D28D89-5B64-4268-8446-7B4469E7E525}" destId="{2B005706-833F-44B0-ACE0-5B53F61EAB42}" srcOrd="2" destOrd="0" parTransId="{6189AB9B-20D8-42BC-B3A0-10FADACA428C}" sibTransId="{199CFE1A-EF78-4657-8A0B-3017430376BA}"/>
    <dgm:cxn modelId="{B59CC4AD-2CE2-430E-891F-AC84EEC0A1B3}" type="presParOf" srcId="{81FE857D-181C-4B62-8A9C-B429B84B3FF0}" destId="{133AFF44-B524-43F3-BB04-AF7599BEBE65}" srcOrd="0" destOrd="0" presId="urn:microsoft.com/office/officeart/2008/layout/PictureStrips"/>
    <dgm:cxn modelId="{324D0E46-0A04-46A8-BA5F-366F10D82D94}" type="presParOf" srcId="{133AFF44-B524-43F3-BB04-AF7599BEBE65}" destId="{10378B4B-210A-4B88-A452-143FAFA99B2A}" srcOrd="0" destOrd="0" presId="urn:microsoft.com/office/officeart/2008/layout/PictureStrips"/>
    <dgm:cxn modelId="{79138946-9DB6-42ED-9B2D-649E318AFD96}" type="presParOf" srcId="{133AFF44-B524-43F3-BB04-AF7599BEBE65}" destId="{4745BEF8-67D0-490C-91F9-018A80F45696}" srcOrd="1" destOrd="0" presId="urn:microsoft.com/office/officeart/2008/layout/PictureStrips"/>
    <dgm:cxn modelId="{78FE589C-2A67-4058-A445-F46E5C67CD9B}" type="presParOf" srcId="{81FE857D-181C-4B62-8A9C-B429B84B3FF0}" destId="{9E633B14-1051-48A5-A48E-FF496E0FBDBC}" srcOrd="1" destOrd="0" presId="urn:microsoft.com/office/officeart/2008/layout/PictureStrips"/>
    <dgm:cxn modelId="{17F57544-92BC-4218-B4F5-BDB99CE5DA58}" type="presParOf" srcId="{81FE857D-181C-4B62-8A9C-B429B84B3FF0}" destId="{8B2FDB92-8CF0-474A-8811-D8931FBE619C}" srcOrd="2" destOrd="0" presId="urn:microsoft.com/office/officeart/2008/layout/PictureStrips"/>
    <dgm:cxn modelId="{1EE3A6A1-DC07-417C-9D08-761803042CFC}" type="presParOf" srcId="{8B2FDB92-8CF0-474A-8811-D8931FBE619C}" destId="{8B2F47DD-F471-49B8-88A9-D623111676C1}" srcOrd="0" destOrd="0" presId="urn:microsoft.com/office/officeart/2008/layout/PictureStrips"/>
    <dgm:cxn modelId="{13CBB0ED-BD90-4C38-9CAA-E0019835EB65}" type="presParOf" srcId="{8B2FDB92-8CF0-474A-8811-D8931FBE619C}" destId="{2B81262F-DA8B-4226-99AB-053CFF45A3B5}" srcOrd="1" destOrd="0" presId="urn:microsoft.com/office/officeart/2008/layout/PictureStrips"/>
    <dgm:cxn modelId="{B3D860B0-2757-400C-821F-A73679339908}" type="presParOf" srcId="{81FE857D-181C-4B62-8A9C-B429B84B3FF0}" destId="{3AE7D8E4-8F74-4608-B8C2-5A242FEB2D37}" srcOrd="3" destOrd="0" presId="urn:microsoft.com/office/officeart/2008/layout/PictureStrips"/>
    <dgm:cxn modelId="{2023190C-51AB-4935-82AE-95D8667F67A7}" type="presParOf" srcId="{81FE857D-181C-4B62-8A9C-B429B84B3FF0}" destId="{93FCB6D0-1A6E-4F67-985C-DCC7AD1E7398}" srcOrd="4" destOrd="0" presId="urn:microsoft.com/office/officeart/2008/layout/PictureStrips"/>
    <dgm:cxn modelId="{F1AD380D-025C-4273-BFE4-7FFD9BAEB3E0}" type="presParOf" srcId="{93FCB6D0-1A6E-4F67-985C-DCC7AD1E7398}" destId="{19AF99AB-6890-4719-A9FB-3ACC566479B0}" srcOrd="0" destOrd="0" presId="urn:microsoft.com/office/officeart/2008/layout/PictureStrips"/>
    <dgm:cxn modelId="{C39B5814-A243-44B2-AC73-7338A82DB8CC}" type="presParOf" srcId="{93FCB6D0-1A6E-4F67-985C-DCC7AD1E7398}" destId="{B17AAB4E-9FEA-411A-955F-0E1D5AD939BC}" srcOrd="1" destOrd="0" presId="urn:microsoft.com/office/officeart/2008/layout/PictureStrips"/>
    <dgm:cxn modelId="{34660692-AEC7-45D6-9784-D6D8D2E0434F}" type="presParOf" srcId="{81FE857D-181C-4B62-8A9C-B429B84B3FF0}" destId="{286324D8-4CB4-4630-93BE-A73FE671EA64}" srcOrd="5" destOrd="0" presId="urn:microsoft.com/office/officeart/2008/layout/PictureStrips"/>
    <dgm:cxn modelId="{B5D17B60-B6B2-4DF7-9DEF-2CED956A942F}" type="presParOf" srcId="{81FE857D-181C-4B62-8A9C-B429B84B3FF0}" destId="{7DC1CC7E-4B5F-449A-BBA2-340B6DAE57F3}" srcOrd="6" destOrd="0" presId="urn:microsoft.com/office/officeart/2008/layout/PictureStrips"/>
    <dgm:cxn modelId="{45203407-D2E7-4C5C-A1F6-165212E16A9A}" type="presParOf" srcId="{7DC1CC7E-4B5F-449A-BBA2-340B6DAE57F3}" destId="{900F0B98-712F-4CD9-A682-FCCD829A8F9E}" srcOrd="0" destOrd="0" presId="urn:microsoft.com/office/officeart/2008/layout/PictureStrips"/>
    <dgm:cxn modelId="{9ACF331C-27B0-4E6D-B938-5637150884E9}" type="presParOf" srcId="{7DC1CC7E-4B5F-449A-BBA2-340B6DAE57F3}" destId="{3CCF7E1F-BCB3-472C-9D8C-A2594B7F0597}" srcOrd="1" destOrd="0" presId="urn:microsoft.com/office/officeart/2008/layout/PictureStrips"/>
    <dgm:cxn modelId="{3404CEAB-78E2-4835-8F62-1EC72D902500}" type="presParOf" srcId="{81FE857D-181C-4B62-8A9C-B429B84B3FF0}" destId="{28A715BE-97E1-4E2A-B60E-3C864A458488}" srcOrd="7" destOrd="0" presId="urn:microsoft.com/office/officeart/2008/layout/PictureStrips"/>
    <dgm:cxn modelId="{F991AD66-A191-4DD3-95F7-D8A653ED0EA2}" type="presParOf" srcId="{81FE857D-181C-4B62-8A9C-B429B84B3FF0}" destId="{72C40822-A33F-4AE0-883C-282938746A35}" srcOrd="8" destOrd="0" presId="urn:microsoft.com/office/officeart/2008/layout/PictureStrips"/>
    <dgm:cxn modelId="{BC1A2B4E-B974-45EC-90A6-42C812A4B579}" type="presParOf" srcId="{72C40822-A33F-4AE0-883C-282938746A35}" destId="{D3F74817-7E0E-4941-BC7F-E01739738870}" srcOrd="0" destOrd="0" presId="urn:microsoft.com/office/officeart/2008/layout/PictureStrips"/>
    <dgm:cxn modelId="{AC8F69FE-9195-4B6D-89FF-880DBB98CAA1}" type="presParOf" srcId="{72C40822-A33F-4AE0-883C-282938746A35}" destId="{4D243A3E-291B-4DCD-93BF-504C627562C6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378B4B-210A-4B88-A452-143FAFA99B2A}">
      <dsp:nvSpPr>
        <dsp:cNvPr id="0" name=""/>
        <dsp:cNvSpPr/>
      </dsp:nvSpPr>
      <dsp:spPr>
        <a:xfrm>
          <a:off x="106159" y="339183"/>
          <a:ext cx="4496971" cy="140530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1859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5A75"/>
            </a:buClr>
            <a:buSzPts val="1400"/>
            <a:buNone/>
          </a:pPr>
          <a:r>
            <a:rPr lang="cs-CZ" sz="2100" kern="1200" dirty="0">
              <a:solidFill>
                <a:srgbClr val="005A75"/>
              </a:solidFill>
              <a:latin typeface="+mn-lt"/>
            </a:rPr>
            <a:t>Jsou základním nástrojem </a:t>
          </a:r>
          <a:r>
            <a:rPr lang="cs-CZ" sz="2100" b="1" kern="1200" dirty="0">
              <a:solidFill>
                <a:srgbClr val="005A75"/>
              </a:solidFill>
              <a:latin typeface="+mn-lt"/>
            </a:rPr>
            <a:t>prevence</a:t>
          </a:r>
          <a:r>
            <a:rPr lang="cs-CZ" sz="2100" kern="1200" dirty="0">
              <a:solidFill>
                <a:srgbClr val="005A75"/>
              </a:solidFill>
              <a:latin typeface="+mn-lt"/>
            </a:rPr>
            <a:t> - poskytují </a:t>
          </a:r>
          <a:r>
            <a:rPr lang="cs-CZ" sz="2100" b="1" kern="1200" dirty="0">
              <a:solidFill>
                <a:srgbClr val="005A75"/>
              </a:solidFill>
              <a:latin typeface="+mn-lt"/>
            </a:rPr>
            <a:t>poradenství </a:t>
          </a:r>
          <a:r>
            <a:rPr lang="cs-CZ" sz="2100" kern="1200" dirty="0">
              <a:solidFill>
                <a:srgbClr val="005A75"/>
              </a:solidFill>
              <a:latin typeface="+mn-lt"/>
            </a:rPr>
            <a:t>pro získání a udržení bydlení</a:t>
          </a:r>
          <a:endParaRPr lang="cs-CZ" sz="2100" kern="1200" dirty="0"/>
        </a:p>
      </dsp:txBody>
      <dsp:txXfrm>
        <a:off x="106159" y="339183"/>
        <a:ext cx="4496971" cy="1405303"/>
      </dsp:txXfrm>
    </dsp:sp>
    <dsp:sp modelId="{4745BEF8-67D0-490C-91F9-018A80F45696}">
      <dsp:nvSpPr>
        <dsp:cNvPr id="0" name=""/>
        <dsp:cNvSpPr/>
      </dsp:nvSpPr>
      <dsp:spPr>
        <a:xfrm>
          <a:off x="38115" y="410909"/>
          <a:ext cx="762052" cy="1216886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2F47DD-F471-49B8-88A9-D623111676C1}">
      <dsp:nvSpPr>
        <dsp:cNvPr id="0" name=""/>
        <dsp:cNvSpPr/>
      </dsp:nvSpPr>
      <dsp:spPr>
        <a:xfrm>
          <a:off x="5096516" y="462962"/>
          <a:ext cx="4496971" cy="140530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1859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5A75"/>
            </a:buClr>
            <a:buSzPts val="1400"/>
            <a:buNone/>
          </a:pPr>
          <a:r>
            <a:rPr lang="cs-CZ" sz="2100" kern="1200" dirty="0">
              <a:solidFill>
                <a:srgbClr val="005A75"/>
              </a:solidFill>
              <a:latin typeface="+mn-lt"/>
            </a:rPr>
            <a:t>Posuzují </a:t>
          </a:r>
          <a:r>
            <a:rPr lang="cs-CZ" sz="2100" b="1" kern="1200" dirty="0">
              <a:solidFill>
                <a:srgbClr val="005A75"/>
              </a:solidFill>
              <a:latin typeface="+mn-lt"/>
            </a:rPr>
            <a:t>bytovou nouzi </a:t>
          </a:r>
          <a:r>
            <a:rPr lang="cs-CZ" sz="2100" kern="1200" dirty="0">
              <a:solidFill>
                <a:srgbClr val="005A75"/>
              </a:solidFill>
              <a:latin typeface="+mn-lt"/>
            </a:rPr>
            <a:t>osob a zapisují je do evidence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5A75"/>
            </a:buClr>
            <a:buSzPts val="1400"/>
            <a:buNone/>
          </a:pPr>
          <a:endParaRPr lang="cs-CZ" sz="2100" kern="1200" dirty="0"/>
        </a:p>
      </dsp:txBody>
      <dsp:txXfrm>
        <a:off x="5096516" y="462962"/>
        <a:ext cx="4496971" cy="1405303"/>
      </dsp:txXfrm>
    </dsp:sp>
    <dsp:sp modelId="{2B81262F-DA8B-4226-99AB-053CFF45A3B5}">
      <dsp:nvSpPr>
        <dsp:cNvPr id="0" name=""/>
        <dsp:cNvSpPr/>
      </dsp:nvSpPr>
      <dsp:spPr>
        <a:xfrm>
          <a:off x="4865597" y="141758"/>
          <a:ext cx="1166407" cy="1711999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AF99AB-6890-4719-A9FB-3ACC566479B0}">
      <dsp:nvSpPr>
        <dsp:cNvPr id="0" name=""/>
        <dsp:cNvSpPr/>
      </dsp:nvSpPr>
      <dsp:spPr>
        <a:xfrm>
          <a:off x="198559" y="2232083"/>
          <a:ext cx="4496971" cy="140530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1859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5A75"/>
            </a:buClr>
            <a:buSzPts val="1400"/>
            <a:buNone/>
          </a:pPr>
          <a:r>
            <a:rPr lang="cs-CZ" sz="2100" kern="1200" dirty="0">
              <a:solidFill>
                <a:srgbClr val="005A75"/>
              </a:solidFill>
              <a:latin typeface="+mn-lt"/>
            </a:rPr>
            <a:t>Provádějí </a:t>
          </a:r>
          <a:r>
            <a:rPr lang="cs-CZ" sz="2100" b="1" kern="1200" dirty="0">
              <a:solidFill>
                <a:srgbClr val="005A75"/>
              </a:solidFill>
              <a:latin typeface="+mn-lt"/>
            </a:rPr>
            <a:t>kontrolu bytů </a:t>
          </a:r>
          <a:r>
            <a:rPr lang="cs-CZ" sz="2100" kern="1200" dirty="0">
              <a:solidFill>
                <a:srgbClr val="005A75"/>
              </a:solidFill>
              <a:latin typeface="+mn-lt"/>
            </a:rPr>
            <a:t>v systému a zapisují je do evidence</a:t>
          </a:r>
          <a:endParaRPr lang="cs-CZ" sz="2100" kern="1200" dirty="0"/>
        </a:p>
      </dsp:txBody>
      <dsp:txXfrm>
        <a:off x="198559" y="2232083"/>
        <a:ext cx="4496971" cy="1405303"/>
      </dsp:txXfrm>
    </dsp:sp>
    <dsp:sp modelId="{B17AAB4E-9FEA-411A-955F-0E1D5AD939BC}">
      <dsp:nvSpPr>
        <dsp:cNvPr id="0" name=""/>
        <dsp:cNvSpPr/>
      </dsp:nvSpPr>
      <dsp:spPr>
        <a:xfrm>
          <a:off x="11185" y="2029094"/>
          <a:ext cx="983712" cy="1475568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0F0B98-712F-4CD9-A682-FCCD829A8F9E}">
      <dsp:nvSpPr>
        <dsp:cNvPr id="0" name=""/>
        <dsp:cNvSpPr/>
      </dsp:nvSpPr>
      <dsp:spPr>
        <a:xfrm>
          <a:off x="5162748" y="2198237"/>
          <a:ext cx="4496971" cy="140530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1859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5A75"/>
            </a:buClr>
            <a:buSzPts val="1400"/>
            <a:buNone/>
          </a:pPr>
          <a:r>
            <a:rPr lang="cs-CZ" sz="2100" b="1" kern="1200" dirty="0">
              <a:solidFill>
                <a:srgbClr val="005A75"/>
              </a:solidFill>
              <a:latin typeface="+mn-lt"/>
            </a:rPr>
            <a:t>Koordinují a kontrolují </a:t>
          </a:r>
          <a:r>
            <a:rPr lang="cs-CZ" sz="2100" kern="1200" dirty="0">
              <a:solidFill>
                <a:srgbClr val="005A75"/>
              </a:solidFill>
              <a:latin typeface="+mn-lt"/>
            </a:rPr>
            <a:t>poskytování podpůrných opatření</a:t>
          </a:r>
          <a:endParaRPr lang="cs-CZ" sz="2100" kern="1200" dirty="0"/>
        </a:p>
      </dsp:txBody>
      <dsp:txXfrm>
        <a:off x="5162748" y="2198237"/>
        <a:ext cx="4496971" cy="1405303"/>
      </dsp:txXfrm>
    </dsp:sp>
    <dsp:sp modelId="{3CCF7E1F-BCB3-472C-9D8C-A2594B7F0597}">
      <dsp:nvSpPr>
        <dsp:cNvPr id="0" name=""/>
        <dsp:cNvSpPr/>
      </dsp:nvSpPr>
      <dsp:spPr>
        <a:xfrm>
          <a:off x="4967411" y="2003165"/>
          <a:ext cx="1018467" cy="134018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F74817-7E0E-4941-BC7F-E01739738870}">
      <dsp:nvSpPr>
        <dsp:cNvPr id="0" name=""/>
        <dsp:cNvSpPr/>
      </dsp:nvSpPr>
      <dsp:spPr>
        <a:xfrm>
          <a:off x="2633047" y="3871604"/>
          <a:ext cx="4496971" cy="140530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1859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5A75"/>
            </a:buClr>
            <a:buSzPts val="1400"/>
            <a:buNone/>
          </a:pPr>
          <a:r>
            <a:rPr lang="cs-CZ" sz="2100" kern="1200" dirty="0">
              <a:solidFill>
                <a:srgbClr val="005A75"/>
              </a:solidFill>
              <a:latin typeface="+mn-lt"/>
            </a:rPr>
            <a:t>Vypracovávají </a:t>
          </a:r>
          <a:r>
            <a:rPr lang="cs-CZ" sz="2100" b="1" kern="1200" dirty="0">
              <a:solidFill>
                <a:srgbClr val="005A75"/>
              </a:solidFill>
              <a:latin typeface="+mn-lt"/>
            </a:rPr>
            <a:t>zprávu o bydlení</a:t>
          </a:r>
          <a:endParaRPr lang="cs-CZ" sz="2100" b="1" kern="1200" dirty="0"/>
        </a:p>
      </dsp:txBody>
      <dsp:txXfrm>
        <a:off x="2633047" y="3871604"/>
        <a:ext cx="4496971" cy="1405303"/>
      </dsp:txXfrm>
    </dsp:sp>
    <dsp:sp modelId="{4D243A3E-291B-4DCD-93BF-504C627562C6}">
      <dsp:nvSpPr>
        <dsp:cNvPr id="0" name=""/>
        <dsp:cNvSpPr/>
      </dsp:nvSpPr>
      <dsp:spPr>
        <a:xfrm>
          <a:off x="2527577" y="3941980"/>
          <a:ext cx="793285" cy="1216370"/>
        </a:xfrm>
        <a:prstGeom prst="rect">
          <a:avLst/>
        </a:prstGeom>
        <a:blipFill>
          <a:blip xmlns:r="http://schemas.openxmlformats.org/officeDocument/2006/relationships" r:embed="rId5"/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p1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9" name="Google Shape;309;p1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p1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9" name="Google Shape;309;p1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3893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p1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9" name="Google Shape;309;p1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5310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p1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9" name="Google Shape;309;p1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22130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790957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0" name="Google Shape;18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>
          <a:extLst>
            <a:ext uri="{FF2B5EF4-FFF2-40B4-BE49-F238E27FC236}">
              <a16:creationId xmlns:a16="http://schemas.microsoft.com/office/drawing/2014/main" id="{6CD3EEA2-71C3-8F2C-0D1A-474AF0391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:notes">
            <a:extLst>
              <a:ext uri="{FF2B5EF4-FFF2-40B4-BE49-F238E27FC236}">
                <a16:creationId xmlns:a16="http://schemas.microsoft.com/office/drawing/2014/main" id="{79B06D1C-C968-2FBD-D80B-85609BDB1E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p7:notes">
            <a:extLst>
              <a:ext uri="{FF2B5EF4-FFF2-40B4-BE49-F238E27FC236}">
                <a16:creationId xmlns:a16="http://schemas.microsoft.com/office/drawing/2014/main" id="{3B506C15-6B15-B706-442A-56F4C486CD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0" name="Google Shape;180;p7:notes">
            <a:extLst>
              <a:ext uri="{FF2B5EF4-FFF2-40B4-BE49-F238E27FC236}">
                <a16:creationId xmlns:a16="http://schemas.microsoft.com/office/drawing/2014/main" id="{9716E85D-E715-BCB2-7EE1-72F9D84A2DD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12625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>
          <a:extLst>
            <a:ext uri="{FF2B5EF4-FFF2-40B4-BE49-F238E27FC236}">
              <a16:creationId xmlns:a16="http://schemas.microsoft.com/office/drawing/2014/main" id="{AF732A7A-9DE1-4BF5-B2CA-9E9C8DDFA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:notes">
            <a:extLst>
              <a:ext uri="{FF2B5EF4-FFF2-40B4-BE49-F238E27FC236}">
                <a16:creationId xmlns:a16="http://schemas.microsoft.com/office/drawing/2014/main" id="{B7A51FC2-4896-5179-89AD-70927A6819B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p7:notes">
            <a:extLst>
              <a:ext uri="{FF2B5EF4-FFF2-40B4-BE49-F238E27FC236}">
                <a16:creationId xmlns:a16="http://schemas.microsoft.com/office/drawing/2014/main" id="{9AB27ABA-F5C2-E2D6-6536-96F24B7B0D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0" name="Google Shape;180;p7:notes">
            <a:extLst>
              <a:ext uri="{FF2B5EF4-FFF2-40B4-BE49-F238E27FC236}">
                <a16:creationId xmlns:a16="http://schemas.microsoft.com/office/drawing/2014/main" id="{4842A96B-792B-E06D-F1BC-62BB729B384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23890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>
          <a:extLst>
            <a:ext uri="{FF2B5EF4-FFF2-40B4-BE49-F238E27FC236}">
              <a16:creationId xmlns:a16="http://schemas.microsoft.com/office/drawing/2014/main" id="{4BBCE036-6A5E-540B-CEE5-6928C7E9A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:notes">
            <a:extLst>
              <a:ext uri="{FF2B5EF4-FFF2-40B4-BE49-F238E27FC236}">
                <a16:creationId xmlns:a16="http://schemas.microsoft.com/office/drawing/2014/main" id="{10FF7696-7E75-3B5C-7A01-D4422BCBC17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p7:notes">
            <a:extLst>
              <a:ext uri="{FF2B5EF4-FFF2-40B4-BE49-F238E27FC236}">
                <a16:creationId xmlns:a16="http://schemas.microsoft.com/office/drawing/2014/main" id="{3F1D8470-42C0-2D89-7A51-4B1E5C1DB6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0" name="Google Shape;180;p7:notes">
            <a:extLst>
              <a:ext uri="{FF2B5EF4-FFF2-40B4-BE49-F238E27FC236}">
                <a16:creationId xmlns:a16="http://schemas.microsoft.com/office/drawing/2014/main" id="{DD8D3677-3D23-208F-D3DA-B93C4EE1BA0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55244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0" name="Google Shape;18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5386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80" name="Google Shape;18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43475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0" name="Google Shape;18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40269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20152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54326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80" name="Google Shape;18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3350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" name="Google Shape;15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8907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3" name="Google Shape;203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5" name="Google Shape;375;p1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76" name="Google Shape;376;p17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6559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5" name="Google Shape;375;p1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76" name="Google Shape;376;p17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5370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5" name="Google Shape;375;p1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76" name="Google Shape;376;p17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3331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oddílu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7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5.png"/><Relationship Id="rId10" Type="http://schemas.microsoft.com/office/2007/relationships/diagramDrawing" Target="../diagrams/drawing1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145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4300" y="0"/>
            <a:ext cx="44577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200" y="6105108"/>
            <a:ext cx="1354667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3788" y="692843"/>
            <a:ext cx="2409825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81600" y="0"/>
            <a:ext cx="7010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 txBox="1"/>
          <p:nvPr/>
        </p:nvSpPr>
        <p:spPr>
          <a:xfrm>
            <a:off x="521544" y="2120552"/>
            <a:ext cx="4543317" cy="2000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cs-CZ" sz="3600" b="1" dirty="0">
                <a:solidFill>
                  <a:srgbClr val="EFE4D5"/>
                </a:solidFill>
              </a:rPr>
              <a:t>Kontaktní místa </a:t>
            </a:r>
            <a:br>
              <a:rPr lang="cs-CZ" sz="3600" b="1" dirty="0">
                <a:solidFill>
                  <a:srgbClr val="EFE4D5"/>
                </a:solidFill>
              </a:rPr>
            </a:br>
            <a:r>
              <a:rPr lang="cs-CZ" sz="3600" b="1" dirty="0">
                <a:solidFill>
                  <a:srgbClr val="EFE4D5"/>
                </a:solidFill>
              </a:rPr>
              <a:t>pro bydlení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lang="cs-CZ" sz="2600" b="1" dirty="0">
              <a:solidFill>
                <a:srgbClr val="EFE4D5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2600" b="1" i="0" u="none" strike="noStrike" cap="none" dirty="0">
              <a:solidFill>
                <a:srgbClr val="EFE4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4" name="Google Shape;94;p1"/>
          <p:cNvCxnSpPr/>
          <p:nvPr/>
        </p:nvCxnSpPr>
        <p:spPr>
          <a:xfrm>
            <a:off x="653788" y="5098143"/>
            <a:ext cx="3646069" cy="0"/>
          </a:xfrm>
          <a:prstGeom prst="straightConnector1">
            <a:avLst/>
          </a:prstGeom>
          <a:noFill/>
          <a:ln w="9525" cap="flat" cmpd="sng">
            <a:solidFill>
              <a:srgbClr val="EFE4D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9" name="Google Shape;99;p1" descr="Obsah obrázku text, Písmo, Grafika, symbol&#10;&#10;Popis byl vytvořen automaticky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78253" y="6075228"/>
            <a:ext cx="1229901" cy="317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3"/>
          <p:cNvSpPr/>
          <p:nvPr/>
        </p:nvSpPr>
        <p:spPr>
          <a:xfrm>
            <a:off x="0" y="5874621"/>
            <a:ext cx="12192000" cy="992100"/>
          </a:xfrm>
          <a:prstGeom prst="rect">
            <a:avLst/>
          </a:prstGeom>
          <a:solidFill>
            <a:srgbClr val="0031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13"/>
          <p:cNvSpPr txBox="1"/>
          <p:nvPr/>
        </p:nvSpPr>
        <p:spPr>
          <a:xfrm>
            <a:off x="316646" y="480300"/>
            <a:ext cx="8201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cs-CZ" sz="2800" b="1" i="0" u="none" strike="noStrike" kern="0" cap="none" spc="0" normalizeH="0" baseline="0" noProof="0">
                <a:ln>
                  <a:noFill/>
                </a:ln>
                <a:solidFill>
                  <a:srgbClr val="005A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Kontrola kvality bytů v systému 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005A75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4" name="Google Shape;314;p13"/>
          <p:cNvCxnSpPr/>
          <p:nvPr/>
        </p:nvCxnSpPr>
        <p:spPr>
          <a:xfrm>
            <a:off x="1237100" y="6249195"/>
            <a:ext cx="0" cy="242798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p13"/>
          <p:cNvSpPr txBox="1"/>
          <p:nvPr/>
        </p:nvSpPr>
        <p:spPr>
          <a:xfrm>
            <a:off x="1256262" y="6212390"/>
            <a:ext cx="81474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cs-CZ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Strana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6" name="Google Shape;31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6400" y="6256800"/>
            <a:ext cx="740618" cy="2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6000" y="6272765"/>
            <a:ext cx="920317" cy="195658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3"/>
          <p:cNvSpPr txBox="1"/>
          <p:nvPr/>
        </p:nvSpPr>
        <p:spPr>
          <a:xfrm>
            <a:off x="1237105" y="6340441"/>
            <a:ext cx="3006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fld id="{00000000-1234-1234-1234-123412341234}" type="slidenum">
              <a:rPr kumimoji="0" lang="cs-CZ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t>10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Google Shape;319;p13" descr="Obsah obrázku text, Písmo, Grafika, symbol&#10;&#10;Popis byl vytvořen automatick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26054" y="6224654"/>
            <a:ext cx="1094270" cy="28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13"/>
          <p:cNvSpPr txBox="1"/>
          <p:nvPr/>
        </p:nvSpPr>
        <p:spPr>
          <a:xfrm>
            <a:off x="382323" y="966621"/>
            <a:ext cx="99783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-285750">
              <a:lnSpc>
                <a:spcPct val="150000"/>
              </a:lnSpc>
              <a:buClr>
                <a:srgbClr val="005A75"/>
              </a:buClr>
              <a:buSzPts val="1400"/>
              <a:buFont typeface="Arial"/>
              <a:buNone/>
              <a:defRPr/>
            </a:pPr>
            <a:r>
              <a:rPr lang="cs-CZ" sz="1600" b="1" dirty="0">
                <a:solidFill>
                  <a:srgbClr val="005A75"/>
                </a:solidFill>
              </a:rPr>
              <a:t>O zápis bytu do evidence žádá poskytovatel podpůrných opatření.</a:t>
            </a:r>
            <a:endParaRPr sz="1600" b="1" dirty="0">
              <a:solidFill>
                <a:srgbClr val="005A75"/>
              </a:solidFill>
            </a:endParaRPr>
          </a:p>
        </p:txBody>
      </p:sp>
      <p:sp>
        <p:nvSpPr>
          <p:cNvPr id="321" name="Google Shape;321;p13"/>
          <p:cNvSpPr txBox="1"/>
          <p:nvPr/>
        </p:nvSpPr>
        <p:spPr>
          <a:xfrm>
            <a:off x="382323" y="1409058"/>
            <a:ext cx="8040874" cy="2769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indent="-285750" defTabSz="914400" eaLnBrk="1" fontAlgn="auto" latinLnBrk="0" hangingPunct="1">
              <a:lnSpc>
                <a:spcPct val="150000"/>
              </a:lnSpc>
              <a:buClr>
                <a:srgbClr val="005A75"/>
              </a:buClr>
              <a:buSzPts val="1400"/>
              <a:tabLst/>
              <a:defRPr/>
            </a:pPr>
            <a:r>
              <a:rPr lang="cs-CZ" sz="1600" b="1" dirty="0">
                <a:solidFill>
                  <a:srgbClr val="005A75"/>
                </a:solidFill>
              </a:rPr>
              <a:t>KMB byt do evidence zapíše, pokud</a:t>
            </a:r>
            <a:endParaRPr sz="1600" b="1" dirty="0">
              <a:solidFill>
                <a:srgbClr val="005A75"/>
              </a:solidFill>
            </a:endParaRPr>
          </a:p>
          <a:p>
            <a:pPr marL="893763" indent="-285750" defTabSz="914400" eaLnBrk="1" fontAlgn="auto" latinLnBrk="0" hangingPunct="1">
              <a:lnSpc>
                <a:spcPct val="150000"/>
              </a:lnSpc>
              <a:buClr>
                <a:srgbClr val="005A75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cs-CZ" dirty="0">
                <a:solidFill>
                  <a:srgbClr val="005A75"/>
                </a:solidFill>
              </a:rPr>
              <a:t>Splňuje </a:t>
            </a:r>
            <a:r>
              <a:rPr lang="cs-CZ" b="1" dirty="0">
                <a:solidFill>
                  <a:srgbClr val="005A75"/>
                </a:solidFill>
              </a:rPr>
              <a:t>základní funkční standardy bytu </a:t>
            </a:r>
            <a:r>
              <a:rPr lang="cs-CZ" dirty="0">
                <a:solidFill>
                  <a:srgbClr val="005A75"/>
                </a:solidFill>
              </a:rPr>
              <a:t>(příloha zákona č. 1),</a:t>
            </a:r>
          </a:p>
          <a:p>
            <a:pPr marL="893763" indent="-285750" defTabSz="914400" eaLnBrk="1" fontAlgn="auto" latinLnBrk="0" hangingPunct="1">
              <a:lnSpc>
                <a:spcPct val="150000"/>
              </a:lnSpc>
              <a:buClr>
                <a:srgbClr val="005A75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cs-CZ" dirty="0">
                <a:solidFill>
                  <a:srgbClr val="005A75"/>
                </a:solidFill>
              </a:rPr>
              <a:t>vlastník </a:t>
            </a:r>
            <a:r>
              <a:rPr lang="cs-CZ" b="1" dirty="0">
                <a:solidFill>
                  <a:srgbClr val="005A75"/>
                </a:solidFill>
              </a:rPr>
              <a:t>nemá dluh vůči SVJ</a:t>
            </a:r>
            <a:r>
              <a:rPr lang="cs-CZ" dirty="0">
                <a:solidFill>
                  <a:srgbClr val="005A75"/>
                </a:solidFill>
              </a:rPr>
              <a:t>,</a:t>
            </a:r>
            <a:endParaRPr dirty="0">
              <a:solidFill>
                <a:srgbClr val="005A75"/>
              </a:solidFill>
            </a:endParaRPr>
          </a:p>
          <a:p>
            <a:pPr marL="893763" indent="-285750" defTabSz="914400" eaLnBrk="1" fontAlgn="auto" latinLnBrk="0" hangingPunct="1">
              <a:lnSpc>
                <a:spcPct val="150000"/>
              </a:lnSpc>
              <a:buClr>
                <a:srgbClr val="005A75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cs-CZ" dirty="0">
                <a:solidFill>
                  <a:srgbClr val="005A75"/>
                </a:solidFill>
              </a:rPr>
              <a:t>případné </a:t>
            </a:r>
            <a:r>
              <a:rPr lang="cs-CZ" b="1" dirty="0">
                <a:solidFill>
                  <a:srgbClr val="005A75"/>
                </a:solidFill>
              </a:rPr>
              <a:t>poskytování podpůrného opatření v souvislosti s bytem nezhorší míru sociálního a prostorového vyloučení </a:t>
            </a:r>
            <a:r>
              <a:rPr lang="cs-CZ" dirty="0">
                <a:solidFill>
                  <a:srgbClr val="005A75"/>
                </a:solidFill>
              </a:rPr>
              <a:t>(směrnice)</a:t>
            </a:r>
          </a:p>
          <a:p>
            <a:pPr marL="893763" indent="-285750" defTabSz="914400" eaLnBrk="1" fontAlgn="auto" latinLnBrk="0" hangingPunct="1">
              <a:lnSpc>
                <a:spcPct val="150000"/>
              </a:lnSpc>
              <a:buClr>
                <a:srgbClr val="005A75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cs-CZ" dirty="0">
                <a:solidFill>
                  <a:srgbClr val="005A75"/>
                </a:solidFill>
              </a:rPr>
              <a:t>je-li to potřeba ke zjištění stavu věci, obstará si KMB další podklady, např. ohledáním na místě.</a:t>
            </a:r>
          </a:p>
          <a:p>
            <a:pPr indent="-285750" defTabSz="914400" eaLnBrk="1" fontAlgn="auto" latinLnBrk="0" hangingPunct="1">
              <a:lnSpc>
                <a:spcPct val="150000"/>
              </a:lnSpc>
              <a:buClr>
                <a:srgbClr val="005A75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endParaRPr sz="1600" dirty="0">
              <a:solidFill>
                <a:srgbClr val="005A75"/>
              </a:solidFill>
            </a:endParaRPr>
          </a:p>
        </p:txBody>
      </p:sp>
      <p:sp>
        <p:nvSpPr>
          <p:cNvPr id="322" name="Google Shape;322;p13"/>
          <p:cNvSpPr txBox="1"/>
          <p:nvPr/>
        </p:nvSpPr>
        <p:spPr>
          <a:xfrm>
            <a:off x="316646" y="3802384"/>
            <a:ext cx="10890780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lnSpc>
                <a:spcPct val="150000"/>
              </a:lnSpc>
              <a:buClr>
                <a:srgbClr val="005A75"/>
              </a:buClr>
              <a:buSzPts val="1400"/>
              <a:buFont typeface="Arial"/>
              <a:buChar char="•"/>
              <a:defRPr/>
            </a:pPr>
            <a:r>
              <a:rPr lang="cs-CZ" sz="1600" dirty="0">
                <a:solidFill>
                  <a:srgbClr val="005A75"/>
                </a:solidFill>
              </a:rPr>
              <a:t>Nejsou-li splněny předpoklady pro zápis bytu do evidence, KMB byt nezapíše a vyrozumí o tom, společně s důvody, žadatele (a případně vlastníka).</a:t>
            </a:r>
          </a:p>
          <a:p>
            <a:pPr marL="285750" indent="-285750">
              <a:lnSpc>
                <a:spcPct val="150000"/>
              </a:lnSpc>
              <a:buClr>
                <a:srgbClr val="005A75"/>
              </a:buClr>
              <a:buSzPts val="1400"/>
              <a:buFont typeface="Arial"/>
              <a:buChar char="•"/>
              <a:defRPr/>
            </a:pPr>
            <a:r>
              <a:rPr lang="cs-CZ" sz="1600" dirty="0">
                <a:solidFill>
                  <a:srgbClr val="005A75"/>
                </a:solidFill>
              </a:rPr>
              <a:t>Zápis bytu do evidence – </a:t>
            </a:r>
            <a:r>
              <a:rPr lang="cs-CZ" sz="1600" b="1" dirty="0">
                <a:solidFill>
                  <a:srgbClr val="005A75"/>
                </a:solidFill>
              </a:rPr>
              <a:t>podmínka pro přiznání příspěvku poskytovateli krajským úřadem </a:t>
            </a:r>
            <a:r>
              <a:rPr lang="cs-CZ" sz="1600" dirty="0">
                <a:solidFill>
                  <a:srgbClr val="005A75"/>
                </a:solidFill>
              </a:rPr>
              <a:t>– v rámci řízení se dokládá i nájemní smlouva, aby bylo zřejmé, že sjednané nájemné je nejvýše místně obvyklé nájemné dle cenových map, a kontroluje se i minimální délka smlouvy a to, zda bude domácnost schopna platit nájemné v bytě.</a:t>
            </a:r>
          </a:p>
          <a:p>
            <a:pPr lvl="0">
              <a:lnSpc>
                <a:spcPct val="150000"/>
              </a:lnSpc>
              <a:buClr>
                <a:srgbClr val="005A75"/>
              </a:buClr>
              <a:buSzPts val="1400"/>
              <a:defRPr/>
            </a:pPr>
            <a:endParaRPr lang="cs-CZ" sz="1600" dirty="0">
              <a:solidFill>
                <a:srgbClr val="005A75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endParaRPr kumimoji="0" lang="cs-CZ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106D6A5-57AD-A9A3-8AEC-8B1B693222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6532" y="62678"/>
            <a:ext cx="3198822" cy="479823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3"/>
          <p:cNvSpPr/>
          <p:nvPr/>
        </p:nvSpPr>
        <p:spPr>
          <a:xfrm>
            <a:off x="0" y="5874621"/>
            <a:ext cx="12192000" cy="992100"/>
          </a:xfrm>
          <a:prstGeom prst="rect">
            <a:avLst/>
          </a:prstGeom>
          <a:solidFill>
            <a:srgbClr val="0031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13"/>
          <p:cNvSpPr txBox="1"/>
          <p:nvPr/>
        </p:nvSpPr>
        <p:spPr>
          <a:xfrm>
            <a:off x="316646" y="480300"/>
            <a:ext cx="82017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cs-CZ" sz="2800" b="1" i="0" u="none" strike="noStrike" kern="0" cap="none" spc="0" normalizeH="0" baseline="0" noProof="0" dirty="0">
                <a:ln>
                  <a:noFill/>
                </a:ln>
                <a:solidFill>
                  <a:srgbClr val="005A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Koordinace místní sítě podpůrných služeb a nástrojů v oblasti bydlení 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5A75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4" name="Google Shape;314;p13"/>
          <p:cNvCxnSpPr/>
          <p:nvPr/>
        </p:nvCxnSpPr>
        <p:spPr>
          <a:xfrm>
            <a:off x="1237100" y="6249195"/>
            <a:ext cx="0" cy="242798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p13"/>
          <p:cNvSpPr txBox="1"/>
          <p:nvPr/>
        </p:nvSpPr>
        <p:spPr>
          <a:xfrm>
            <a:off x="1256262" y="6212390"/>
            <a:ext cx="81474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cs-CZ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Strana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6" name="Google Shape;31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6400" y="6256800"/>
            <a:ext cx="740618" cy="2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6000" y="6272765"/>
            <a:ext cx="920317" cy="195658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3"/>
          <p:cNvSpPr txBox="1"/>
          <p:nvPr/>
        </p:nvSpPr>
        <p:spPr>
          <a:xfrm>
            <a:off x="1237105" y="6340441"/>
            <a:ext cx="3006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fld id="{00000000-1234-1234-1234-123412341234}" type="slidenum">
              <a:rPr kumimoji="0" lang="cs-CZ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t>11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Google Shape;319;p13" descr="Obsah obrázku text, Písmo, Grafika, symbol&#10;&#10;Popis byl vytvořen automatick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26054" y="6224654"/>
            <a:ext cx="1094270" cy="28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13"/>
          <p:cNvSpPr txBox="1"/>
          <p:nvPr/>
        </p:nvSpPr>
        <p:spPr>
          <a:xfrm>
            <a:off x="3980758" y="1664385"/>
            <a:ext cx="7073296" cy="3231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28625" marR="0" lvl="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srgbClr val="00345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714375" marR="0" lvl="2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800" dirty="0">
                <a:solidFill>
                  <a:srgbClr val="003458"/>
                </a:solidFill>
              </a:rPr>
              <a:t>KMB komunikuje s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poskytovateli asistence, garancí a bytů podporovaného bydlení, zjišťuje</a:t>
            </a: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kapacity, preferované </a:t>
            </a:r>
            <a:r>
              <a:rPr kumimoji="0" lang="cs-CZ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cílov</a:t>
            </a:r>
            <a:r>
              <a:rPr lang="cs-CZ" sz="1800" b="1" dirty="0">
                <a:solidFill>
                  <a:srgbClr val="003458"/>
                </a:solidFill>
              </a:rPr>
              <a:t>é</a:t>
            </a: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skupiny apod. </a:t>
            </a:r>
          </a:p>
          <a:p>
            <a:pPr marL="714375" marR="0" lvl="2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1" i="0" u="none" strike="noStrike" kern="0" cap="none" spc="0" normalizeH="0" baseline="0" noProof="0" dirty="0">
              <a:ln>
                <a:noFill/>
              </a:ln>
              <a:solidFill>
                <a:srgbClr val="00345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714375" marR="0" lvl="2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propojování poskytovatelů a </a:t>
            </a:r>
            <a:r>
              <a:rPr lang="cs-CZ" sz="1800" b="1" dirty="0">
                <a:solidFill>
                  <a:srgbClr val="003458"/>
                </a:solidFill>
              </a:rPr>
              <a:t>zapsaných osob</a:t>
            </a: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– 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různé postupy dle specifik potřebných a procesů poskytovatelů (např. pomoc s vyplněním žádosti o obecní byt…)</a:t>
            </a:r>
          </a:p>
          <a:p>
            <a:pPr marL="714375" marR="0" lvl="2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1" i="0" u="none" strike="noStrike" kern="0" cap="none" spc="0" normalizeH="0" baseline="0" noProof="0" dirty="0">
              <a:ln>
                <a:noFill/>
              </a:ln>
              <a:solidFill>
                <a:srgbClr val="00345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714375" marR="0" lvl="2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komunikace s Úřadem práce, samosprávami, …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Obrázek 4" descr="Obsah obrázku text, Písmo, Grafika, design&#10;&#10;Obsah vygenerovaný umělou inteligencí může být nesprávný.">
            <a:extLst>
              <a:ext uri="{FF2B5EF4-FFF2-40B4-BE49-F238E27FC236}">
                <a16:creationId xmlns:a16="http://schemas.microsoft.com/office/drawing/2014/main" id="{83594F92-46F0-54F2-09A6-AB735006A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916" y="1333799"/>
            <a:ext cx="2930112" cy="373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58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3"/>
          <p:cNvSpPr/>
          <p:nvPr/>
        </p:nvSpPr>
        <p:spPr>
          <a:xfrm>
            <a:off x="0" y="5874621"/>
            <a:ext cx="12192000" cy="992100"/>
          </a:xfrm>
          <a:prstGeom prst="rect">
            <a:avLst/>
          </a:prstGeom>
          <a:solidFill>
            <a:srgbClr val="0031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13"/>
          <p:cNvSpPr txBox="1"/>
          <p:nvPr/>
        </p:nvSpPr>
        <p:spPr>
          <a:xfrm>
            <a:off x="316646" y="480300"/>
            <a:ext cx="8201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cs-CZ" sz="2800" b="1" i="0" u="none" strike="noStrike" kern="0" cap="none" spc="0" normalizeH="0" baseline="0" noProof="0">
                <a:ln>
                  <a:noFill/>
                </a:ln>
                <a:solidFill>
                  <a:srgbClr val="005A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Kontrola poskytování podpůrných opatření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005A75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4" name="Google Shape;314;p13"/>
          <p:cNvCxnSpPr/>
          <p:nvPr/>
        </p:nvCxnSpPr>
        <p:spPr>
          <a:xfrm>
            <a:off x="1237100" y="6249195"/>
            <a:ext cx="0" cy="242798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p13"/>
          <p:cNvSpPr txBox="1"/>
          <p:nvPr/>
        </p:nvSpPr>
        <p:spPr>
          <a:xfrm>
            <a:off x="1256262" y="6212390"/>
            <a:ext cx="81474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cs-CZ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Strana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6" name="Google Shape;31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6400" y="6256800"/>
            <a:ext cx="740618" cy="2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6000" y="6272765"/>
            <a:ext cx="920317" cy="195658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3"/>
          <p:cNvSpPr txBox="1"/>
          <p:nvPr/>
        </p:nvSpPr>
        <p:spPr>
          <a:xfrm>
            <a:off x="1237105" y="6340441"/>
            <a:ext cx="3006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fld id="{00000000-1234-1234-1234-123412341234}" type="slidenum">
              <a:rPr kumimoji="0" lang="cs-CZ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t>12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Google Shape;319;p13" descr="Obsah obrázku text, Písmo, Grafika, symbol&#10;&#10;Popis byl vytvořen automatick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26054" y="6224654"/>
            <a:ext cx="1094270" cy="2828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20;p13">
            <a:extLst>
              <a:ext uri="{FF2B5EF4-FFF2-40B4-BE49-F238E27FC236}">
                <a16:creationId xmlns:a16="http://schemas.microsoft.com/office/drawing/2014/main" id="{3AE51E70-292F-F330-424D-F147F7C02E9C}"/>
              </a:ext>
            </a:extLst>
          </p:cNvPr>
          <p:cNvSpPr txBox="1"/>
          <p:nvPr/>
        </p:nvSpPr>
        <p:spPr>
          <a:xfrm>
            <a:off x="356400" y="1614143"/>
            <a:ext cx="99783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Kontaktní místo alespoň </a:t>
            </a:r>
            <a:r>
              <a:rPr kumimoji="0" lang="cs-CZ" sz="2000" b="1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jednou ročně kontroluje</a:t>
            </a: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zda je </a:t>
            </a:r>
            <a:r>
              <a:rPr kumimoji="0" lang="cs-CZ" sz="2000" b="1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podpůrné opatření</a:t>
            </a: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na které byl přiznán příspěvek, </a:t>
            </a:r>
            <a:r>
              <a:rPr kumimoji="0" lang="cs-CZ" sz="2000" b="1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poskytováno řádně.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srgbClr val="00345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srgbClr val="00345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1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KMB může podávat podněty ke kontrole </a:t>
            </a: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podmínek pro </a:t>
            </a:r>
            <a:r>
              <a:rPr kumimoji="0" lang="cs-CZ" sz="2000" b="1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udělení pověření </a:t>
            </a: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prováděné krajskými úřady dle či </a:t>
            </a:r>
            <a:r>
              <a:rPr kumimoji="0" lang="cs-CZ" sz="2000" b="1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podněty k zahájení řízení o </a:t>
            </a:r>
            <a:r>
              <a:rPr lang="cs-CZ" sz="2000" b="1" dirty="0">
                <a:solidFill>
                  <a:srgbClr val="003458"/>
                </a:solidFill>
              </a:rPr>
              <a:t>zrušení</a:t>
            </a:r>
            <a:r>
              <a:rPr kumimoji="0" lang="cs-CZ" sz="2000" b="1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pověření.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345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2123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8950" y="0"/>
            <a:ext cx="28130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3"/>
          <p:cNvSpPr/>
          <p:nvPr/>
        </p:nvSpPr>
        <p:spPr>
          <a:xfrm>
            <a:off x="0" y="5874621"/>
            <a:ext cx="12192000" cy="992100"/>
          </a:xfrm>
          <a:prstGeom prst="rect">
            <a:avLst/>
          </a:prstGeom>
          <a:solidFill>
            <a:srgbClr val="0031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13"/>
          <p:cNvSpPr txBox="1"/>
          <p:nvPr/>
        </p:nvSpPr>
        <p:spPr>
          <a:xfrm>
            <a:off x="316646" y="480300"/>
            <a:ext cx="8201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cs-CZ" sz="2800" b="1" i="0" u="none" strike="noStrike" kern="0" cap="none" spc="0" normalizeH="0" baseline="0" noProof="0">
                <a:ln>
                  <a:noFill/>
                </a:ln>
                <a:solidFill>
                  <a:srgbClr val="005A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Zpráva o bydlení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005A75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4" name="Google Shape;314;p13"/>
          <p:cNvCxnSpPr/>
          <p:nvPr/>
        </p:nvCxnSpPr>
        <p:spPr>
          <a:xfrm>
            <a:off x="1237100" y="6249195"/>
            <a:ext cx="0" cy="242798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p13"/>
          <p:cNvSpPr txBox="1"/>
          <p:nvPr/>
        </p:nvSpPr>
        <p:spPr>
          <a:xfrm>
            <a:off x="1256262" y="6212390"/>
            <a:ext cx="81474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cs-CZ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Strana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6" name="Google Shape;31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6400" y="6256800"/>
            <a:ext cx="740618" cy="2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56000" y="6272765"/>
            <a:ext cx="920317" cy="195658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3"/>
          <p:cNvSpPr txBox="1"/>
          <p:nvPr/>
        </p:nvSpPr>
        <p:spPr>
          <a:xfrm>
            <a:off x="1237105" y="6340441"/>
            <a:ext cx="3006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fld id="{00000000-1234-1234-1234-123412341234}" type="slidenum">
              <a:rPr kumimoji="0" lang="cs-CZ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t>13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Google Shape;319;p13" descr="Obsah obrázku text, Písmo, Grafika, symbol&#10;&#10;Popis byl vytvořen automatick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26054" y="6224654"/>
            <a:ext cx="1094270" cy="28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13"/>
          <p:cNvSpPr txBox="1"/>
          <p:nvPr/>
        </p:nvSpPr>
        <p:spPr>
          <a:xfrm>
            <a:off x="2879833" y="1097575"/>
            <a:ext cx="7288295" cy="4708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Obsahuje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cs-CZ" sz="1500" b="0" i="0" u="none" strike="noStrike" kern="0" cap="none" spc="0" normalizeH="0" baseline="0" noProof="0" dirty="0">
              <a:ln>
                <a:noFill/>
              </a:ln>
              <a:solidFill>
                <a:srgbClr val="00345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500" b="0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a) </a:t>
            </a:r>
            <a:r>
              <a:rPr kumimoji="0" lang="cs-CZ" sz="1500" b="1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zhodnocení bytových potřeb obyvatel a uspokojování těchto potřeb</a:t>
            </a:r>
            <a:r>
              <a:rPr kumimoji="0" lang="cs-CZ" sz="1500" b="0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500" b="0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b) </a:t>
            </a:r>
            <a:r>
              <a:rPr kumimoji="0" lang="cs-CZ" sz="1500" b="1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kolikrát bylo poskytnuto základní poradenství,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500" b="0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c) </a:t>
            </a:r>
            <a:r>
              <a:rPr kumimoji="0" lang="cs-CZ" sz="1500" b="1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zhodnocení sociálního a prostorového vyloučení</a:t>
            </a:r>
            <a:r>
              <a:rPr kumimoji="0" lang="cs-CZ" sz="1500" b="0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v oblasti bydlení,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500" b="0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d) informaci o </a:t>
            </a:r>
            <a:r>
              <a:rPr kumimoji="0" lang="cs-CZ" sz="1500" b="1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počtu bytů ve vlastnictví obcí </a:t>
            </a:r>
            <a:r>
              <a:rPr kumimoji="0" lang="cs-CZ" sz="1500" b="0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 krajů, </a:t>
            </a:r>
            <a:r>
              <a:rPr kumimoji="0" lang="cs-CZ" sz="1500" b="1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 jejich využití, popřípadě důvodu jejich nevyužití</a:t>
            </a:r>
            <a:r>
              <a:rPr kumimoji="0" lang="cs-CZ" sz="1500" b="0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500" b="0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e) informaci o </a:t>
            </a:r>
            <a:r>
              <a:rPr kumimoji="0" lang="cs-CZ" sz="1500" b="1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plánované změně počtu bytů</a:t>
            </a:r>
            <a:r>
              <a:rPr kumimoji="0" lang="cs-CZ" sz="1500" b="0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500" b="0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f) </a:t>
            </a:r>
            <a:r>
              <a:rPr kumimoji="0" lang="cs-CZ" sz="1500" b="1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odhad potřeby </a:t>
            </a:r>
            <a:r>
              <a:rPr kumimoji="0" lang="cs-CZ" sz="1500" b="0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poskytování poradenství a podpůrných opatření </a:t>
            </a:r>
            <a:r>
              <a:rPr kumimoji="0" lang="cs-CZ" sz="1500" b="1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 následujících 3 letech</a:t>
            </a:r>
            <a:r>
              <a:rPr kumimoji="0" lang="cs-CZ" sz="1500" b="0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500" b="0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g) </a:t>
            </a:r>
            <a:r>
              <a:rPr kumimoji="0" lang="cs-CZ" sz="1500" b="1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doporučení</a:t>
            </a:r>
            <a:r>
              <a:rPr kumimoji="0" lang="cs-CZ" sz="1500" b="0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způsobu zlepšení uspokojování bytových potřeb obyvatel ze strany obcí.</a:t>
            </a:r>
            <a:endParaRPr kumimoji="0" lang="cs-CZ" sz="1500" b="1" i="0" u="none" strike="noStrike" kern="0" cap="none" spc="0" normalizeH="0" baseline="0" noProof="0" dirty="0">
              <a:ln>
                <a:noFill/>
              </a:ln>
              <a:solidFill>
                <a:srgbClr val="00345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srgbClr val="00345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lvl="1" indent="-285750" algn="just" fontAlgn="base">
              <a:buFont typeface="Arial" panose="020B0604020202020204" pitchFamily="34" charset="0"/>
              <a:buChar char="•"/>
              <a:defRPr/>
            </a:pPr>
            <a:endParaRPr kumimoji="0" lang="cs-CZ" sz="1500" b="0" i="0" u="none" strike="noStrike" kern="0" cap="none" spc="0" normalizeH="0" baseline="0" noProof="0" dirty="0">
              <a:ln>
                <a:noFill/>
              </a:ln>
              <a:solidFill>
                <a:srgbClr val="00345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lvl="1" algn="just" fontAlgn="base">
              <a:defRPr/>
            </a:pPr>
            <a:r>
              <a:rPr kumimoji="0" lang="cs-CZ" sz="1500" b="0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Povinnost vypracovat alespoň </a:t>
            </a:r>
            <a:r>
              <a:rPr kumimoji="0" lang="cs-CZ" sz="1500" b="1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1x za 3 roky</a:t>
            </a:r>
          </a:p>
          <a:p>
            <a:pPr lvl="1" algn="just" fontAlgn="base">
              <a:defRPr/>
            </a:pPr>
            <a:r>
              <a:rPr kumimoji="0" lang="cs-CZ" sz="1500" b="0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Obce ve správním obvodu povinny poskytovat součinnost při vypracování. </a:t>
            </a:r>
          </a:p>
          <a:p>
            <a:pPr lvl="1" algn="just" fontAlgn="base">
              <a:defRPr/>
            </a:pPr>
            <a:r>
              <a:rPr kumimoji="0" lang="cs-CZ" sz="1500" b="0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Podklad pro </a:t>
            </a:r>
            <a:r>
              <a:rPr kumimoji="0" lang="cs-CZ" sz="1500" b="1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zprávu o bydlení ČR</a:t>
            </a:r>
            <a:r>
              <a:rPr kumimoji="0" lang="cs-CZ" sz="1500" b="0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</a:p>
          <a:p>
            <a:pPr lvl="1" algn="just" fontAlgn="base">
              <a:defRPr/>
            </a:pPr>
            <a:r>
              <a:rPr lang="cs-CZ" sz="1500" dirty="0">
                <a:solidFill>
                  <a:srgbClr val="003458"/>
                </a:solidFill>
              </a:rPr>
              <a:t>Umožní získat detailní data, plánovat investice do výstavby aj.</a:t>
            </a:r>
            <a:endParaRPr kumimoji="0" lang="cs-CZ" sz="1500" b="0" i="0" u="none" strike="noStrike" kern="0" cap="none" spc="0" normalizeH="0" baseline="0" noProof="0" dirty="0">
              <a:ln>
                <a:noFill/>
              </a:ln>
              <a:solidFill>
                <a:srgbClr val="00345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Obrázek 6" descr="Obsah obrázku Grafika, design, Písmo, symbol&#10;&#10;Obsah vygenerovaný umělou inteligencí může být nesprávný.">
            <a:extLst>
              <a:ext uri="{FF2B5EF4-FFF2-40B4-BE49-F238E27FC236}">
                <a16:creationId xmlns:a16="http://schemas.microsoft.com/office/drawing/2014/main" id="{7764A52C-2E13-31CB-1D7A-D519E8EBED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5800" y="1029404"/>
            <a:ext cx="3243517" cy="324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70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A75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"/>
          <p:cNvSpPr txBox="1">
            <a:spLocks noGrp="1"/>
          </p:cNvSpPr>
          <p:nvPr>
            <p:ph type="sldNum" idx="12"/>
          </p:nvPr>
        </p:nvSpPr>
        <p:spPr>
          <a:xfrm>
            <a:off x="1281003" y="6341457"/>
            <a:ext cx="345567" cy="21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fld id="{00000000-1234-1234-1234-123412341234}" type="slidenum">
              <a:rPr kumimoji="0" lang="cs-CZ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t>14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" name="Google Shape;22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8950" y="0"/>
            <a:ext cx="281305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1" name="Google Shape;221;p9"/>
          <p:cNvCxnSpPr/>
          <p:nvPr/>
        </p:nvCxnSpPr>
        <p:spPr>
          <a:xfrm>
            <a:off x="1237100" y="6249195"/>
            <a:ext cx="0" cy="242798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2" name="Google Shape;222;p9"/>
          <p:cNvSpPr txBox="1"/>
          <p:nvPr/>
        </p:nvSpPr>
        <p:spPr>
          <a:xfrm>
            <a:off x="1256262" y="6212390"/>
            <a:ext cx="520151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cs-CZ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Strana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6400" y="6256800"/>
            <a:ext cx="740618" cy="2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9"/>
          <p:cNvSpPr txBox="1"/>
          <p:nvPr/>
        </p:nvSpPr>
        <p:spPr>
          <a:xfrm>
            <a:off x="2312802" y="2347062"/>
            <a:ext cx="652975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cs-CZ" sz="4800" b="1" i="0" u="none" strike="noStrike" kern="0" cap="none" spc="0" normalizeH="0" baseline="0" noProof="0" dirty="0">
                <a:ln>
                  <a:noFill/>
                </a:ln>
                <a:solidFill>
                  <a:srgbClr val="EFE4D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PRAKTICKÉ RADY PRO SPUŠTĚNÍ KMB</a:t>
            </a:r>
            <a:endParaRPr kumimoji="0" lang="cs-CZ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1" name="Google Shape;231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56000" y="6272765"/>
            <a:ext cx="920317" cy="19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9" descr="Obsah obrázku text, Písmo, Grafika, symbol&#10;&#10;Popis byl vytvořen automatick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26054" y="6224654"/>
            <a:ext cx="1094270" cy="28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67;p6">
            <a:extLst>
              <a:ext uri="{FF2B5EF4-FFF2-40B4-BE49-F238E27FC236}">
                <a16:creationId xmlns:a16="http://schemas.microsoft.com/office/drawing/2014/main" id="{5A01802C-C428-0598-2853-346D49E8DB5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6610" y="2559800"/>
            <a:ext cx="1309803" cy="9671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9009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7"/>
          <p:cNvSpPr/>
          <p:nvPr/>
        </p:nvSpPr>
        <p:spPr>
          <a:xfrm>
            <a:off x="0" y="5866033"/>
            <a:ext cx="12192000" cy="991967"/>
          </a:xfrm>
          <a:prstGeom prst="rect">
            <a:avLst/>
          </a:prstGeom>
          <a:solidFill>
            <a:srgbClr val="0031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7"/>
          <p:cNvSpPr txBox="1"/>
          <p:nvPr/>
        </p:nvSpPr>
        <p:spPr>
          <a:xfrm>
            <a:off x="316645" y="367912"/>
            <a:ext cx="820171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cs-CZ" sz="2800" b="1" i="0" u="none" strike="noStrike" cap="none" dirty="0">
                <a:solidFill>
                  <a:srgbClr val="005A75"/>
                </a:solidFill>
                <a:latin typeface="Arial"/>
                <a:ea typeface="Arial"/>
                <a:cs typeface="Arial"/>
                <a:sym typeface="Arial"/>
              </a:rPr>
              <a:t>PŘÍPRAVNÁ FÁZE KMB</a:t>
            </a:r>
            <a:r>
              <a:rPr lang="cs-CZ" sz="2000" b="1" i="0" u="none" strike="noStrike" cap="none" dirty="0">
                <a:solidFill>
                  <a:srgbClr val="005A7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1400" b="1" i="0" u="none" strike="noStrike" baseline="0" dirty="0">
                <a:solidFill>
                  <a:srgbClr val="FAA518"/>
                </a:solidFill>
                <a:latin typeface="Neues Grotesque Bold"/>
              </a:rPr>
              <a:t>do 31.12. 2025</a:t>
            </a:r>
            <a:endParaRPr lang="cs-CZ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5" name="Google Shape;185;p7"/>
          <p:cNvCxnSpPr/>
          <p:nvPr/>
        </p:nvCxnSpPr>
        <p:spPr>
          <a:xfrm>
            <a:off x="1237100" y="6249195"/>
            <a:ext cx="0" cy="242798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6" name="Google Shape;186;p7"/>
          <p:cNvSpPr txBox="1"/>
          <p:nvPr/>
        </p:nvSpPr>
        <p:spPr>
          <a:xfrm>
            <a:off x="1256262" y="6212390"/>
            <a:ext cx="81474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cs-CZ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Strana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6400" y="6256800"/>
            <a:ext cx="740618" cy="2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6000" y="6272765"/>
            <a:ext cx="920317" cy="195658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7"/>
          <p:cNvSpPr txBox="1"/>
          <p:nvPr/>
        </p:nvSpPr>
        <p:spPr>
          <a:xfrm>
            <a:off x="1189173" y="6343246"/>
            <a:ext cx="300680" cy="21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cs-CZ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p7" descr="Obsah obrázku text, Písmo, Grafika, symbol&#10;&#10;Popis byl vytvořen automatick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26054" y="6224654"/>
            <a:ext cx="1094270" cy="2828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82E8515-8B17-A6A8-1956-F3494E1E289C}"/>
              </a:ext>
            </a:extLst>
          </p:cNvPr>
          <p:cNvSpPr txBox="1"/>
          <p:nvPr/>
        </p:nvSpPr>
        <p:spPr>
          <a:xfrm>
            <a:off x="356400" y="973846"/>
            <a:ext cx="11596118" cy="3856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600" dirty="0">
                <a:solidFill>
                  <a:srgbClr val="003458"/>
                </a:solidFill>
              </a:rPr>
              <a:t>1. </a:t>
            </a:r>
            <a:r>
              <a:rPr lang="cs-CZ" sz="1600" b="1" dirty="0">
                <a:solidFill>
                  <a:srgbClr val="003458"/>
                </a:solidFill>
              </a:rPr>
              <a:t>Rozhodnutí o zařazení agendy ZPB do struktury OÚ. </a:t>
            </a:r>
            <a:r>
              <a:rPr lang="cs-CZ" sz="1600" dirty="0">
                <a:solidFill>
                  <a:srgbClr val="003458"/>
                </a:solidFill>
              </a:rPr>
              <a:t>Rozhodnout se, zda vznikne nové oddělení na implementaci zákona, či bude agenda spadat pod již existující oddělení (nejčastěji </a:t>
            </a:r>
            <a:r>
              <a:rPr lang="cs-CZ" sz="1600" i="1" dirty="0">
                <a:solidFill>
                  <a:srgbClr val="003458"/>
                </a:solidFill>
              </a:rPr>
              <a:t>sociální či bytový odbor). </a:t>
            </a:r>
          </a:p>
          <a:p>
            <a:pPr>
              <a:lnSpc>
                <a:spcPts val="2799"/>
              </a:lnSpc>
            </a:pPr>
            <a:r>
              <a:rPr lang="cs-CZ" sz="1600" dirty="0">
                <a:solidFill>
                  <a:srgbClr val="003458"/>
                </a:solidFill>
              </a:rPr>
              <a:t>	i. </a:t>
            </a:r>
            <a:r>
              <a:rPr lang="cs-CZ" sz="1600" dirty="0">
                <a:solidFill>
                  <a:srgbClr val="003458"/>
                </a:solidFill>
                <a:sym typeface="Montserrat"/>
              </a:rPr>
              <a:t>Je důležité zohlednit, zda se obec plánuje pustit také do realizace PO v bydlení či asistence. Záleží významně také 	na velikosti města a rozsahu bytové nouze. </a:t>
            </a:r>
          </a:p>
          <a:p>
            <a:pPr>
              <a:lnSpc>
                <a:spcPts val="2799"/>
              </a:lnSpc>
            </a:pPr>
            <a:endParaRPr lang="cs-CZ" sz="1600" dirty="0">
              <a:solidFill>
                <a:srgbClr val="003458"/>
              </a:solidFill>
              <a:sym typeface="Montserrat"/>
            </a:endParaRPr>
          </a:p>
          <a:p>
            <a:pPr>
              <a:lnSpc>
                <a:spcPct val="150000"/>
              </a:lnSpc>
            </a:pPr>
            <a:r>
              <a:rPr lang="cs-CZ" sz="1600" b="1" dirty="0">
                <a:solidFill>
                  <a:srgbClr val="003458"/>
                </a:solidFill>
              </a:rPr>
              <a:t>Připravovány metodické podklady k: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1600" dirty="0">
                <a:solidFill>
                  <a:srgbClr val="003458"/>
                </a:solidFill>
              </a:rPr>
              <a:t>Zařazení pracovníků dle Katalogu prací pro jednotlivé typové pozice (poradce, koordinátor, vedoucí)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1600" dirty="0">
                <a:solidFill>
                  <a:srgbClr val="003458"/>
                </a:solidFill>
              </a:rPr>
              <a:t>Prokazování zvláštní odborné způsobilosti (v souvislosti se ZPB není zavedena nová správní činnost vyžadující nový typ zvláštní odborné způsobilosti, ale šetření bytové situace musí vykonávat soc. pracovník)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1600" dirty="0">
                <a:solidFill>
                  <a:srgbClr val="003458"/>
                </a:solidFill>
              </a:rPr>
              <a:t>Kumulacím funkcí</a:t>
            </a:r>
          </a:p>
          <a:p>
            <a:pPr>
              <a:lnSpc>
                <a:spcPct val="150000"/>
              </a:lnSpc>
            </a:pPr>
            <a:endParaRPr lang="cs-CZ" sz="500" i="1" dirty="0">
              <a:solidFill>
                <a:srgbClr val="003458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>
          <a:extLst>
            <a:ext uri="{FF2B5EF4-FFF2-40B4-BE49-F238E27FC236}">
              <a16:creationId xmlns:a16="http://schemas.microsoft.com/office/drawing/2014/main" id="{B53F8A30-3C99-ED89-3F90-F880B8FE1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7">
            <a:extLst>
              <a:ext uri="{FF2B5EF4-FFF2-40B4-BE49-F238E27FC236}">
                <a16:creationId xmlns:a16="http://schemas.microsoft.com/office/drawing/2014/main" id="{F6DFFEF8-7F43-8177-4F59-393201D7B1D7}"/>
              </a:ext>
            </a:extLst>
          </p:cNvPr>
          <p:cNvSpPr/>
          <p:nvPr/>
        </p:nvSpPr>
        <p:spPr>
          <a:xfrm>
            <a:off x="0" y="5866033"/>
            <a:ext cx="12192000" cy="991967"/>
          </a:xfrm>
          <a:prstGeom prst="rect">
            <a:avLst/>
          </a:prstGeom>
          <a:solidFill>
            <a:srgbClr val="0031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7">
            <a:extLst>
              <a:ext uri="{FF2B5EF4-FFF2-40B4-BE49-F238E27FC236}">
                <a16:creationId xmlns:a16="http://schemas.microsoft.com/office/drawing/2014/main" id="{307E40F8-7A0A-7042-3F4E-56BD73FCAD87}"/>
              </a:ext>
            </a:extLst>
          </p:cNvPr>
          <p:cNvSpPr txBox="1"/>
          <p:nvPr/>
        </p:nvSpPr>
        <p:spPr>
          <a:xfrm>
            <a:off x="316645" y="367912"/>
            <a:ext cx="820171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cs-CZ" sz="2800" b="1" i="0" u="none" strike="noStrike" cap="none" dirty="0">
                <a:solidFill>
                  <a:srgbClr val="005A75"/>
                </a:solidFill>
                <a:latin typeface="Arial"/>
                <a:ea typeface="Arial"/>
                <a:cs typeface="Arial"/>
                <a:sym typeface="Arial"/>
              </a:rPr>
              <a:t>PŘÍPRAVNÁ FÁZE KMB</a:t>
            </a:r>
            <a:r>
              <a:rPr lang="cs-CZ" sz="2000" b="1" i="0" u="none" strike="noStrike" cap="none" dirty="0">
                <a:solidFill>
                  <a:srgbClr val="005A7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1400" b="1" i="0" u="none" strike="noStrike" baseline="0" dirty="0">
                <a:solidFill>
                  <a:srgbClr val="FAA518"/>
                </a:solidFill>
                <a:latin typeface="Neues Grotesque Bold"/>
              </a:rPr>
              <a:t>do 31.12. 2025</a:t>
            </a:r>
            <a:endParaRPr lang="cs-CZ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5" name="Google Shape;185;p7">
            <a:extLst>
              <a:ext uri="{FF2B5EF4-FFF2-40B4-BE49-F238E27FC236}">
                <a16:creationId xmlns:a16="http://schemas.microsoft.com/office/drawing/2014/main" id="{9E7E5D95-69A3-50FF-EEC7-2EE792757900}"/>
              </a:ext>
            </a:extLst>
          </p:cNvPr>
          <p:cNvCxnSpPr/>
          <p:nvPr/>
        </p:nvCxnSpPr>
        <p:spPr>
          <a:xfrm>
            <a:off x="1237100" y="6249195"/>
            <a:ext cx="0" cy="242798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6" name="Google Shape;186;p7">
            <a:extLst>
              <a:ext uri="{FF2B5EF4-FFF2-40B4-BE49-F238E27FC236}">
                <a16:creationId xmlns:a16="http://schemas.microsoft.com/office/drawing/2014/main" id="{EED589B9-A039-6525-0FAB-52E40F16DA4A}"/>
              </a:ext>
            </a:extLst>
          </p:cNvPr>
          <p:cNvSpPr txBox="1"/>
          <p:nvPr/>
        </p:nvSpPr>
        <p:spPr>
          <a:xfrm>
            <a:off x="1256262" y="6212390"/>
            <a:ext cx="81474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cs-CZ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Strana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7">
            <a:extLst>
              <a:ext uri="{FF2B5EF4-FFF2-40B4-BE49-F238E27FC236}">
                <a16:creationId xmlns:a16="http://schemas.microsoft.com/office/drawing/2014/main" id="{AFDC9379-CA4B-BEC9-AAE0-6B73CF3B224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6400" y="6256800"/>
            <a:ext cx="740618" cy="2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7">
            <a:extLst>
              <a:ext uri="{FF2B5EF4-FFF2-40B4-BE49-F238E27FC236}">
                <a16:creationId xmlns:a16="http://schemas.microsoft.com/office/drawing/2014/main" id="{487E7908-C5B9-0370-754E-C845BCC4264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6000" y="6272765"/>
            <a:ext cx="920317" cy="195658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7">
            <a:extLst>
              <a:ext uri="{FF2B5EF4-FFF2-40B4-BE49-F238E27FC236}">
                <a16:creationId xmlns:a16="http://schemas.microsoft.com/office/drawing/2014/main" id="{539BF77D-35D8-7962-021B-780E86D976DB}"/>
              </a:ext>
            </a:extLst>
          </p:cNvPr>
          <p:cNvSpPr txBox="1"/>
          <p:nvPr/>
        </p:nvSpPr>
        <p:spPr>
          <a:xfrm>
            <a:off x="1189173" y="6343246"/>
            <a:ext cx="300680" cy="21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cs-CZ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p7" descr="Obsah obrázku text, Písmo, Grafika, symbol&#10;&#10;Popis byl vytvořen automaticky">
            <a:extLst>
              <a:ext uri="{FF2B5EF4-FFF2-40B4-BE49-F238E27FC236}">
                <a16:creationId xmlns:a16="http://schemas.microsoft.com/office/drawing/2014/main" id="{D8D3B200-958D-22A4-BE66-6E56DDFA9A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26054" y="6224654"/>
            <a:ext cx="1094270" cy="2828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60405C1-D37D-50B4-FD93-DF9C7EA14A55}"/>
              </a:ext>
            </a:extLst>
          </p:cNvPr>
          <p:cNvSpPr txBox="1"/>
          <p:nvPr/>
        </p:nvSpPr>
        <p:spPr>
          <a:xfrm>
            <a:off x="356395" y="1244462"/>
            <a:ext cx="8576590" cy="3855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600" dirty="0">
                <a:solidFill>
                  <a:srgbClr val="003458"/>
                </a:solidFill>
              </a:rPr>
              <a:t>2. </a:t>
            </a:r>
            <a:r>
              <a:rPr lang="cs-CZ" sz="1600" b="1" dirty="0">
                <a:solidFill>
                  <a:srgbClr val="003458"/>
                </a:solidFill>
              </a:rPr>
              <a:t>Seznámení vedení příslušného odboru i zaměstnanců s činností dle ZPB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3458"/>
                </a:solidFill>
              </a:rPr>
              <a:t>metodické materiály pro KMB, obecná metodika k systému zákona o podpoře bydlení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3458"/>
                </a:solidFill>
              </a:rPr>
              <a:t>krajské semináře s MMR a MPSV,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3458"/>
                </a:solidFill>
              </a:rPr>
              <a:t>vzdělávání pro pracovníky KMB připravované MMR</a:t>
            </a:r>
          </a:p>
          <a:p>
            <a:pPr>
              <a:lnSpc>
                <a:spcPct val="150000"/>
              </a:lnSpc>
            </a:pPr>
            <a:endParaRPr lang="cs-CZ" sz="1600" i="1" dirty="0">
              <a:solidFill>
                <a:srgbClr val="003458"/>
              </a:solidFill>
            </a:endParaRPr>
          </a:p>
          <a:p>
            <a:pPr>
              <a:lnSpc>
                <a:spcPct val="150000"/>
              </a:lnSpc>
            </a:pPr>
            <a:endParaRPr lang="cs-CZ" sz="500" dirty="0">
              <a:solidFill>
                <a:srgbClr val="003458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1600" dirty="0">
                <a:solidFill>
                  <a:srgbClr val="003458"/>
                </a:solidFill>
              </a:rPr>
              <a:t>3. </a:t>
            </a:r>
            <a:r>
              <a:rPr lang="cs-CZ" sz="1600" b="1" dirty="0">
                <a:solidFill>
                  <a:srgbClr val="003458"/>
                </a:solidFill>
              </a:rPr>
              <a:t>Zajištění potřebných personálních kapacit</a:t>
            </a:r>
          </a:p>
          <a:p>
            <a:pPr marL="3619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3458"/>
                </a:solidFill>
              </a:rPr>
              <a:t>Mapování personálních kapacit na OÚ</a:t>
            </a:r>
          </a:p>
          <a:p>
            <a:pPr marL="3619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3458"/>
                </a:solidFill>
              </a:rPr>
              <a:t>Rozhodnutí o kvalifikačních požadavcích</a:t>
            </a:r>
          </a:p>
          <a:p>
            <a:pPr marL="3619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3458"/>
                </a:solidFill>
              </a:rPr>
              <a:t>Vyhlášení potřebných výběrových řízení </a:t>
            </a:r>
          </a:p>
          <a:p>
            <a:pPr marL="3619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3458"/>
                </a:solidFill>
              </a:rPr>
              <a:t>Rozdělení rolí v rámci OÚ</a:t>
            </a:r>
          </a:p>
        </p:txBody>
      </p:sp>
    </p:spTree>
    <p:extLst>
      <p:ext uri="{BB962C8B-B14F-4D97-AF65-F5344CB8AC3E}">
        <p14:creationId xmlns:p14="http://schemas.microsoft.com/office/powerpoint/2010/main" val="4121911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>
          <a:extLst>
            <a:ext uri="{FF2B5EF4-FFF2-40B4-BE49-F238E27FC236}">
              <a16:creationId xmlns:a16="http://schemas.microsoft.com/office/drawing/2014/main" id="{09542BD2-2B98-95DD-F54D-C3BF2753D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7">
            <a:extLst>
              <a:ext uri="{FF2B5EF4-FFF2-40B4-BE49-F238E27FC236}">
                <a16:creationId xmlns:a16="http://schemas.microsoft.com/office/drawing/2014/main" id="{EB3C8105-538F-5135-7ACD-AA921544091F}"/>
              </a:ext>
            </a:extLst>
          </p:cNvPr>
          <p:cNvSpPr/>
          <p:nvPr/>
        </p:nvSpPr>
        <p:spPr>
          <a:xfrm>
            <a:off x="0" y="5866033"/>
            <a:ext cx="12192000" cy="991967"/>
          </a:xfrm>
          <a:prstGeom prst="rect">
            <a:avLst/>
          </a:prstGeom>
          <a:solidFill>
            <a:srgbClr val="0031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7">
            <a:extLst>
              <a:ext uri="{FF2B5EF4-FFF2-40B4-BE49-F238E27FC236}">
                <a16:creationId xmlns:a16="http://schemas.microsoft.com/office/drawing/2014/main" id="{5AF624DD-7A5D-BE04-6E01-168EC2E00E11}"/>
              </a:ext>
            </a:extLst>
          </p:cNvPr>
          <p:cNvSpPr txBox="1"/>
          <p:nvPr/>
        </p:nvSpPr>
        <p:spPr>
          <a:xfrm>
            <a:off x="316645" y="367912"/>
            <a:ext cx="820171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cs-CZ" sz="2800" b="1" i="0" u="none" strike="noStrike" cap="none" dirty="0">
                <a:solidFill>
                  <a:srgbClr val="005A75"/>
                </a:solidFill>
                <a:latin typeface="Arial"/>
                <a:ea typeface="Arial"/>
                <a:cs typeface="Arial"/>
                <a:sym typeface="Arial"/>
              </a:rPr>
              <a:t>PŘÍPRAVNÁ FÁZE KMB</a:t>
            </a:r>
            <a:r>
              <a:rPr lang="cs-CZ" sz="2000" b="1" i="0" u="none" strike="noStrike" cap="none" dirty="0">
                <a:solidFill>
                  <a:srgbClr val="005A7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1400" b="1" i="0" u="none" strike="noStrike" baseline="0" dirty="0">
                <a:solidFill>
                  <a:srgbClr val="FAA518"/>
                </a:solidFill>
                <a:latin typeface="Neues Grotesque Bold"/>
              </a:rPr>
              <a:t>do 31.12. 2025</a:t>
            </a:r>
            <a:endParaRPr lang="cs-CZ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5" name="Google Shape;185;p7">
            <a:extLst>
              <a:ext uri="{FF2B5EF4-FFF2-40B4-BE49-F238E27FC236}">
                <a16:creationId xmlns:a16="http://schemas.microsoft.com/office/drawing/2014/main" id="{F60E2549-BBBA-76F4-03F2-64DEFD14B432}"/>
              </a:ext>
            </a:extLst>
          </p:cNvPr>
          <p:cNvCxnSpPr/>
          <p:nvPr/>
        </p:nvCxnSpPr>
        <p:spPr>
          <a:xfrm>
            <a:off x="1237100" y="6249195"/>
            <a:ext cx="0" cy="242798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6" name="Google Shape;186;p7">
            <a:extLst>
              <a:ext uri="{FF2B5EF4-FFF2-40B4-BE49-F238E27FC236}">
                <a16:creationId xmlns:a16="http://schemas.microsoft.com/office/drawing/2014/main" id="{CCE04721-A094-E52C-C069-8B8D94C0853B}"/>
              </a:ext>
            </a:extLst>
          </p:cNvPr>
          <p:cNvSpPr txBox="1"/>
          <p:nvPr/>
        </p:nvSpPr>
        <p:spPr>
          <a:xfrm>
            <a:off x="1256262" y="6212390"/>
            <a:ext cx="81474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cs-CZ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Strana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7">
            <a:extLst>
              <a:ext uri="{FF2B5EF4-FFF2-40B4-BE49-F238E27FC236}">
                <a16:creationId xmlns:a16="http://schemas.microsoft.com/office/drawing/2014/main" id="{B92B26A3-7B3C-1C97-E670-6F756216945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6400" y="6256800"/>
            <a:ext cx="740618" cy="2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7">
            <a:extLst>
              <a:ext uri="{FF2B5EF4-FFF2-40B4-BE49-F238E27FC236}">
                <a16:creationId xmlns:a16="http://schemas.microsoft.com/office/drawing/2014/main" id="{5CC18AEA-6FA8-0CB3-D2FD-6490F46A189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6000" y="6272765"/>
            <a:ext cx="920317" cy="195658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7">
            <a:extLst>
              <a:ext uri="{FF2B5EF4-FFF2-40B4-BE49-F238E27FC236}">
                <a16:creationId xmlns:a16="http://schemas.microsoft.com/office/drawing/2014/main" id="{5C44DE5C-88D0-F89E-DA5F-CA078B78A510}"/>
              </a:ext>
            </a:extLst>
          </p:cNvPr>
          <p:cNvSpPr txBox="1"/>
          <p:nvPr/>
        </p:nvSpPr>
        <p:spPr>
          <a:xfrm>
            <a:off x="1189173" y="6343246"/>
            <a:ext cx="300680" cy="21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cs-CZ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p7" descr="Obsah obrázku text, Písmo, Grafika, symbol&#10;&#10;Popis byl vytvořen automaticky">
            <a:extLst>
              <a:ext uri="{FF2B5EF4-FFF2-40B4-BE49-F238E27FC236}">
                <a16:creationId xmlns:a16="http://schemas.microsoft.com/office/drawing/2014/main" id="{138E532C-D278-E05C-C424-3BA6C830FCC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26054" y="6224654"/>
            <a:ext cx="1094270" cy="2828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7FFCEAC-8291-1438-15BB-131C70204AE6}"/>
              </a:ext>
            </a:extLst>
          </p:cNvPr>
          <p:cNvSpPr txBox="1"/>
          <p:nvPr/>
        </p:nvSpPr>
        <p:spPr>
          <a:xfrm>
            <a:off x="356400" y="1274511"/>
            <a:ext cx="11440369" cy="3745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600" b="1" dirty="0">
                <a:solidFill>
                  <a:srgbClr val="003458"/>
                </a:solidFill>
              </a:rPr>
              <a:t>4. Organizačně technické zajištění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3458"/>
                </a:solidFill>
              </a:rPr>
              <a:t>Mapování prostorových možností OÚ – zajištění kanceláří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3458"/>
                </a:solidFill>
              </a:rPr>
              <a:t>Zajištění technického vybavení pro nové pracoviště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03458"/>
                </a:solidFill>
              </a:rPr>
              <a:t>Rozhodnutí o provozní době KMB</a:t>
            </a:r>
            <a:endParaRPr lang="cs-CZ" sz="1600" dirty="0">
              <a:solidFill>
                <a:srgbClr val="003458"/>
              </a:solidFill>
            </a:endParaRPr>
          </a:p>
          <a:p>
            <a:pPr>
              <a:lnSpc>
                <a:spcPct val="150000"/>
              </a:lnSpc>
            </a:pPr>
            <a:endParaRPr lang="cs-CZ" sz="500" dirty="0">
              <a:solidFill>
                <a:srgbClr val="003458"/>
              </a:solidFill>
            </a:endParaRPr>
          </a:p>
          <a:p>
            <a:pPr>
              <a:lnSpc>
                <a:spcPct val="150000"/>
              </a:lnSpc>
            </a:pPr>
            <a:endParaRPr lang="cs-CZ" sz="500" dirty="0">
              <a:solidFill>
                <a:srgbClr val="003458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1600" b="1" dirty="0">
                <a:solidFill>
                  <a:srgbClr val="003458"/>
                </a:solidFill>
              </a:rPr>
              <a:t>5. Seznámení s informačním systémem Evidence podpory bydlení (EPB) </a:t>
            </a:r>
            <a:r>
              <a:rPr lang="cs-CZ" sz="1600" dirty="0">
                <a:solidFill>
                  <a:srgbClr val="003458"/>
                </a:solidFill>
              </a:rPr>
              <a:t>a příprava na práci v novém systému od 1. 1.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3458"/>
                </a:solidFill>
              </a:rPr>
              <a:t>Komunikace s IT oddělením OÚ ohledně zázemí pro EPB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3458"/>
                </a:solidFill>
              </a:rPr>
              <a:t>Získání přihlašovacích údajů do vzdělávací platformy pro proškolení (nutné zaslat MMR identifikační údaje pracovníků)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3458"/>
                </a:solidFill>
              </a:rPr>
              <a:t>Zajištění JIP-KAAS pracovníkům pro přihlášení do EPB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3458"/>
                </a:solidFill>
              </a:rPr>
              <a:t>Proškolení zaměstnanců v EPB prostřednictvím vzdělávání poskytovaného MMR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3458"/>
                </a:solidFill>
              </a:rPr>
              <a:t>Nastavení vnitřních procesů ohledně kontaktování helpdesku EPB </a:t>
            </a:r>
            <a:endParaRPr lang="cs-CZ" sz="1600" dirty="0">
              <a:solidFill>
                <a:srgbClr val="0034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378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>
          <a:extLst>
            <a:ext uri="{FF2B5EF4-FFF2-40B4-BE49-F238E27FC236}">
              <a16:creationId xmlns:a16="http://schemas.microsoft.com/office/drawing/2014/main" id="{71A1F946-149D-A7B4-27D1-4245AA478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7">
            <a:extLst>
              <a:ext uri="{FF2B5EF4-FFF2-40B4-BE49-F238E27FC236}">
                <a16:creationId xmlns:a16="http://schemas.microsoft.com/office/drawing/2014/main" id="{983EEB33-7D10-8F25-7B77-64BA6B40F934}"/>
              </a:ext>
            </a:extLst>
          </p:cNvPr>
          <p:cNvSpPr/>
          <p:nvPr/>
        </p:nvSpPr>
        <p:spPr>
          <a:xfrm>
            <a:off x="0" y="5866033"/>
            <a:ext cx="12192000" cy="991967"/>
          </a:xfrm>
          <a:prstGeom prst="rect">
            <a:avLst/>
          </a:prstGeom>
          <a:solidFill>
            <a:srgbClr val="0031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7">
            <a:extLst>
              <a:ext uri="{FF2B5EF4-FFF2-40B4-BE49-F238E27FC236}">
                <a16:creationId xmlns:a16="http://schemas.microsoft.com/office/drawing/2014/main" id="{D2A10239-64FA-6E67-CDE1-96E35F166A7B}"/>
              </a:ext>
            </a:extLst>
          </p:cNvPr>
          <p:cNvSpPr txBox="1"/>
          <p:nvPr/>
        </p:nvSpPr>
        <p:spPr>
          <a:xfrm>
            <a:off x="316645" y="367912"/>
            <a:ext cx="820171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cs-CZ" sz="2800" b="1" i="0" u="none" strike="noStrike" cap="none" dirty="0">
                <a:solidFill>
                  <a:srgbClr val="005A75"/>
                </a:solidFill>
                <a:latin typeface="Arial"/>
                <a:ea typeface="Arial"/>
                <a:cs typeface="Arial"/>
                <a:sym typeface="Arial"/>
              </a:rPr>
              <a:t>PŘÍPRAVNÁ FÁZE KMB</a:t>
            </a:r>
            <a:r>
              <a:rPr lang="cs-CZ" sz="2000" b="1" i="0" u="none" strike="noStrike" cap="none" dirty="0">
                <a:solidFill>
                  <a:srgbClr val="005A7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1400" b="1" i="0" u="none" strike="noStrike" baseline="0" dirty="0">
                <a:solidFill>
                  <a:srgbClr val="FAA518"/>
                </a:solidFill>
                <a:latin typeface="Neues Grotesque Bold"/>
              </a:rPr>
              <a:t>do 31.12. 2025</a:t>
            </a:r>
            <a:endParaRPr lang="cs-CZ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5" name="Google Shape;185;p7">
            <a:extLst>
              <a:ext uri="{FF2B5EF4-FFF2-40B4-BE49-F238E27FC236}">
                <a16:creationId xmlns:a16="http://schemas.microsoft.com/office/drawing/2014/main" id="{BDB2E20B-5000-8DB0-07C4-08ABB4464DE1}"/>
              </a:ext>
            </a:extLst>
          </p:cNvPr>
          <p:cNvCxnSpPr/>
          <p:nvPr/>
        </p:nvCxnSpPr>
        <p:spPr>
          <a:xfrm>
            <a:off x="1237100" y="6249195"/>
            <a:ext cx="0" cy="242798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6" name="Google Shape;186;p7">
            <a:extLst>
              <a:ext uri="{FF2B5EF4-FFF2-40B4-BE49-F238E27FC236}">
                <a16:creationId xmlns:a16="http://schemas.microsoft.com/office/drawing/2014/main" id="{6922E6C6-954F-C3D3-A181-BB9BF783803A}"/>
              </a:ext>
            </a:extLst>
          </p:cNvPr>
          <p:cNvSpPr txBox="1"/>
          <p:nvPr/>
        </p:nvSpPr>
        <p:spPr>
          <a:xfrm>
            <a:off x="1256262" y="6212390"/>
            <a:ext cx="81474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cs-CZ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Strana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7">
            <a:extLst>
              <a:ext uri="{FF2B5EF4-FFF2-40B4-BE49-F238E27FC236}">
                <a16:creationId xmlns:a16="http://schemas.microsoft.com/office/drawing/2014/main" id="{A17B314C-30F0-6099-4D29-BD06716C5BB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6400" y="6256800"/>
            <a:ext cx="740618" cy="2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7">
            <a:extLst>
              <a:ext uri="{FF2B5EF4-FFF2-40B4-BE49-F238E27FC236}">
                <a16:creationId xmlns:a16="http://schemas.microsoft.com/office/drawing/2014/main" id="{7E2E8BCD-06D7-DB61-62C3-343C07BEB44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6000" y="6272765"/>
            <a:ext cx="920317" cy="195658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7">
            <a:extLst>
              <a:ext uri="{FF2B5EF4-FFF2-40B4-BE49-F238E27FC236}">
                <a16:creationId xmlns:a16="http://schemas.microsoft.com/office/drawing/2014/main" id="{A18FEF69-6483-819D-9485-57F7895F3193}"/>
              </a:ext>
            </a:extLst>
          </p:cNvPr>
          <p:cNvSpPr txBox="1"/>
          <p:nvPr/>
        </p:nvSpPr>
        <p:spPr>
          <a:xfrm>
            <a:off x="1189173" y="6343246"/>
            <a:ext cx="300680" cy="21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cs-CZ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p7" descr="Obsah obrázku text, Písmo, Grafika, symbol&#10;&#10;Popis byl vytvořen automaticky">
            <a:extLst>
              <a:ext uri="{FF2B5EF4-FFF2-40B4-BE49-F238E27FC236}">
                <a16:creationId xmlns:a16="http://schemas.microsoft.com/office/drawing/2014/main" id="{F150A0FA-429A-23A5-EE8B-E813D4DBA45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26054" y="6224654"/>
            <a:ext cx="1094270" cy="2828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D23EA9E-662D-16E4-ABD2-5D1034CA10D1}"/>
              </a:ext>
            </a:extLst>
          </p:cNvPr>
          <p:cNvSpPr txBox="1"/>
          <p:nvPr/>
        </p:nvSpPr>
        <p:spPr>
          <a:xfrm>
            <a:off x="356396" y="1022056"/>
            <a:ext cx="9290022" cy="4389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800" b="1" dirty="0">
                <a:solidFill>
                  <a:srgbClr val="003458"/>
                </a:solidFill>
              </a:rPr>
              <a:t>6. Zahájení koordinační role KMB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3458"/>
                </a:solidFill>
              </a:rPr>
              <a:t>Síťování se v rámci relevantních odborů OÚ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3458"/>
                </a:solidFill>
              </a:rPr>
              <a:t>Zmapování situace v obsluhovaném správním obvodu </a:t>
            </a:r>
          </a:p>
          <a:p>
            <a:pPr marL="984250">
              <a:lnSpc>
                <a:spcPct val="150000"/>
              </a:lnSpc>
            </a:pPr>
            <a:r>
              <a:rPr lang="cs-CZ" dirty="0">
                <a:solidFill>
                  <a:srgbClr val="003458"/>
                </a:solidFill>
              </a:rPr>
              <a:t>i. Seznámení se s nabízenými službami – služby, ze kterých budou na KMB přicházet osoby z cílové 	skupiny, a služby kam odkazovat osoby při poradenství </a:t>
            </a:r>
          </a:p>
          <a:p>
            <a:pPr marL="984250">
              <a:lnSpc>
                <a:spcPct val="150000"/>
              </a:lnSpc>
            </a:pPr>
            <a:r>
              <a:rPr lang="cs-CZ" dirty="0" err="1">
                <a:solidFill>
                  <a:srgbClr val="003458"/>
                </a:solidFill>
              </a:rPr>
              <a:t>ii</a:t>
            </a:r>
            <a:r>
              <a:rPr lang="cs-CZ" dirty="0">
                <a:solidFill>
                  <a:srgbClr val="003458"/>
                </a:solidFill>
              </a:rPr>
              <a:t>. Seznámení se s kontextem bytové nouze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3458"/>
                </a:solidFill>
              </a:rPr>
              <a:t>Zmapování možných poskytovatelů podpůrných opatření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003458"/>
                </a:solidFill>
              </a:rPr>
              <a:t>Informov</a:t>
            </a:r>
            <a:r>
              <a:rPr lang="cs-CZ" sz="1800" dirty="0" err="1">
                <a:solidFill>
                  <a:srgbClr val="003458"/>
                </a:solidFill>
              </a:rPr>
              <a:t>ání</a:t>
            </a:r>
            <a:r>
              <a:rPr lang="pt-BR" sz="1800" dirty="0">
                <a:solidFill>
                  <a:srgbClr val="003458"/>
                </a:solidFill>
              </a:rPr>
              <a:t> relevantní</a:t>
            </a:r>
            <a:r>
              <a:rPr lang="cs-CZ" sz="1800" dirty="0">
                <a:solidFill>
                  <a:srgbClr val="003458"/>
                </a:solidFill>
              </a:rPr>
              <a:t>ch</a:t>
            </a:r>
            <a:r>
              <a:rPr lang="pt-BR" sz="1800" dirty="0">
                <a:solidFill>
                  <a:srgbClr val="003458"/>
                </a:solidFill>
              </a:rPr>
              <a:t> aktér</a:t>
            </a:r>
            <a:r>
              <a:rPr lang="cs-CZ" sz="1800" dirty="0">
                <a:solidFill>
                  <a:srgbClr val="003458"/>
                </a:solidFill>
              </a:rPr>
              <a:t>ů</a:t>
            </a:r>
            <a:r>
              <a:rPr lang="pt-BR" sz="1800" dirty="0">
                <a:solidFill>
                  <a:srgbClr val="003458"/>
                </a:solidFill>
              </a:rPr>
              <a:t> ve správním obvodu o vzniku KMB a o postupné účinnosti ZPB </a:t>
            </a:r>
          </a:p>
          <a:p>
            <a:pPr>
              <a:lnSpc>
                <a:spcPct val="150000"/>
              </a:lnSpc>
            </a:pPr>
            <a:endParaRPr lang="cs-CZ" sz="2000" b="0" i="0" u="none" strike="noStrike" baseline="0" dirty="0">
              <a:solidFill>
                <a:srgbClr val="000000"/>
              </a:solidFill>
              <a:latin typeface="Neues Grotesque"/>
            </a:endParaRPr>
          </a:p>
          <a:p>
            <a:pPr>
              <a:lnSpc>
                <a:spcPct val="150000"/>
              </a:lnSpc>
            </a:pPr>
            <a:endParaRPr lang="cs-CZ" sz="1800" b="0" u="none" strike="noStrike" baseline="0" dirty="0">
              <a:solidFill>
                <a:srgbClr val="000000"/>
              </a:solidFill>
              <a:latin typeface="Neues Grotesq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964090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8950" y="0"/>
            <a:ext cx="28130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7"/>
          <p:cNvSpPr/>
          <p:nvPr/>
        </p:nvSpPr>
        <p:spPr>
          <a:xfrm>
            <a:off x="0" y="5866056"/>
            <a:ext cx="12192000" cy="991967"/>
          </a:xfrm>
          <a:prstGeom prst="rect">
            <a:avLst/>
          </a:prstGeom>
          <a:solidFill>
            <a:srgbClr val="0031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7"/>
          <p:cNvSpPr txBox="1"/>
          <p:nvPr/>
        </p:nvSpPr>
        <p:spPr>
          <a:xfrm>
            <a:off x="316645" y="367912"/>
            <a:ext cx="9481696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cs-CZ" sz="2800" b="1" i="0" u="none" strike="noStrike" cap="none" dirty="0">
                <a:solidFill>
                  <a:srgbClr val="005A75"/>
                </a:solidFill>
                <a:latin typeface="Arial"/>
                <a:ea typeface="Arial"/>
                <a:cs typeface="Arial"/>
                <a:sym typeface="Arial"/>
              </a:rPr>
              <a:t>ZAHÁJENÍ ČINNOSTI </a:t>
            </a:r>
            <a:r>
              <a:rPr lang="cs-CZ" sz="1800" b="1" i="0" u="none" strike="noStrike" baseline="0" dirty="0">
                <a:solidFill>
                  <a:srgbClr val="FAA518"/>
                </a:solidFill>
                <a:latin typeface="Neues Grotesque Bold"/>
              </a:rPr>
              <a:t>1.1. – 30.6. 2026</a:t>
            </a:r>
            <a:br>
              <a:rPr lang="cs-CZ" sz="1800" b="1" i="0" u="none" strike="noStrike" baseline="0" dirty="0">
                <a:solidFill>
                  <a:srgbClr val="FAA518"/>
                </a:solidFill>
                <a:latin typeface="Neues Grotesque Bold"/>
              </a:rPr>
            </a:br>
            <a:r>
              <a:rPr lang="cs-CZ" sz="1800" b="1" i="0" u="none" strike="noStrike" baseline="0" dirty="0">
                <a:solidFill>
                  <a:srgbClr val="FAA518"/>
                </a:solidFill>
                <a:latin typeface="Neues Grotesque Bold"/>
              </a:rPr>
              <a:t>(hlavní účinnost ZPB od 1.1.2026) </a:t>
            </a:r>
            <a:endParaRPr lang="cs-CZ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5" name="Google Shape;185;p7"/>
          <p:cNvCxnSpPr/>
          <p:nvPr/>
        </p:nvCxnSpPr>
        <p:spPr>
          <a:xfrm>
            <a:off x="1237100" y="6249195"/>
            <a:ext cx="0" cy="242798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6" name="Google Shape;186;p7"/>
          <p:cNvSpPr txBox="1"/>
          <p:nvPr/>
        </p:nvSpPr>
        <p:spPr>
          <a:xfrm>
            <a:off x="1256262" y="6212390"/>
            <a:ext cx="81474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cs-CZ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Strana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6400" y="6256800"/>
            <a:ext cx="740618" cy="2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56000" y="6272765"/>
            <a:ext cx="920317" cy="195658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7"/>
          <p:cNvSpPr txBox="1"/>
          <p:nvPr/>
        </p:nvSpPr>
        <p:spPr>
          <a:xfrm>
            <a:off x="1189173" y="6343246"/>
            <a:ext cx="300680" cy="21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cs-CZ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p7" descr="Obsah obrázku text, Písmo, Grafika, symbol&#10;&#10;Popis byl vytvořen automatick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26054" y="6224654"/>
            <a:ext cx="1094270" cy="28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7"/>
          <p:cNvSpPr txBox="1"/>
          <p:nvPr/>
        </p:nvSpPr>
        <p:spPr>
          <a:xfrm>
            <a:off x="726709" y="1514425"/>
            <a:ext cx="86001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A75"/>
              </a:buClr>
              <a:buSzPts val="1400"/>
              <a:buFont typeface="+mj-lt"/>
              <a:buAutoNum type="arabicPeriod"/>
            </a:pPr>
            <a:r>
              <a:rPr lang="cs-CZ" sz="1600" b="1" i="0" u="none" strike="noStrike" cap="none" dirty="0">
                <a:solidFill>
                  <a:srgbClr val="005A75"/>
                </a:solidFill>
                <a:latin typeface="Arial"/>
                <a:ea typeface="Arial"/>
                <a:cs typeface="Arial"/>
                <a:sym typeface="Arial"/>
              </a:rPr>
              <a:t>Spuštění poradenství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A75"/>
              </a:buClr>
              <a:buSzPts val="1400"/>
              <a:buFont typeface="+mj-lt"/>
              <a:buAutoNum type="arabicPeriod"/>
            </a:pPr>
            <a:r>
              <a:rPr lang="cs-CZ" sz="1600" b="0" i="0" u="none" strike="noStrike" cap="none" dirty="0">
                <a:solidFill>
                  <a:srgbClr val="005A75"/>
                </a:solidFill>
                <a:latin typeface="Arial"/>
                <a:ea typeface="Arial"/>
                <a:cs typeface="Arial"/>
                <a:sym typeface="Arial"/>
              </a:rPr>
              <a:t>Vedení správního řízení bez možnosti odvolání – </a:t>
            </a:r>
            <a:r>
              <a:rPr lang="cs-CZ" sz="1600" b="1" i="0" u="none" strike="noStrike" cap="none" dirty="0">
                <a:solidFill>
                  <a:srgbClr val="005A75"/>
                </a:solidFill>
                <a:latin typeface="Arial"/>
                <a:ea typeface="Arial"/>
                <a:cs typeface="Arial"/>
                <a:sym typeface="Arial"/>
              </a:rPr>
              <a:t>kontrola a zápisy bytů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A75"/>
              </a:buClr>
              <a:buSzPts val="1400"/>
              <a:buFont typeface="+mj-lt"/>
              <a:buAutoNum type="arabicPeriod"/>
            </a:pPr>
            <a:r>
              <a:rPr lang="cs-CZ" sz="1600" b="0" i="0" u="none" strike="noStrike" cap="none" dirty="0">
                <a:solidFill>
                  <a:srgbClr val="005A75"/>
                </a:solidFill>
                <a:latin typeface="Arial"/>
                <a:ea typeface="Arial"/>
                <a:cs typeface="Arial"/>
                <a:sym typeface="Arial"/>
              </a:rPr>
              <a:t>Koordinační a metodická role KMB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A75"/>
              </a:buClr>
              <a:buSzPts val="1400"/>
              <a:buFont typeface="+mj-lt"/>
              <a:buAutoNum type="arabicPeriod"/>
            </a:pPr>
            <a:r>
              <a:rPr lang="cs-CZ" sz="1600" b="0" i="0" u="none" strike="noStrike" cap="none" dirty="0">
                <a:solidFill>
                  <a:srgbClr val="005A75"/>
                </a:solidFill>
                <a:latin typeface="Arial"/>
                <a:ea typeface="Arial"/>
                <a:cs typeface="Arial"/>
                <a:sym typeface="Arial"/>
              </a:rPr>
              <a:t>Příprava na posuzování a vyhodnocování bytové nouze (ale není možné podávat žádosti!)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A75"/>
              </a:buClr>
              <a:buSzPts val="1400"/>
              <a:buFont typeface="+mj-lt"/>
              <a:buAutoNum type="arabicPeriod"/>
            </a:pPr>
            <a:r>
              <a:rPr lang="cs-CZ" sz="1600" b="0" i="0" u="none" strike="noStrike" cap="none" dirty="0">
                <a:solidFill>
                  <a:srgbClr val="005A75"/>
                </a:solidFill>
                <a:latin typeface="Arial"/>
                <a:ea typeface="Arial"/>
                <a:cs typeface="Arial"/>
                <a:sym typeface="Arial"/>
              </a:rPr>
              <a:t>Průběžná práce s Evidencí podpory bydlení</a:t>
            </a:r>
          </a:p>
        </p:txBody>
      </p:sp>
    </p:spTree>
    <p:extLst>
      <p:ext uri="{BB962C8B-B14F-4D97-AF65-F5344CB8AC3E}">
        <p14:creationId xmlns:p14="http://schemas.microsoft.com/office/powerpoint/2010/main" val="2915354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8950" y="0"/>
            <a:ext cx="28130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7"/>
          <p:cNvSpPr/>
          <p:nvPr/>
        </p:nvSpPr>
        <p:spPr>
          <a:xfrm>
            <a:off x="0" y="5866033"/>
            <a:ext cx="12192000" cy="991967"/>
          </a:xfrm>
          <a:prstGeom prst="rect">
            <a:avLst/>
          </a:prstGeom>
          <a:solidFill>
            <a:srgbClr val="0031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7"/>
          <p:cNvSpPr txBox="1"/>
          <p:nvPr/>
        </p:nvSpPr>
        <p:spPr>
          <a:xfrm>
            <a:off x="405736" y="287731"/>
            <a:ext cx="753490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cs-CZ" sz="2800" b="1" i="0" u="none" strike="noStrike" cap="none" dirty="0">
                <a:solidFill>
                  <a:srgbClr val="005A75"/>
                </a:solidFill>
                <a:latin typeface="Arial"/>
                <a:ea typeface="Arial"/>
                <a:cs typeface="Arial"/>
                <a:sym typeface="Arial"/>
              </a:rPr>
              <a:t>Zřízení kontaktních míst pro bydlení</a:t>
            </a:r>
          </a:p>
        </p:txBody>
      </p:sp>
      <p:cxnSp>
        <p:nvCxnSpPr>
          <p:cNvPr id="185" name="Google Shape;185;p7"/>
          <p:cNvCxnSpPr/>
          <p:nvPr/>
        </p:nvCxnSpPr>
        <p:spPr>
          <a:xfrm>
            <a:off x="1237100" y="6249195"/>
            <a:ext cx="0" cy="242798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6" name="Google Shape;186;p7"/>
          <p:cNvSpPr txBox="1"/>
          <p:nvPr/>
        </p:nvSpPr>
        <p:spPr>
          <a:xfrm>
            <a:off x="1256262" y="6212390"/>
            <a:ext cx="81474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cs-CZ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Strana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6400" y="6256800"/>
            <a:ext cx="740618" cy="2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56000" y="6272765"/>
            <a:ext cx="920317" cy="195658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7"/>
          <p:cNvSpPr txBox="1"/>
          <p:nvPr/>
        </p:nvSpPr>
        <p:spPr>
          <a:xfrm>
            <a:off x="1189173" y="6343246"/>
            <a:ext cx="300680" cy="21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cs-CZ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p7" descr="Obsah obrázku text, Písmo, Grafika, symbol&#10;&#10;Popis byl vytvořen automatick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26054" y="6224654"/>
            <a:ext cx="1094270" cy="28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7"/>
          <p:cNvSpPr txBox="1"/>
          <p:nvPr/>
        </p:nvSpPr>
        <p:spPr>
          <a:xfrm>
            <a:off x="389425" y="976961"/>
            <a:ext cx="8600100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 i="0" u="none" strike="noStrike" cap="none" dirty="0">
                <a:solidFill>
                  <a:srgbClr val="005A75"/>
                </a:solidFill>
                <a:latin typeface="Arial"/>
                <a:ea typeface="Arial"/>
                <a:cs typeface="Arial"/>
                <a:sym typeface="Arial"/>
              </a:rPr>
              <a:t>ZPB stanovuje základní síť povinných KMB ve 115 ORP</a:t>
            </a:r>
            <a:endParaRPr sz="1400" b="0" i="0" u="none" strike="noStrike" cap="none" dirty="0">
              <a:solidFill>
                <a:srgbClr val="005A7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7"/>
          <p:cNvSpPr txBox="1"/>
          <p:nvPr/>
        </p:nvSpPr>
        <p:spPr>
          <a:xfrm>
            <a:off x="405736" y="1456982"/>
            <a:ext cx="86001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A75"/>
              </a:buClr>
              <a:buSzPts val="1400"/>
              <a:buFont typeface="Arial"/>
              <a:buChar char="•"/>
            </a:pPr>
            <a:r>
              <a:rPr lang="cs-CZ" sz="1400" b="0" i="0" u="none" strike="noStrike" cap="none" dirty="0">
                <a:solidFill>
                  <a:srgbClr val="005A75"/>
                </a:solidFill>
                <a:latin typeface="Arial"/>
                <a:ea typeface="Arial"/>
                <a:cs typeface="Arial"/>
                <a:sym typeface="Arial"/>
              </a:rPr>
              <a:t>V hl. m. Praze vznikne 22 KMB na městských částech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A75"/>
              </a:buClr>
              <a:buSzPts val="1400"/>
              <a:buFont typeface="Arial"/>
              <a:buChar char="•"/>
            </a:pPr>
            <a:r>
              <a:rPr lang="cs-CZ" sz="1400" b="0" i="0" u="none" strike="noStrike" cap="none" dirty="0">
                <a:solidFill>
                  <a:srgbClr val="005A75"/>
                </a:solidFill>
                <a:latin typeface="Arial"/>
                <a:ea typeface="Arial"/>
                <a:cs typeface="Arial"/>
                <a:sym typeface="Arial"/>
              </a:rPr>
              <a:t>Dále se o KMB v Praze rozhoduje statutem</a:t>
            </a:r>
          </a:p>
        </p:txBody>
      </p:sp>
      <p:sp>
        <p:nvSpPr>
          <p:cNvPr id="193" name="Google Shape;193;p7"/>
          <p:cNvSpPr txBox="1"/>
          <p:nvPr/>
        </p:nvSpPr>
        <p:spPr>
          <a:xfrm>
            <a:off x="389425" y="2326461"/>
            <a:ext cx="86001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 i="0" u="none" strike="noStrike" cap="none" dirty="0">
                <a:solidFill>
                  <a:srgbClr val="005A75"/>
                </a:solidFill>
                <a:latin typeface="Arial"/>
                <a:ea typeface="Arial"/>
                <a:cs typeface="Arial"/>
                <a:sym typeface="Arial"/>
              </a:rPr>
              <a:t>Kritéria zohledněná při sestavení základní sítě:</a:t>
            </a:r>
          </a:p>
        </p:txBody>
      </p:sp>
      <p:sp>
        <p:nvSpPr>
          <p:cNvPr id="194" name="Google Shape;194;p7"/>
          <p:cNvSpPr txBox="1"/>
          <p:nvPr/>
        </p:nvSpPr>
        <p:spPr>
          <a:xfrm>
            <a:off x="420274" y="2763569"/>
            <a:ext cx="86001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A75"/>
              </a:buClr>
              <a:buSzPts val="1400"/>
              <a:buFont typeface="Arial" panose="020B0604020202020204" pitchFamily="34" charset="0"/>
              <a:buChar char="•"/>
            </a:pPr>
            <a:r>
              <a:rPr lang="cs-CZ" sz="1400" b="0" i="0" u="none" strike="noStrike" cap="none" dirty="0">
                <a:solidFill>
                  <a:srgbClr val="005A75"/>
                </a:solidFill>
                <a:latin typeface="Arial"/>
                <a:ea typeface="Arial"/>
                <a:cs typeface="Arial"/>
                <a:sym typeface="Arial"/>
              </a:rPr>
              <a:t>Počet osob v bytové nouzi a počet osob ohrožených bytovou nouzí v ORP</a:t>
            </a:r>
          </a:p>
          <a:p>
            <a:pPr marL="285750" lvl="2" indent="-285750">
              <a:lnSpc>
                <a:spcPct val="150000"/>
              </a:lnSpc>
              <a:buClr>
                <a:srgbClr val="005A75"/>
              </a:buClr>
              <a:buSzPts val="1400"/>
              <a:buFont typeface="Arial" panose="020B0604020202020204" pitchFamily="34" charset="0"/>
              <a:buChar char="•"/>
            </a:pPr>
            <a:r>
              <a:rPr lang="cs-CZ" b="0" i="0" u="none" strike="noStrike" cap="none" dirty="0">
                <a:solidFill>
                  <a:srgbClr val="005A75"/>
                </a:solidFill>
                <a:latin typeface="Arial"/>
                <a:ea typeface="Arial"/>
                <a:cs typeface="Arial"/>
                <a:sym typeface="Arial"/>
              </a:rPr>
              <a:t>Dojezdová vzdálenost od nejbližšího KMB</a:t>
            </a:r>
          </a:p>
        </p:txBody>
      </p:sp>
      <p:sp>
        <p:nvSpPr>
          <p:cNvPr id="195" name="Google Shape;195;p7"/>
          <p:cNvSpPr txBox="1"/>
          <p:nvPr/>
        </p:nvSpPr>
        <p:spPr>
          <a:xfrm>
            <a:off x="405736" y="3633048"/>
            <a:ext cx="86001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50000"/>
              </a:lnSpc>
              <a:buSzPts val="1800"/>
            </a:pPr>
            <a:r>
              <a:rPr lang="cs-CZ" sz="1800" b="1" i="0" u="none" strike="noStrike" cap="none" dirty="0">
                <a:solidFill>
                  <a:srgbClr val="005A75"/>
                </a:solidFill>
                <a:latin typeface="Arial"/>
                <a:ea typeface="Arial"/>
                <a:cs typeface="Arial"/>
                <a:sym typeface="Arial"/>
              </a:rPr>
              <a:t>90 ORP, která nejsou v základní síti, měla možnost se do sítě </a:t>
            </a:r>
            <a:r>
              <a:rPr lang="cs-CZ" sz="1800" b="1" dirty="0">
                <a:solidFill>
                  <a:srgbClr val="005A75"/>
                </a:solidFill>
              </a:rPr>
              <a:t>zapojit (</a:t>
            </a:r>
            <a:r>
              <a:rPr lang="cs-CZ" sz="1800" b="1" i="0" u="none" strike="noStrike" cap="none" dirty="0" err="1">
                <a:solidFill>
                  <a:srgbClr val="005A75"/>
                </a:solidFill>
                <a:latin typeface="Arial"/>
                <a:ea typeface="Arial"/>
                <a:cs typeface="Arial"/>
                <a:sym typeface="Arial"/>
              </a:rPr>
              <a:t>opt</a:t>
            </a:r>
            <a:r>
              <a:rPr lang="cs-CZ" sz="1800" b="1" i="0" u="none" strike="noStrike" cap="none" dirty="0">
                <a:solidFill>
                  <a:srgbClr val="005A75"/>
                </a:solidFill>
                <a:latin typeface="Arial"/>
                <a:ea typeface="Arial"/>
                <a:cs typeface="Arial"/>
                <a:sym typeface="Arial"/>
              </a:rPr>
              <a:t>-in) – pomocí nařízení vlády</a:t>
            </a:r>
          </a:p>
        </p:txBody>
      </p:sp>
      <p:sp>
        <p:nvSpPr>
          <p:cNvPr id="196" name="Google Shape;196;p7"/>
          <p:cNvSpPr txBox="1"/>
          <p:nvPr/>
        </p:nvSpPr>
        <p:spPr>
          <a:xfrm>
            <a:off x="420274" y="4599633"/>
            <a:ext cx="8600100" cy="106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A75"/>
              </a:buClr>
              <a:buSzPts val="1400"/>
              <a:buFont typeface="Arial"/>
              <a:buChar char="•"/>
            </a:pPr>
            <a:r>
              <a:rPr lang="cs-CZ" sz="1400" b="0" i="0" u="none" strike="noStrike" cap="none" dirty="0">
                <a:solidFill>
                  <a:srgbClr val="005A75"/>
                </a:solidFill>
                <a:latin typeface="Arial"/>
                <a:ea typeface="Arial"/>
                <a:cs typeface="Arial"/>
                <a:sym typeface="Arial"/>
              </a:rPr>
              <a:t>Rozhodnutí rady, zaslání informace MMR, doplnění do návrhu nařízení vlády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A75"/>
              </a:buClr>
              <a:buSzPts val="1400"/>
              <a:buFont typeface="Arial"/>
              <a:buChar char="•"/>
            </a:pPr>
            <a:r>
              <a:rPr lang="cs-CZ" sz="1400" b="0" i="0" u="none" strike="noStrike" cap="none" dirty="0">
                <a:solidFill>
                  <a:srgbClr val="005A75"/>
                </a:solidFill>
                <a:latin typeface="Arial"/>
                <a:ea typeface="Arial"/>
                <a:cs typeface="Arial"/>
                <a:sym typeface="Arial"/>
              </a:rPr>
              <a:t>Správní obvody rozděleny na základě finálního seznamu KMB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A75"/>
              </a:buClr>
              <a:buSzPts val="1400"/>
              <a:buFont typeface="Arial"/>
              <a:buChar char="•"/>
            </a:pPr>
            <a:r>
              <a:rPr lang="cs-CZ" dirty="0">
                <a:solidFill>
                  <a:srgbClr val="005A75"/>
                </a:solidFill>
              </a:rPr>
              <a:t>Zapojeno 17 dobrovolných KMB</a:t>
            </a:r>
            <a:endParaRPr dirty="0">
              <a:solidFill>
                <a:srgbClr val="005A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5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8950" y="0"/>
            <a:ext cx="28130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7"/>
          <p:cNvSpPr/>
          <p:nvPr/>
        </p:nvSpPr>
        <p:spPr>
          <a:xfrm>
            <a:off x="0" y="5866056"/>
            <a:ext cx="12192000" cy="991967"/>
          </a:xfrm>
          <a:prstGeom prst="rect">
            <a:avLst/>
          </a:prstGeom>
          <a:solidFill>
            <a:srgbClr val="0031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7"/>
          <p:cNvSpPr txBox="1"/>
          <p:nvPr/>
        </p:nvSpPr>
        <p:spPr>
          <a:xfrm>
            <a:off x="316645" y="367912"/>
            <a:ext cx="948169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cs-CZ" sz="2800" b="1" i="0" u="none" strike="noStrike" cap="none" dirty="0">
                <a:solidFill>
                  <a:srgbClr val="005A75"/>
                </a:solidFill>
                <a:latin typeface="Arial"/>
                <a:ea typeface="Arial"/>
                <a:cs typeface="Arial"/>
                <a:sym typeface="Arial"/>
              </a:rPr>
              <a:t>ROZŠÍŘENÍ ČINNOSTI </a:t>
            </a:r>
            <a:r>
              <a:rPr lang="cs-CZ" sz="1800" b="1" cap="none" dirty="0">
                <a:solidFill>
                  <a:srgbClr val="FAA518"/>
                </a:solidFill>
                <a:latin typeface="Neues Grotesque Bold"/>
                <a:ea typeface="Arial"/>
                <a:cs typeface="Arial"/>
                <a:sym typeface="Arial"/>
              </a:rPr>
              <a:t>1</a:t>
            </a:r>
            <a:r>
              <a:rPr lang="cs-CZ" sz="1800" b="1" i="0" u="none" strike="noStrike" baseline="0" dirty="0">
                <a:solidFill>
                  <a:srgbClr val="FAA518"/>
                </a:solidFill>
                <a:latin typeface="Neues Grotesque Bold"/>
              </a:rPr>
              <a:t>. 7. 2026</a:t>
            </a:r>
            <a:endParaRPr lang="cs-CZ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5" name="Google Shape;185;p7"/>
          <p:cNvCxnSpPr/>
          <p:nvPr/>
        </p:nvCxnSpPr>
        <p:spPr>
          <a:xfrm>
            <a:off x="1237100" y="6249195"/>
            <a:ext cx="0" cy="242798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6" name="Google Shape;186;p7"/>
          <p:cNvSpPr txBox="1"/>
          <p:nvPr/>
        </p:nvSpPr>
        <p:spPr>
          <a:xfrm>
            <a:off x="1256262" y="6212390"/>
            <a:ext cx="81474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cs-CZ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Strana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6400" y="6256800"/>
            <a:ext cx="740618" cy="2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56000" y="6272765"/>
            <a:ext cx="920317" cy="195658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7"/>
          <p:cNvSpPr txBox="1"/>
          <p:nvPr/>
        </p:nvSpPr>
        <p:spPr>
          <a:xfrm>
            <a:off x="1189173" y="6343246"/>
            <a:ext cx="300680" cy="21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cs-CZ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p7" descr="Obsah obrázku text, Písmo, Grafika, symbol&#10;&#10;Popis byl vytvořen automatick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26054" y="6224654"/>
            <a:ext cx="1094270" cy="2828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94;p7">
            <a:extLst>
              <a:ext uri="{FF2B5EF4-FFF2-40B4-BE49-F238E27FC236}">
                <a16:creationId xmlns:a16="http://schemas.microsoft.com/office/drawing/2014/main" id="{06BC72EE-B43B-E694-39C2-76B1361E40DF}"/>
              </a:ext>
            </a:extLst>
          </p:cNvPr>
          <p:cNvSpPr txBox="1"/>
          <p:nvPr/>
        </p:nvSpPr>
        <p:spPr>
          <a:xfrm>
            <a:off x="316645" y="1405812"/>
            <a:ext cx="8600100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A75"/>
              </a:buClr>
              <a:buSzPts val="1400"/>
              <a:buFont typeface="+mj-lt"/>
              <a:buAutoNum type="arabicPeriod"/>
            </a:pPr>
            <a:r>
              <a:rPr lang="cs-CZ" sz="1600" b="1" i="0" u="none" strike="noStrike" cap="none" dirty="0">
                <a:solidFill>
                  <a:srgbClr val="005A75"/>
                </a:solidFill>
                <a:latin typeface="Arial"/>
                <a:ea typeface="Arial"/>
                <a:cs typeface="Arial"/>
                <a:sym typeface="Arial"/>
              </a:rPr>
              <a:t>Zápisy údaje o potřebě podpůrného opatření – vyhodnocování bytové nouze u osob, spolupráce s Úřadem práce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A75"/>
              </a:buClr>
              <a:buSzPts val="1400"/>
              <a:buFont typeface="+mj-lt"/>
              <a:buAutoNum type="arabicPeriod"/>
            </a:pPr>
            <a:r>
              <a:rPr lang="cs-CZ" sz="1600" b="0" i="0" u="none" strike="noStrike" cap="none" dirty="0">
                <a:solidFill>
                  <a:srgbClr val="005A75"/>
                </a:solidFill>
                <a:latin typeface="Arial"/>
                <a:ea typeface="Arial"/>
                <a:cs typeface="Arial"/>
                <a:sym typeface="Arial"/>
              </a:rPr>
              <a:t>Systémová koordinace podpůrných opatření – propojování poskytovatelů a domácností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A75"/>
              </a:buClr>
              <a:buSzPts val="1400"/>
              <a:buFont typeface="+mj-lt"/>
              <a:buAutoNum type="arabicPeriod"/>
            </a:pPr>
            <a:r>
              <a:rPr lang="cs-CZ" sz="1600" b="1" i="0" u="none" strike="noStrike" cap="none" dirty="0">
                <a:solidFill>
                  <a:srgbClr val="005A75"/>
                </a:solidFill>
                <a:latin typeface="Arial"/>
                <a:ea typeface="Arial"/>
                <a:cs typeface="Arial"/>
                <a:sym typeface="Arial"/>
              </a:rPr>
              <a:t>Kontrola poskytování podpůrných opatření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A75"/>
              </a:buClr>
              <a:buSzPts val="1400"/>
              <a:buFont typeface="+mj-lt"/>
              <a:buAutoNum type="arabicPeriod"/>
            </a:pPr>
            <a:r>
              <a:rPr lang="cs-CZ" sz="1600" b="0" i="0" u="none" strike="noStrike" cap="none" dirty="0">
                <a:solidFill>
                  <a:srgbClr val="005A75"/>
                </a:solidFill>
                <a:latin typeface="Arial"/>
                <a:ea typeface="Arial"/>
                <a:cs typeface="Arial"/>
                <a:sym typeface="Arial"/>
              </a:rPr>
              <a:t>Účast na jednáních při hrozbě ztráty bydlení, svolávání jednání při ukončení poskytování asistence, nebo pokud podporovaná osoba neposkytuje součinnost k poskytování asistence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A75"/>
              </a:buClr>
              <a:buSzPts val="1400"/>
              <a:buFont typeface="+mj-lt"/>
              <a:buAutoNum type="arabicPeriod"/>
            </a:pPr>
            <a:r>
              <a:rPr lang="pl-PL" sz="1600" b="0" i="0" u="none" strike="noStrike" cap="none" dirty="0">
                <a:solidFill>
                  <a:srgbClr val="005A75"/>
                </a:solidFill>
                <a:latin typeface="Arial"/>
                <a:ea typeface="Arial"/>
                <a:cs typeface="Arial"/>
                <a:sym typeface="Arial"/>
              </a:rPr>
              <a:t>Vypracování zprávy o bydlení (1x za 3 roky)</a:t>
            </a:r>
            <a:endParaRPr sz="1600" b="0" i="0" u="none" strike="noStrike" cap="none" dirty="0">
              <a:solidFill>
                <a:srgbClr val="005A7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C4D14C1-517D-033E-5F09-CF5D6CC9EEFE}"/>
              </a:ext>
            </a:extLst>
          </p:cNvPr>
          <p:cNvSpPr txBox="1"/>
          <p:nvPr/>
        </p:nvSpPr>
        <p:spPr>
          <a:xfrm>
            <a:off x="316645" y="912504"/>
            <a:ext cx="86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i="0" u="none" strike="noStrike" baseline="0" dirty="0">
                <a:solidFill>
                  <a:srgbClr val="FAA518"/>
                </a:solidFill>
                <a:latin typeface="Neues Grotesque Bold"/>
              </a:rPr>
              <a:t>(účinnost části třetí ZPB – poskytování podpůrných opatření a s tím související činnosti)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2794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A75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"/>
          <p:cNvSpPr txBox="1">
            <a:spLocks noGrp="1"/>
          </p:cNvSpPr>
          <p:nvPr>
            <p:ph type="sldNum" idx="12"/>
          </p:nvPr>
        </p:nvSpPr>
        <p:spPr>
          <a:xfrm>
            <a:off x="1281003" y="6341457"/>
            <a:ext cx="345567" cy="21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fld id="{00000000-1234-1234-1234-123412341234}" type="slidenum">
              <a:rPr kumimoji="0" lang="cs-CZ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t>21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" name="Google Shape;22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8950" y="0"/>
            <a:ext cx="281305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1" name="Google Shape;221;p9"/>
          <p:cNvCxnSpPr/>
          <p:nvPr/>
        </p:nvCxnSpPr>
        <p:spPr>
          <a:xfrm>
            <a:off x="1237100" y="6249195"/>
            <a:ext cx="0" cy="242798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2" name="Google Shape;222;p9"/>
          <p:cNvSpPr txBox="1"/>
          <p:nvPr/>
        </p:nvSpPr>
        <p:spPr>
          <a:xfrm>
            <a:off x="1256262" y="6212390"/>
            <a:ext cx="520151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cs-CZ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Strana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6400" y="6256800"/>
            <a:ext cx="740618" cy="2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9"/>
          <p:cNvSpPr txBox="1"/>
          <p:nvPr/>
        </p:nvSpPr>
        <p:spPr>
          <a:xfrm>
            <a:off x="542261" y="3153777"/>
            <a:ext cx="896924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cs-CZ" sz="4800" b="1" i="0" u="none" strike="noStrike" kern="0" cap="none" spc="0" normalizeH="0" baseline="0" noProof="0" dirty="0">
                <a:ln>
                  <a:noFill/>
                </a:ln>
                <a:solidFill>
                  <a:srgbClr val="EFE4D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Děkuji za pozornost.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lang="cs-CZ" sz="4800" b="1" i="0" u="none" strike="noStrike" kern="0" cap="none" spc="0" normalizeH="0" baseline="0" noProof="0" dirty="0">
              <a:ln>
                <a:noFill/>
              </a:ln>
              <a:solidFill>
                <a:srgbClr val="EFE4D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1" name="Google Shape;231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56000" y="6272765"/>
            <a:ext cx="920317" cy="19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9" descr="Obsah obrázku text, Písmo, Grafika, symbol&#10;&#10;Popis byl vytvořen automatick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26054" y="6224654"/>
            <a:ext cx="1094270" cy="282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5189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"/>
          <p:cNvSpPr txBox="1">
            <a:spLocks noGrp="1"/>
          </p:cNvSpPr>
          <p:nvPr>
            <p:ph type="sldNum" idx="12"/>
          </p:nvPr>
        </p:nvSpPr>
        <p:spPr>
          <a:xfrm>
            <a:off x="1281003" y="6341457"/>
            <a:ext cx="345567" cy="21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fld id="{00000000-1234-1234-1234-123412341234}" type="slidenum">
              <a:rPr kumimoji="0" lang="cs-CZ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t>3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" name="Google Shape;22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8950" y="0"/>
            <a:ext cx="281305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1" name="Google Shape;221;p9"/>
          <p:cNvCxnSpPr/>
          <p:nvPr/>
        </p:nvCxnSpPr>
        <p:spPr>
          <a:xfrm>
            <a:off x="1237100" y="6249195"/>
            <a:ext cx="0" cy="242798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2" name="Google Shape;222;p9"/>
          <p:cNvSpPr txBox="1"/>
          <p:nvPr/>
        </p:nvSpPr>
        <p:spPr>
          <a:xfrm>
            <a:off x="1256262" y="6212390"/>
            <a:ext cx="520151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cs-CZ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Strana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1" name="Google Shape;23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6000" y="6272765"/>
            <a:ext cx="920317" cy="19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9" descr="Obsah obrázku text, Písmo, Grafika, symbol&#10;&#10;Popis byl vytvořen automatick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26054" y="6224654"/>
            <a:ext cx="1094270" cy="28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 descr="Obsah obrázku text, mapa, atlas&#10;&#10;Obsah vygenerovaný umělou inteligencí může být nesprávný.">
            <a:extLst>
              <a:ext uri="{FF2B5EF4-FFF2-40B4-BE49-F238E27FC236}">
                <a16:creationId xmlns:a16="http://schemas.microsoft.com/office/drawing/2014/main" id="{8032E930-32C6-3314-F99B-E3AB68B057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018" y="0"/>
            <a:ext cx="9720661" cy="687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09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8950" y="0"/>
            <a:ext cx="28130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7"/>
          <p:cNvSpPr/>
          <p:nvPr/>
        </p:nvSpPr>
        <p:spPr>
          <a:xfrm>
            <a:off x="0" y="5866033"/>
            <a:ext cx="12192000" cy="991967"/>
          </a:xfrm>
          <a:prstGeom prst="rect">
            <a:avLst/>
          </a:prstGeom>
          <a:solidFill>
            <a:srgbClr val="0031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7"/>
          <p:cNvSpPr txBox="1"/>
          <p:nvPr/>
        </p:nvSpPr>
        <p:spPr>
          <a:xfrm>
            <a:off x="316645" y="367912"/>
            <a:ext cx="820171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cs-CZ" sz="2800" b="1" i="0" u="none" strike="noStrike" cap="none" dirty="0">
                <a:solidFill>
                  <a:srgbClr val="005A75"/>
                </a:solidFill>
                <a:latin typeface="Arial"/>
                <a:ea typeface="Arial"/>
                <a:cs typeface="Arial"/>
                <a:sym typeface="Arial"/>
              </a:rPr>
              <a:t>Financování KMB</a:t>
            </a:r>
            <a:endParaRPr sz="2800" b="1" i="0" u="none" strike="noStrike" cap="none" dirty="0">
              <a:solidFill>
                <a:srgbClr val="005A7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5" name="Google Shape;185;p7"/>
          <p:cNvCxnSpPr/>
          <p:nvPr/>
        </p:nvCxnSpPr>
        <p:spPr>
          <a:xfrm>
            <a:off x="1237100" y="6249195"/>
            <a:ext cx="0" cy="242798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6" name="Google Shape;186;p7"/>
          <p:cNvSpPr txBox="1"/>
          <p:nvPr/>
        </p:nvSpPr>
        <p:spPr>
          <a:xfrm>
            <a:off x="1256262" y="6212390"/>
            <a:ext cx="81474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cs-CZ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Strana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6400" y="6256800"/>
            <a:ext cx="740618" cy="2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56000" y="6272765"/>
            <a:ext cx="920317" cy="195658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7"/>
          <p:cNvSpPr txBox="1"/>
          <p:nvPr/>
        </p:nvSpPr>
        <p:spPr>
          <a:xfrm>
            <a:off x="1189173" y="6343246"/>
            <a:ext cx="300680" cy="21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cs-CZ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p7" descr="Obsah obrázku text, Písmo, Grafika, symbol&#10;&#10;Popis byl vytvořen automatick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26054" y="6224654"/>
            <a:ext cx="1094270" cy="28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7"/>
          <p:cNvSpPr txBox="1"/>
          <p:nvPr/>
        </p:nvSpPr>
        <p:spPr>
          <a:xfrm>
            <a:off x="432707" y="1017611"/>
            <a:ext cx="9147692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 i="0" u="none" strike="noStrike" cap="none" dirty="0">
                <a:solidFill>
                  <a:srgbClr val="005A75"/>
                </a:solidFill>
                <a:latin typeface="Arial"/>
                <a:ea typeface="Arial"/>
                <a:cs typeface="Arial"/>
                <a:sym typeface="Arial"/>
              </a:rPr>
              <a:t>Navýšení příspěvku na výkon státní správy v přenesené působnosti</a:t>
            </a:r>
            <a:endParaRPr sz="1400" b="0" i="0" u="none" strike="noStrike" cap="none" dirty="0">
              <a:solidFill>
                <a:srgbClr val="005A7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7"/>
          <p:cNvSpPr txBox="1"/>
          <p:nvPr/>
        </p:nvSpPr>
        <p:spPr>
          <a:xfrm>
            <a:off x="506477" y="1593658"/>
            <a:ext cx="8798703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2" indent="-285750">
              <a:lnSpc>
                <a:spcPct val="150000"/>
              </a:lnSpc>
              <a:buClr>
                <a:srgbClr val="005A75"/>
              </a:buClr>
              <a:buSzPts val="1400"/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accent2">
                    <a:lumMod val="75000"/>
                  </a:schemeClr>
                </a:solidFill>
              </a:rPr>
              <a:t>jednání o návrhu zákona o státním rozpočtu budou pokračovat</a:t>
            </a:r>
            <a:r>
              <a:rPr lang="cs-CZ" sz="1600" b="1" i="0" u="none" strike="noStrike" cap="none" dirty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285750" lvl="2" indent="-285750">
              <a:lnSpc>
                <a:spcPct val="150000"/>
              </a:lnSpc>
              <a:buClr>
                <a:srgbClr val="005A75"/>
              </a:buClr>
              <a:buSzPts val="1400"/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005A75"/>
              </a:solidFill>
            </a:endParaRPr>
          </a:p>
          <a:p>
            <a:pPr marL="285750" lvl="2" indent="-285750">
              <a:lnSpc>
                <a:spcPct val="150000"/>
              </a:lnSpc>
              <a:buClr>
                <a:srgbClr val="005A75"/>
              </a:buClr>
              <a:buSzPts val="1400"/>
              <a:buFont typeface="Arial" panose="020B0604020202020204" pitchFamily="34" charset="0"/>
              <a:buChar char="•"/>
            </a:pPr>
            <a:r>
              <a:rPr lang="cs-CZ" sz="1600" b="0" i="0" u="none" strike="noStrike" cap="none" dirty="0">
                <a:solidFill>
                  <a:srgbClr val="005A75"/>
                </a:solidFill>
                <a:latin typeface="Arial"/>
                <a:ea typeface="Arial"/>
                <a:cs typeface="Arial"/>
                <a:sym typeface="Arial"/>
              </a:rPr>
              <a:t>Návrh MMR: </a:t>
            </a:r>
            <a:r>
              <a:rPr lang="cs-CZ" sz="1600" dirty="0">
                <a:solidFill>
                  <a:srgbClr val="005A75"/>
                </a:solidFill>
              </a:rPr>
              <a:t>výpočty z RIA pro 205 KMB; pokud KMB obsluhuje správní obvod jiného ORP, připočítal by se mu i původně navrhovaný příspěvek tohoto ORP</a:t>
            </a:r>
          </a:p>
          <a:p>
            <a:pPr marL="893763" lvl="4" indent="-285750">
              <a:lnSpc>
                <a:spcPct val="150000"/>
              </a:lnSpc>
              <a:buClr>
                <a:srgbClr val="005A75"/>
              </a:buClr>
              <a:buSzPts val="1400"/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5A75"/>
                </a:solidFill>
              </a:rPr>
              <a:t>vyčíslení vychází z vypočítaných úvazků – ty jsou kalkulovány pomocí indexů reflektujících počty domácností v bytové nouzi a počty domácností s potřebou poradenství</a:t>
            </a:r>
          </a:p>
          <a:p>
            <a:pPr lvl="3">
              <a:lnSpc>
                <a:spcPct val="150000"/>
              </a:lnSpc>
              <a:buClr>
                <a:srgbClr val="005A75"/>
              </a:buClr>
              <a:buSzPts val="1400"/>
            </a:pPr>
            <a:endParaRPr lang="cs-CZ" sz="1600" dirty="0">
              <a:solidFill>
                <a:srgbClr val="005A75"/>
              </a:solidFill>
            </a:endParaRPr>
          </a:p>
          <a:p>
            <a:pPr lvl="3">
              <a:lnSpc>
                <a:spcPct val="150000"/>
              </a:lnSpc>
              <a:buClr>
                <a:srgbClr val="005A75"/>
              </a:buClr>
              <a:buSzPts val="1400"/>
            </a:pPr>
            <a:endParaRPr lang="cs-CZ" sz="1600" b="0" i="0" u="none" strike="noStrike" cap="none" dirty="0">
              <a:solidFill>
                <a:srgbClr val="005A75"/>
              </a:solidFill>
              <a:latin typeface="Arial"/>
              <a:ea typeface="Arial"/>
              <a:cs typeface="Arial"/>
              <a:sym typeface="Arial"/>
            </a:endParaRPr>
          </a:p>
          <a:p>
            <a:pPr lvl="3">
              <a:lnSpc>
                <a:spcPct val="150000"/>
              </a:lnSpc>
              <a:buClr>
                <a:srgbClr val="005A75"/>
              </a:buClr>
              <a:buSzPts val="1400"/>
            </a:pPr>
            <a:endParaRPr lang="cs-CZ" sz="1600" b="0" i="0" u="none" strike="noStrike" cap="none" dirty="0">
              <a:solidFill>
                <a:srgbClr val="005A7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5637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"/>
          <p:cNvSpPr/>
          <p:nvPr/>
        </p:nvSpPr>
        <p:spPr>
          <a:xfrm>
            <a:off x="0" y="5866033"/>
            <a:ext cx="12192000" cy="992100"/>
          </a:xfrm>
          <a:prstGeom prst="rect">
            <a:avLst/>
          </a:prstGeom>
          <a:solidFill>
            <a:srgbClr val="0031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6"/>
          <p:cNvSpPr txBox="1"/>
          <p:nvPr/>
        </p:nvSpPr>
        <p:spPr>
          <a:xfrm>
            <a:off x="356396" y="368000"/>
            <a:ext cx="8201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lang="cs-CZ" sz="2800" b="1" dirty="0">
                <a:solidFill>
                  <a:srgbClr val="005A75"/>
                </a:solidFill>
              </a:rPr>
              <a:t>Klíčové agendy</a:t>
            </a:r>
            <a:r>
              <a:rPr kumimoji="0" lang="cs-CZ" sz="2800" b="1" i="0" u="none" strike="noStrike" kern="0" cap="none" spc="0" normalizeH="0" baseline="0" noProof="0" dirty="0">
                <a:ln>
                  <a:noFill/>
                </a:ln>
                <a:solidFill>
                  <a:srgbClr val="005A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kontaktního místa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1" name="Google Shape;161;p6"/>
          <p:cNvCxnSpPr/>
          <p:nvPr/>
        </p:nvCxnSpPr>
        <p:spPr>
          <a:xfrm>
            <a:off x="1237100" y="6249195"/>
            <a:ext cx="0" cy="242798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2" name="Google Shape;162;p6"/>
          <p:cNvSpPr txBox="1"/>
          <p:nvPr/>
        </p:nvSpPr>
        <p:spPr>
          <a:xfrm>
            <a:off x="1256262" y="6212390"/>
            <a:ext cx="81474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cs-CZ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Strana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" name="Google Shape;16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6400" y="6256800"/>
            <a:ext cx="740618" cy="2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6000" y="6272765"/>
            <a:ext cx="920317" cy="195658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"/>
          <p:cNvSpPr txBox="1"/>
          <p:nvPr/>
        </p:nvSpPr>
        <p:spPr>
          <a:xfrm>
            <a:off x="1189173" y="6343246"/>
            <a:ext cx="300680" cy="21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fld id="{00000000-1234-1234-1234-123412341234}" type="slidenum">
              <a:rPr kumimoji="0" lang="cs-CZ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t>5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" name="Google Shape;166;p6" descr="Obsah obrázku text, Písmo, Grafika, symbol&#10;&#10;Popis byl vytvořen automatick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26054" y="6224654"/>
            <a:ext cx="1094270" cy="2828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5C6163A-5FC4-B25D-47B2-59FC2F3D74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9032891"/>
              </p:ext>
            </p:extLst>
          </p:nvPr>
        </p:nvGraphicFramePr>
        <p:xfrm>
          <a:off x="1663635" y="661025"/>
          <a:ext cx="967090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53623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8"/>
          <p:cNvSpPr txBox="1">
            <a:spLocks noGrp="1"/>
          </p:cNvSpPr>
          <p:nvPr>
            <p:ph type="sldNum" idx="12"/>
          </p:nvPr>
        </p:nvSpPr>
        <p:spPr>
          <a:xfrm>
            <a:off x="1279990" y="6338241"/>
            <a:ext cx="133071" cy="21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cs-CZ" sz="8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800">
              <a:solidFill>
                <a:srgbClr val="00314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6" name="Google Shape;206;p8"/>
          <p:cNvCxnSpPr/>
          <p:nvPr/>
        </p:nvCxnSpPr>
        <p:spPr>
          <a:xfrm>
            <a:off x="1237100" y="6249195"/>
            <a:ext cx="0" cy="242798"/>
          </a:xfrm>
          <a:prstGeom prst="straightConnector1">
            <a:avLst/>
          </a:prstGeom>
          <a:noFill/>
          <a:ln w="9525" cap="flat" cmpd="sng">
            <a:solidFill>
              <a:srgbClr val="00314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7" name="Google Shape;207;p8"/>
          <p:cNvSpPr txBox="1"/>
          <p:nvPr/>
        </p:nvSpPr>
        <p:spPr>
          <a:xfrm>
            <a:off x="1256262" y="6212390"/>
            <a:ext cx="81474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cs-CZ" sz="800" b="0" i="0" u="none" strike="noStrike" cap="none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rPr>
              <a:t>Strana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" name="Google Shape;20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6400" y="6256800"/>
            <a:ext cx="740618" cy="22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6000" y="6272765"/>
            <a:ext cx="920317" cy="19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58650" y="6236559"/>
            <a:ext cx="1094276" cy="268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 descr="Obsah obrázku text, snímek obrazovky, diagram, Písmo&#10;&#10;Popis byl vytvořen automaticky">
            <a:extLst>
              <a:ext uri="{FF2B5EF4-FFF2-40B4-BE49-F238E27FC236}">
                <a16:creationId xmlns:a16="http://schemas.microsoft.com/office/drawing/2014/main" id="{F4934AEA-ED6D-CB8C-11B0-EB26734A10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2092"/>
            <a:ext cx="12192000" cy="557939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4D5"/>
        </a:solid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379;p17">
            <a:extLst>
              <a:ext uri="{FF2B5EF4-FFF2-40B4-BE49-F238E27FC236}">
                <a16:creationId xmlns:a16="http://schemas.microsoft.com/office/drawing/2014/main" id="{5498A8DD-3B05-F583-2083-207B5BC09926}"/>
              </a:ext>
            </a:extLst>
          </p:cNvPr>
          <p:cNvSpPr/>
          <p:nvPr/>
        </p:nvSpPr>
        <p:spPr>
          <a:xfrm>
            <a:off x="0" y="6120519"/>
            <a:ext cx="12192000" cy="737614"/>
          </a:xfrm>
          <a:prstGeom prst="rect">
            <a:avLst/>
          </a:prstGeom>
          <a:solidFill>
            <a:srgbClr val="0031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17"/>
          <p:cNvSpPr txBox="1"/>
          <p:nvPr/>
        </p:nvSpPr>
        <p:spPr>
          <a:xfrm>
            <a:off x="369265" y="389577"/>
            <a:ext cx="820171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cs-CZ" sz="2800" b="1" i="0" u="none" strike="noStrike" kern="0" cap="none" spc="0" normalizeH="0" baseline="0" noProof="0" dirty="0">
                <a:ln>
                  <a:noFill/>
                </a:ln>
                <a:solidFill>
                  <a:srgbClr val="005A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Poradenství v bydlení pro všechny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1" name="Google Shape;381;p17"/>
          <p:cNvCxnSpPr/>
          <p:nvPr/>
        </p:nvCxnSpPr>
        <p:spPr>
          <a:xfrm>
            <a:off x="1237100" y="6249195"/>
            <a:ext cx="0" cy="242798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2" name="Google Shape;382;p17"/>
          <p:cNvSpPr txBox="1"/>
          <p:nvPr/>
        </p:nvSpPr>
        <p:spPr>
          <a:xfrm>
            <a:off x="1256262" y="6212390"/>
            <a:ext cx="81474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cs-CZ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Strana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3" name="Google Shape;38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6400" y="6256800"/>
            <a:ext cx="740618" cy="2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6000" y="6272765"/>
            <a:ext cx="920317" cy="195658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17"/>
          <p:cNvSpPr txBox="1"/>
          <p:nvPr/>
        </p:nvSpPr>
        <p:spPr>
          <a:xfrm>
            <a:off x="1246755" y="6349134"/>
            <a:ext cx="300680" cy="21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fld id="{00000000-1234-1234-1234-123412341234}" type="slidenum">
              <a:rPr kumimoji="0" lang="cs-CZ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t>7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6" name="Google Shape;386;p17" descr="Obsah obrázku text, Písmo, Grafika, symbol&#10;&#10;Popis byl vytvořen automatick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26054" y="6224654"/>
            <a:ext cx="1094270" cy="28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D8483557-1861-A57C-F453-2650F3AF289D}"/>
              </a:ext>
            </a:extLst>
          </p:cNvPr>
          <p:cNvSpPr txBox="1"/>
          <p:nvPr/>
        </p:nvSpPr>
        <p:spPr>
          <a:xfrm>
            <a:off x="369265" y="912797"/>
            <a:ext cx="9373825" cy="4611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srgbClr val="005A75"/>
              </a:buClr>
              <a:buSzPts val="1600"/>
              <a:defRPr/>
            </a:pPr>
            <a:r>
              <a:rPr lang="cs-CZ" sz="1800" dirty="0">
                <a:solidFill>
                  <a:srgbClr val="003458"/>
                </a:solidFill>
              </a:rPr>
              <a:t>Provádí se formou </a:t>
            </a:r>
            <a:r>
              <a:rPr lang="cs-CZ" sz="1800" b="1" dirty="0">
                <a:solidFill>
                  <a:srgbClr val="003458"/>
                </a:solidFill>
              </a:rPr>
              <a:t>rozhovoru, </a:t>
            </a:r>
            <a:r>
              <a:rPr lang="cs-CZ" sz="1800" dirty="0">
                <a:solidFill>
                  <a:srgbClr val="003458"/>
                </a:solidFill>
              </a:rPr>
              <a:t>pracovník o poskytnutí poradenství provede</a:t>
            </a:r>
            <a:r>
              <a:rPr lang="cs-CZ" sz="1800" b="1" dirty="0">
                <a:solidFill>
                  <a:srgbClr val="003458"/>
                </a:solidFill>
              </a:rPr>
              <a:t> záznam v evidenci</a:t>
            </a:r>
          </a:p>
          <a:p>
            <a:pPr lvl="0">
              <a:lnSpc>
                <a:spcPct val="150000"/>
              </a:lnSpc>
              <a:buClr>
                <a:srgbClr val="005A75"/>
              </a:buClr>
              <a:buSzPts val="1600"/>
              <a:defRPr/>
            </a:pPr>
            <a:r>
              <a:rPr lang="cs-CZ" sz="1800" dirty="0">
                <a:solidFill>
                  <a:srgbClr val="003458"/>
                </a:solidFill>
              </a:rPr>
              <a:t>Obsah poradenství: </a:t>
            </a:r>
            <a:endParaRPr lang="cs-CZ" sz="1800" b="1" dirty="0">
              <a:solidFill>
                <a:srgbClr val="003458"/>
              </a:solidFill>
            </a:endParaRPr>
          </a:p>
          <a:p>
            <a:pPr marL="714375" lvl="0" indent="-285750">
              <a:lnSpc>
                <a:spcPct val="150000"/>
              </a:lnSpc>
              <a:buClr>
                <a:srgbClr val="005A75"/>
              </a:buClr>
              <a:buSzPts val="1600"/>
              <a:buFont typeface="Courier New" panose="02070309020205020404" pitchFamily="49" charset="0"/>
              <a:buChar char="o"/>
              <a:defRPr/>
            </a:pPr>
            <a:r>
              <a:rPr lang="cs-CZ" sz="1800" b="1" dirty="0">
                <a:solidFill>
                  <a:srgbClr val="003458"/>
                </a:solidFill>
              </a:rPr>
              <a:t>informování o možnostech bydlení </a:t>
            </a:r>
            <a:r>
              <a:rPr lang="cs-CZ" sz="1800" dirty="0">
                <a:solidFill>
                  <a:srgbClr val="003458"/>
                </a:solidFill>
              </a:rPr>
              <a:t>ve správním obvodu kontaktního místa, které jsou dostupné a vhodné pro žadatele,</a:t>
            </a:r>
          </a:p>
          <a:p>
            <a:pPr marL="714375" lvl="0" indent="-285750">
              <a:lnSpc>
                <a:spcPct val="150000"/>
              </a:lnSpc>
              <a:buClr>
                <a:srgbClr val="005A75"/>
              </a:buClr>
              <a:buSzPts val="1600"/>
              <a:buFont typeface="Courier New" panose="02070309020205020404" pitchFamily="49" charset="0"/>
              <a:buChar char="o"/>
              <a:defRPr/>
            </a:pPr>
            <a:r>
              <a:rPr lang="cs-CZ" sz="1800" dirty="0">
                <a:solidFill>
                  <a:srgbClr val="003458"/>
                </a:solidFill>
              </a:rPr>
              <a:t>poradenství v oblasti </a:t>
            </a:r>
            <a:r>
              <a:rPr lang="cs-CZ" sz="1800" b="1" dirty="0">
                <a:solidFill>
                  <a:srgbClr val="003458"/>
                </a:solidFill>
              </a:rPr>
              <a:t>nájemních vztahů, </a:t>
            </a:r>
          </a:p>
          <a:p>
            <a:pPr marL="714375" lvl="0" indent="-285750">
              <a:lnSpc>
                <a:spcPct val="150000"/>
              </a:lnSpc>
              <a:buClr>
                <a:srgbClr val="005A75"/>
              </a:buClr>
              <a:buSzPts val="1600"/>
              <a:buFont typeface="Courier New" panose="02070309020205020404" pitchFamily="49" charset="0"/>
              <a:buChar char="o"/>
              <a:defRPr/>
            </a:pPr>
            <a:r>
              <a:rPr lang="cs-CZ" sz="1800" dirty="0">
                <a:solidFill>
                  <a:srgbClr val="003458"/>
                </a:solidFill>
              </a:rPr>
              <a:t>pomoc s orientací v </a:t>
            </a:r>
            <a:r>
              <a:rPr lang="cs-CZ" sz="1800" b="1" dirty="0">
                <a:solidFill>
                  <a:srgbClr val="003458"/>
                </a:solidFill>
              </a:rPr>
              <a:t>dávkovém systému</a:t>
            </a:r>
            <a:r>
              <a:rPr lang="cs-CZ" sz="1800" dirty="0">
                <a:solidFill>
                  <a:srgbClr val="003458"/>
                </a:solidFill>
              </a:rPr>
              <a:t> a doporučení uplatnění nároku na konkrétní dávky</a:t>
            </a:r>
          </a:p>
          <a:p>
            <a:pPr marL="714375" lvl="0" indent="-285750">
              <a:lnSpc>
                <a:spcPct val="150000"/>
              </a:lnSpc>
              <a:buClr>
                <a:srgbClr val="005A75"/>
              </a:buClr>
              <a:buSzPts val="1600"/>
              <a:buFont typeface="Courier New" panose="02070309020205020404" pitchFamily="49" charset="0"/>
              <a:buChar char="o"/>
              <a:defRPr/>
            </a:pPr>
            <a:r>
              <a:rPr lang="cs-CZ" sz="1800" b="1" dirty="0">
                <a:solidFill>
                  <a:srgbClr val="003458"/>
                </a:solidFill>
              </a:rPr>
              <a:t>doporučení dalších podpůrných služeb </a:t>
            </a:r>
            <a:r>
              <a:rPr lang="cs-CZ" sz="1800" dirty="0">
                <a:solidFill>
                  <a:srgbClr val="003458"/>
                </a:solidFill>
              </a:rPr>
              <a:t>(sociálního odboru obce, poskytovatele sociálních služeb, vč. dluhových poraden, bezplatné nebo placené právní poradny, poskytovatele pobytových služeb a podobně), včetně předání kontaktu</a:t>
            </a:r>
          </a:p>
        </p:txBody>
      </p:sp>
      <p:pic>
        <p:nvPicPr>
          <p:cNvPr id="4" name="Obrázek 3" descr="Obsah obrázku Grafika, symbol, Písmo, grafický design&#10;&#10;Obsah vygenerovaný umělou inteligencí může být nesprávný.">
            <a:extLst>
              <a:ext uri="{FF2B5EF4-FFF2-40B4-BE49-F238E27FC236}">
                <a16:creationId xmlns:a16="http://schemas.microsoft.com/office/drawing/2014/main" id="{D2DA62AD-5C8F-C6B1-970A-4DCFDFEE7E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5843" y="790501"/>
            <a:ext cx="2726157" cy="272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17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4D5"/>
        </a:solid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379;p17">
            <a:extLst>
              <a:ext uri="{FF2B5EF4-FFF2-40B4-BE49-F238E27FC236}">
                <a16:creationId xmlns:a16="http://schemas.microsoft.com/office/drawing/2014/main" id="{5498A8DD-3B05-F583-2083-207B5BC09926}"/>
              </a:ext>
            </a:extLst>
          </p:cNvPr>
          <p:cNvSpPr/>
          <p:nvPr/>
        </p:nvSpPr>
        <p:spPr>
          <a:xfrm>
            <a:off x="0" y="6120519"/>
            <a:ext cx="12192000" cy="737614"/>
          </a:xfrm>
          <a:prstGeom prst="rect">
            <a:avLst/>
          </a:prstGeom>
          <a:solidFill>
            <a:srgbClr val="0031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17"/>
          <p:cNvSpPr txBox="1"/>
          <p:nvPr/>
        </p:nvSpPr>
        <p:spPr>
          <a:xfrm>
            <a:off x="409914" y="513994"/>
            <a:ext cx="112289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cs-CZ" sz="2800" b="1" i="0" u="none" strike="noStrike" kern="0" cap="none" spc="0" normalizeH="0" baseline="0" noProof="0" dirty="0">
                <a:ln>
                  <a:noFill/>
                </a:ln>
                <a:solidFill>
                  <a:srgbClr val="005A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Posouzení bytové nouze a potřebnosti podpůrných opatření 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1" name="Google Shape;381;p17"/>
          <p:cNvCxnSpPr/>
          <p:nvPr/>
        </p:nvCxnSpPr>
        <p:spPr>
          <a:xfrm>
            <a:off x="1237100" y="6249195"/>
            <a:ext cx="0" cy="242798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2" name="Google Shape;382;p17"/>
          <p:cNvSpPr txBox="1"/>
          <p:nvPr/>
        </p:nvSpPr>
        <p:spPr>
          <a:xfrm>
            <a:off x="1256262" y="6212390"/>
            <a:ext cx="81474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cs-CZ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Strana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3" name="Google Shape;38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6400" y="6256800"/>
            <a:ext cx="740618" cy="2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6000" y="6272765"/>
            <a:ext cx="920317" cy="195658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17"/>
          <p:cNvSpPr txBox="1"/>
          <p:nvPr/>
        </p:nvSpPr>
        <p:spPr>
          <a:xfrm>
            <a:off x="1246755" y="6349134"/>
            <a:ext cx="300680" cy="21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fld id="{00000000-1234-1234-1234-123412341234}" type="slidenum">
              <a:rPr kumimoji="0" lang="cs-CZ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t>8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6" name="Google Shape;386;p17" descr="Obsah obrázku text, Písmo, Grafika, symbol&#10;&#10;Popis byl vytvořen automatick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26054" y="6224654"/>
            <a:ext cx="1094270" cy="28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89;p17">
            <a:extLst>
              <a:ext uri="{FF2B5EF4-FFF2-40B4-BE49-F238E27FC236}">
                <a16:creationId xmlns:a16="http://schemas.microsoft.com/office/drawing/2014/main" id="{58EB9F17-2CA1-F0CB-0D17-ADCBA6CFD6F6}"/>
              </a:ext>
            </a:extLst>
          </p:cNvPr>
          <p:cNvSpPr txBox="1"/>
          <p:nvPr/>
        </p:nvSpPr>
        <p:spPr>
          <a:xfrm>
            <a:off x="495481" y="2460051"/>
            <a:ext cx="8165043" cy="129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srgbClr val="005A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Kontaktní místo posuzuje, zda a jaké údaje do evidence (pořadníku) zapsat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8483557-1861-A57C-F453-2650F3AF289D}"/>
              </a:ext>
            </a:extLst>
          </p:cNvPr>
          <p:cNvSpPr txBox="1"/>
          <p:nvPr/>
        </p:nvSpPr>
        <p:spPr>
          <a:xfrm>
            <a:off x="0" y="1754717"/>
            <a:ext cx="83872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srgbClr val="0034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Osoba žádá o bytové podpůrné opatření, asistenci v bydlení nebo kombinaci</a:t>
            </a:r>
          </a:p>
        </p:txBody>
      </p:sp>
      <p:sp>
        <p:nvSpPr>
          <p:cNvPr id="2" name="Google Shape;389;p17">
            <a:extLst>
              <a:ext uri="{FF2B5EF4-FFF2-40B4-BE49-F238E27FC236}">
                <a16:creationId xmlns:a16="http://schemas.microsoft.com/office/drawing/2014/main" id="{E5D4487F-C423-554A-8AF9-E37FDB00AC40}"/>
              </a:ext>
            </a:extLst>
          </p:cNvPr>
          <p:cNvSpPr txBox="1"/>
          <p:nvPr/>
        </p:nvSpPr>
        <p:spPr>
          <a:xfrm>
            <a:off x="495481" y="1164492"/>
            <a:ext cx="9327434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lang="cs-CZ" sz="1800" b="1" dirty="0">
                <a:solidFill>
                  <a:srgbClr val="005A75"/>
                </a:solidFill>
              </a:rPr>
              <a:t>Žádost o zápis údaje o potřebě podpůrného opatření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B501B94-E583-7C51-2D2E-6654C047FDAE}"/>
              </a:ext>
            </a:extLst>
          </p:cNvPr>
          <p:cNvSpPr txBox="1"/>
          <p:nvPr/>
        </p:nvSpPr>
        <p:spPr>
          <a:xfrm>
            <a:off x="-48626" y="3095160"/>
            <a:ext cx="892655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lang="cs-CZ" sz="1600" dirty="0">
              <a:solidFill>
                <a:srgbClr val="003458"/>
              </a:solidFill>
            </a:endParaRPr>
          </a:p>
          <a:p>
            <a:pPr marL="7429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600" dirty="0">
                <a:solidFill>
                  <a:srgbClr val="003458"/>
                </a:solidFill>
              </a:rPr>
              <a:t>Posouzení, zda je domácnost v </a:t>
            </a:r>
            <a:r>
              <a:rPr lang="cs-CZ" sz="1600" b="1" dirty="0">
                <a:solidFill>
                  <a:srgbClr val="003458"/>
                </a:solidFill>
              </a:rPr>
              <a:t>bytové nouzi</a:t>
            </a:r>
          </a:p>
          <a:p>
            <a:pPr marL="7429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600" dirty="0">
                <a:solidFill>
                  <a:srgbClr val="003458"/>
                </a:solidFill>
              </a:rPr>
              <a:t>KMB může realizovat</a:t>
            </a:r>
            <a:r>
              <a:rPr lang="cs-CZ" sz="1600" b="1" dirty="0">
                <a:solidFill>
                  <a:srgbClr val="003458"/>
                </a:solidFill>
              </a:rPr>
              <a:t> šetření bytové situace</a:t>
            </a:r>
          </a:p>
          <a:p>
            <a:pPr marL="7429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600" dirty="0">
                <a:solidFill>
                  <a:srgbClr val="003458"/>
                </a:solidFill>
              </a:rPr>
              <a:t>Součástí je </a:t>
            </a:r>
            <a:r>
              <a:rPr lang="cs-CZ" sz="1600" b="1" dirty="0">
                <a:solidFill>
                  <a:srgbClr val="003458"/>
                </a:solidFill>
              </a:rPr>
              <a:t>vyhodnocení příjmů </a:t>
            </a:r>
            <a:r>
              <a:rPr lang="cs-CZ" sz="1600" dirty="0">
                <a:solidFill>
                  <a:srgbClr val="003458"/>
                </a:solidFill>
              </a:rPr>
              <a:t>domácnosti – reziduální příjem max. 1,6násobek životního minima (posuzuje Úřad práce v rámci závazného stanoviska)</a:t>
            </a:r>
          </a:p>
          <a:p>
            <a:pPr marL="7429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600" dirty="0">
                <a:solidFill>
                  <a:srgbClr val="003458"/>
                </a:solidFill>
              </a:rPr>
              <a:t>Zápis </a:t>
            </a:r>
            <a:r>
              <a:rPr lang="cs-CZ" sz="1600" b="1" dirty="0">
                <a:solidFill>
                  <a:srgbClr val="003458"/>
                </a:solidFill>
              </a:rPr>
              <a:t>specifických potřeb</a:t>
            </a:r>
          </a:p>
          <a:p>
            <a:pPr marL="7429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600" dirty="0">
                <a:solidFill>
                  <a:srgbClr val="003458"/>
                </a:solidFill>
              </a:rPr>
              <a:t>Posouzení </a:t>
            </a:r>
            <a:r>
              <a:rPr lang="cs-CZ" sz="1600" b="1" dirty="0">
                <a:solidFill>
                  <a:srgbClr val="003458"/>
                </a:solidFill>
              </a:rPr>
              <a:t>zvláštní zranitelnosti </a:t>
            </a:r>
            <a:r>
              <a:rPr lang="cs-CZ" sz="1600" dirty="0">
                <a:solidFill>
                  <a:srgbClr val="003458"/>
                </a:solidFill>
              </a:rPr>
              <a:t>podle přílohy č. 4 zákona</a:t>
            </a:r>
          </a:p>
          <a:p>
            <a:pPr marL="7429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endParaRPr lang="cs-CZ" sz="1600" dirty="0">
              <a:solidFill>
                <a:srgbClr val="003458"/>
              </a:solidFill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cs-CZ" sz="1600" dirty="0">
              <a:solidFill>
                <a:srgbClr val="003458"/>
              </a:solidFill>
            </a:endParaRPr>
          </a:p>
        </p:txBody>
      </p:sp>
      <p:pic>
        <p:nvPicPr>
          <p:cNvPr id="5" name="Obrázek 4" descr="Obsah obrázku Grafika, Písmo, kruh, design&#10;&#10;Obsah vygenerovaný umělou inteligencí může být nesprávný.">
            <a:extLst>
              <a:ext uri="{FF2B5EF4-FFF2-40B4-BE49-F238E27FC236}">
                <a16:creationId xmlns:a16="http://schemas.microsoft.com/office/drawing/2014/main" id="{68EEEE36-0A36-FFE2-C972-C2E561FEF0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9843" y="130628"/>
            <a:ext cx="4572000" cy="6858000"/>
          </a:xfrm>
          <a:prstGeom prst="rect">
            <a:avLst/>
          </a:prstGeom>
        </p:spPr>
      </p:pic>
      <p:sp>
        <p:nvSpPr>
          <p:cNvPr id="6" name="Google Shape;389;p17">
            <a:extLst>
              <a:ext uri="{FF2B5EF4-FFF2-40B4-BE49-F238E27FC236}">
                <a16:creationId xmlns:a16="http://schemas.microsoft.com/office/drawing/2014/main" id="{B0F78FDE-349C-A88B-5E0D-28934FBCF41C}"/>
              </a:ext>
            </a:extLst>
          </p:cNvPr>
          <p:cNvSpPr txBox="1"/>
          <p:nvPr/>
        </p:nvSpPr>
        <p:spPr>
          <a:xfrm>
            <a:off x="495481" y="5022866"/>
            <a:ext cx="8165043" cy="87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srgbClr val="005A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Správní řízení se speciálními ustanoveními vůči správnímu řádu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9814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4D5"/>
        </a:solid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379;p17">
            <a:extLst>
              <a:ext uri="{FF2B5EF4-FFF2-40B4-BE49-F238E27FC236}">
                <a16:creationId xmlns:a16="http://schemas.microsoft.com/office/drawing/2014/main" id="{5498A8DD-3B05-F583-2083-207B5BC09926}"/>
              </a:ext>
            </a:extLst>
          </p:cNvPr>
          <p:cNvSpPr/>
          <p:nvPr/>
        </p:nvSpPr>
        <p:spPr>
          <a:xfrm>
            <a:off x="0" y="6120519"/>
            <a:ext cx="12192000" cy="737614"/>
          </a:xfrm>
          <a:prstGeom prst="rect">
            <a:avLst/>
          </a:prstGeom>
          <a:solidFill>
            <a:srgbClr val="0031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8" name="Google Shape;37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8950" y="0"/>
            <a:ext cx="281305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1" name="Google Shape;381;p17"/>
          <p:cNvCxnSpPr/>
          <p:nvPr/>
        </p:nvCxnSpPr>
        <p:spPr>
          <a:xfrm>
            <a:off x="1237100" y="6249195"/>
            <a:ext cx="0" cy="242798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2" name="Google Shape;382;p17"/>
          <p:cNvSpPr txBox="1"/>
          <p:nvPr/>
        </p:nvSpPr>
        <p:spPr>
          <a:xfrm>
            <a:off x="1256262" y="6212390"/>
            <a:ext cx="81474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cs-CZ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Strana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3" name="Google Shape;383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6400" y="6256800"/>
            <a:ext cx="740618" cy="2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56000" y="6272765"/>
            <a:ext cx="920317" cy="195658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17"/>
          <p:cNvSpPr txBox="1"/>
          <p:nvPr/>
        </p:nvSpPr>
        <p:spPr>
          <a:xfrm>
            <a:off x="1246755" y="6349134"/>
            <a:ext cx="300680" cy="21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fld id="{00000000-1234-1234-1234-123412341234}" type="slidenum">
              <a:rPr kumimoji="0" lang="cs-CZ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t>9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6" name="Google Shape;386;p17" descr="Obsah obrázku text, Písmo, Grafika, symbol&#10;&#10;Popis byl vytvořen automatick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26054" y="6224654"/>
            <a:ext cx="1094270" cy="2828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80;p17">
            <a:extLst>
              <a:ext uri="{FF2B5EF4-FFF2-40B4-BE49-F238E27FC236}">
                <a16:creationId xmlns:a16="http://schemas.microsoft.com/office/drawing/2014/main" id="{22B7561D-F311-5073-0522-28EC64E0495A}"/>
              </a:ext>
            </a:extLst>
          </p:cNvPr>
          <p:cNvSpPr txBox="1"/>
          <p:nvPr/>
        </p:nvSpPr>
        <p:spPr>
          <a:xfrm>
            <a:off x="252476" y="285522"/>
            <a:ext cx="820171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cs-CZ" sz="2800" b="1" i="0" u="none" strike="noStrike" kern="0" cap="none" spc="0" normalizeH="0" baseline="0" noProof="0" dirty="0">
                <a:ln>
                  <a:noFill/>
                </a:ln>
                <a:solidFill>
                  <a:srgbClr val="005A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Zvláště zranitelné osoby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" name="Google Shape;381;p17">
            <a:extLst>
              <a:ext uri="{FF2B5EF4-FFF2-40B4-BE49-F238E27FC236}">
                <a16:creationId xmlns:a16="http://schemas.microsoft.com/office/drawing/2014/main" id="{4A688B82-80A1-549B-E337-AE1568798598}"/>
              </a:ext>
            </a:extLst>
          </p:cNvPr>
          <p:cNvCxnSpPr/>
          <p:nvPr/>
        </p:nvCxnSpPr>
        <p:spPr>
          <a:xfrm>
            <a:off x="1237100" y="6249195"/>
            <a:ext cx="0" cy="242798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" name="Google Shape;382;p17">
            <a:extLst>
              <a:ext uri="{FF2B5EF4-FFF2-40B4-BE49-F238E27FC236}">
                <a16:creationId xmlns:a16="http://schemas.microsoft.com/office/drawing/2014/main" id="{CAAF5ACB-682D-DEB5-04DC-6F8AFF931782}"/>
              </a:ext>
            </a:extLst>
          </p:cNvPr>
          <p:cNvSpPr txBox="1"/>
          <p:nvPr/>
        </p:nvSpPr>
        <p:spPr>
          <a:xfrm>
            <a:off x="1256262" y="6212390"/>
            <a:ext cx="81474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cs-CZ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Strana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383;p17">
            <a:extLst>
              <a:ext uri="{FF2B5EF4-FFF2-40B4-BE49-F238E27FC236}">
                <a16:creationId xmlns:a16="http://schemas.microsoft.com/office/drawing/2014/main" id="{DE980913-105A-A384-86F4-5C56B5CB307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6400" y="6256800"/>
            <a:ext cx="740618" cy="2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84;p17">
            <a:extLst>
              <a:ext uri="{FF2B5EF4-FFF2-40B4-BE49-F238E27FC236}">
                <a16:creationId xmlns:a16="http://schemas.microsoft.com/office/drawing/2014/main" id="{0BDB87AC-0A93-22A4-BD7E-35146114361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56000" y="6272765"/>
            <a:ext cx="920317" cy="19565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85;p17">
            <a:extLst>
              <a:ext uri="{FF2B5EF4-FFF2-40B4-BE49-F238E27FC236}">
                <a16:creationId xmlns:a16="http://schemas.microsoft.com/office/drawing/2014/main" id="{67CE103A-006D-04D4-BCE6-28278C871928}"/>
              </a:ext>
            </a:extLst>
          </p:cNvPr>
          <p:cNvSpPr txBox="1"/>
          <p:nvPr/>
        </p:nvSpPr>
        <p:spPr>
          <a:xfrm>
            <a:off x="1246755" y="6349134"/>
            <a:ext cx="300680" cy="21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fld id="{00000000-1234-1234-1234-123412341234}" type="slidenum">
              <a:rPr kumimoji="0" lang="cs-CZ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t>9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386;p17" descr="Obsah obrázku text, Písmo, Grafika, symbol&#10;&#10;Popis byl vytvořen automaticky">
            <a:extLst>
              <a:ext uri="{FF2B5EF4-FFF2-40B4-BE49-F238E27FC236}">
                <a16:creationId xmlns:a16="http://schemas.microsoft.com/office/drawing/2014/main" id="{0759C79A-8D0A-37B2-6787-7A9E074A41B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26054" y="6224654"/>
            <a:ext cx="1094270" cy="28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391;p17">
            <a:extLst>
              <a:ext uri="{FF2B5EF4-FFF2-40B4-BE49-F238E27FC236}">
                <a16:creationId xmlns:a16="http://schemas.microsoft.com/office/drawing/2014/main" id="{5407A7C4-056C-EE7E-CE34-5A737B7BD352}"/>
              </a:ext>
            </a:extLst>
          </p:cNvPr>
          <p:cNvSpPr txBox="1"/>
          <p:nvPr/>
        </p:nvSpPr>
        <p:spPr>
          <a:xfrm>
            <a:off x="252477" y="2766697"/>
            <a:ext cx="8600100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A75"/>
              </a:buClr>
              <a:buSzPts val="1600"/>
              <a:buFont typeface="Arial"/>
              <a:buNone/>
              <a:tabLst/>
              <a:defRPr/>
            </a:pPr>
            <a:r>
              <a:rPr kumimoji="0" lang="cs-CZ" sz="1200" b="1" i="0" u="none" strike="noStrike" kern="0" cap="none" spc="0" normalizeH="0" baseline="0" noProof="0" dirty="0">
                <a:ln>
                  <a:noFill/>
                </a:ln>
                <a:solidFill>
                  <a:srgbClr val="005A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Příloha č. 4 zákona: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A75"/>
              </a:buClr>
              <a:buSzPts val="1600"/>
              <a:buFont typeface="Arial"/>
              <a:buNone/>
              <a:tabLst/>
              <a:defRPr/>
            </a:pPr>
            <a:endParaRPr kumimoji="0" lang="cs-CZ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3" name="Tabulka 4">
            <a:extLst>
              <a:ext uri="{FF2B5EF4-FFF2-40B4-BE49-F238E27FC236}">
                <a16:creationId xmlns:a16="http://schemas.microsoft.com/office/drawing/2014/main" id="{EB3A1236-9802-7F0E-A7AA-72F5CEAF10CC}"/>
              </a:ext>
            </a:extLst>
          </p:cNvPr>
          <p:cNvGraphicFramePr>
            <a:graphicFrameLocks noGrp="1"/>
          </p:cNvGraphicFramePr>
          <p:nvPr/>
        </p:nvGraphicFramePr>
        <p:xfrm>
          <a:off x="356400" y="3313989"/>
          <a:ext cx="9093192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9810">
                  <a:extLst>
                    <a:ext uri="{9D8B030D-6E8A-4147-A177-3AD203B41FA5}">
                      <a16:colId xmlns:a16="http://schemas.microsoft.com/office/drawing/2014/main" val="1979857805"/>
                    </a:ext>
                  </a:extLst>
                </a:gridCol>
                <a:gridCol w="4593382">
                  <a:extLst>
                    <a:ext uri="{9D8B030D-6E8A-4147-A177-3AD203B41FA5}">
                      <a16:colId xmlns:a16="http://schemas.microsoft.com/office/drawing/2014/main" val="1024008971"/>
                    </a:ext>
                  </a:extLst>
                </a:gridCol>
              </a:tblGrid>
              <a:tr h="144892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200" b="0" dirty="0">
                          <a:solidFill>
                            <a:srgbClr val="005A75"/>
                          </a:solidFill>
                        </a:rPr>
                        <a:t>Ohrožené děti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200" b="0" dirty="0">
                          <a:solidFill>
                            <a:srgbClr val="005A75"/>
                          </a:solidFill>
                        </a:rPr>
                        <a:t>Zranitelní mladí dospělí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200" b="0" dirty="0">
                          <a:solidFill>
                            <a:srgbClr val="005A75"/>
                          </a:solidFill>
                        </a:rPr>
                        <a:t>Osoby se zdravotním postižením, nebo závažným onemocněním (vč. podskupiny osob se závažnou duševní poruchou nebo poruchou chování)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200" b="0" dirty="0">
                          <a:solidFill>
                            <a:srgbClr val="005A75"/>
                          </a:solidFill>
                        </a:rPr>
                        <a:t>Oběti domácího násilí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200" b="0" dirty="0">
                          <a:solidFill>
                            <a:srgbClr val="005A75"/>
                          </a:solidFill>
                        </a:rPr>
                        <a:t>Osoby samostatně pečující o dítě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200" b="0" dirty="0">
                          <a:solidFill>
                            <a:srgbClr val="005A75"/>
                          </a:solidFill>
                        </a:rPr>
                        <a:t>Osoby v domácnosti s více dětmi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200" b="0" dirty="0">
                          <a:solidFill>
                            <a:srgbClr val="005A75"/>
                          </a:solidFill>
                        </a:rPr>
                        <a:t>Osoby ve výkonu trestu odnětí svobody nebo vazby a osoby po propuštění z výkonu trestu odnětí svobody nebo vazby</a:t>
                      </a:r>
                    </a:p>
                  </a:txBody>
                  <a:tcPr>
                    <a:solidFill>
                      <a:srgbClr val="EFE4D5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1200" b="0" dirty="0">
                          <a:solidFill>
                            <a:srgbClr val="005A75"/>
                          </a:solidFill>
                        </a:rPr>
                        <a:t>Osaměle žijící osoby starší 65 let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200" b="0" dirty="0">
                          <a:solidFill>
                            <a:srgbClr val="005A75"/>
                          </a:solidFill>
                        </a:rPr>
                        <a:t>Osoby před opuštěním pobytového zařízení sociální služby nebo lůžkové péče ve zdravotnickém zařízení a osoby nedávno opustivší pobytové zařízení sociální služby nebo lůžkovou péči ve zdravotnickém zařízení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200" b="0" dirty="0">
                          <a:solidFill>
                            <a:srgbClr val="005A75"/>
                          </a:solidFill>
                        </a:rPr>
                        <a:t>Oběti trestného činu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200" b="0" dirty="0">
                          <a:solidFill>
                            <a:srgbClr val="005A75"/>
                          </a:solidFill>
                        </a:rPr>
                        <a:t>Váleční veteráni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200" b="0" dirty="0">
                          <a:solidFill>
                            <a:srgbClr val="005A75"/>
                          </a:solidFill>
                        </a:rPr>
                        <a:t>Osoby diskriminované na trhu s bydlením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200" b="0" dirty="0">
                          <a:solidFill>
                            <a:srgbClr val="005A75"/>
                          </a:solidFill>
                        </a:rPr>
                        <a:t>Osoby bez střechy a osoby bez bytu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200" b="0" dirty="0">
                          <a:solidFill>
                            <a:srgbClr val="005A75"/>
                          </a:solidFill>
                        </a:rPr>
                        <a:t>Osoby v dlouhodobé bytové nouzi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200" b="0" dirty="0">
                          <a:solidFill>
                            <a:srgbClr val="005A75"/>
                          </a:solidFill>
                        </a:rPr>
                        <a:t>Osoby v oddlužení</a:t>
                      </a:r>
                      <a:endParaRPr lang="cs-CZ" sz="1200" b="0" dirty="0">
                        <a:solidFill>
                          <a:srgbClr val="005A75"/>
                        </a:solidFill>
                        <a:sym typeface="Roboto Condensed"/>
                      </a:endParaRPr>
                    </a:p>
                  </a:txBody>
                  <a:tcPr>
                    <a:solidFill>
                      <a:srgbClr val="EF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615369"/>
                  </a:ext>
                </a:extLst>
              </a:tr>
            </a:tbl>
          </a:graphicData>
        </a:graphic>
      </p:graphicFrame>
      <p:pic>
        <p:nvPicPr>
          <p:cNvPr id="15" name="Google Shape;378;p17">
            <a:extLst>
              <a:ext uri="{FF2B5EF4-FFF2-40B4-BE49-F238E27FC236}">
                <a16:creationId xmlns:a16="http://schemas.microsoft.com/office/drawing/2014/main" id="{D04E5D26-B49F-8A1D-36DB-517118BCE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8950" y="0"/>
            <a:ext cx="28130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79;p17">
            <a:extLst>
              <a:ext uri="{FF2B5EF4-FFF2-40B4-BE49-F238E27FC236}">
                <a16:creationId xmlns:a16="http://schemas.microsoft.com/office/drawing/2014/main" id="{5C35897A-CEAA-D884-6D4C-47DDA3EC59DF}"/>
              </a:ext>
            </a:extLst>
          </p:cNvPr>
          <p:cNvSpPr/>
          <p:nvPr/>
        </p:nvSpPr>
        <p:spPr>
          <a:xfrm>
            <a:off x="0" y="5866033"/>
            <a:ext cx="12192000" cy="992100"/>
          </a:xfrm>
          <a:prstGeom prst="rect">
            <a:avLst/>
          </a:prstGeom>
          <a:solidFill>
            <a:srgbClr val="0031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E293775D-F9D0-C8CC-86B7-7E66E433CA72}"/>
              </a:ext>
            </a:extLst>
          </p:cNvPr>
          <p:cNvSpPr txBox="1"/>
          <p:nvPr/>
        </p:nvSpPr>
        <p:spPr>
          <a:xfrm>
            <a:off x="252476" y="851980"/>
            <a:ext cx="9506985" cy="1437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cs-CZ" sz="1600" b="1" i="0" u="none" strike="noStrike" kern="0" cap="none" spc="0" normalizeH="0" baseline="0" noProof="0" dirty="0">
                <a:ln>
                  <a:noFill/>
                </a:ln>
                <a:solidFill>
                  <a:srgbClr val="005A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Osoba je zvláště zranitelná </a:t>
            </a: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srgbClr val="005A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pokud </a:t>
            </a:r>
            <a:r>
              <a:rPr kumimoji="0" lang="cs-CZ" sz="1600" b="1" i="0" u="none" strike="noStrike" kern="0" cap="none" spc="0" normalizeH="0" baseline="0" noProof="0" dirty="0">
                <a:ln>
                  <a:noFill/>
                </a:ln>
                <a:solidFill>
                  <a:srgbClr val="005A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je v bytové nouzi a současně splňuje některou z těchto podmínek: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srgbClr val="005A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a) přísluší nejméně k jedné ze skupin zvláště zranitelných osob podle přílohy č. 4 k tomuto zákonu,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srgbClr val="005A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b) má 3 roky v evidenci zapsán údaj o potřebě bytového podpůrného opatření a nedošlo k uspokojení bytové potřeby</a:t>
            </a:r>
            <a:r>
              <a:rPr lang="cs-CZ" dirty="0">
                <a:solidFill>
                  <a:srgbClr val="005A75"/>
                </a:solidFill>
              </a:rPr>
              <a:t>.</a:t>
            </a:r>
            <a:endParaRPr kumimoji="0" lang="cs-CZ" sz="1400" b="0" i="0" u="none" strike="noStrike" kern="0" cap="none" spc="0" normalizeH="0" baseline="0" noProof="0" dirty="0">
              <a:ln>
                <a:noFill/>
              </a:ln>
              <a:solidFill>
                <a:srgbClr val="005A75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344362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5fc5fb9-db8f-42f5-8457-d33c833c2e37" xsi:nil="true"/>
    <lcf76f155ced4ddcb4097134ff3c332f xmlns="c5b83c11-b808-47cc-9f89-e384454bb67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0582340A5EF404F800BCEBB74AB68B2" ma:contentTypeVersion="13" ma:contentTypeDescription="Vytvoří nový dokument" ma:contentTypeScope="" ma:versionID="7284bb0b138e6aed00f9d510598704d0">
  <xsd:schema xmlns:xsd="http://www.w3.org/2001/XMLSchema" xmlns:xs="http://www.w3.org/2001/XMLSchema" xmlns:p="http://schemas.microsoft.com/office/2006/metadata/properties" xmlns:ns2="c5b83c11-b808-47cc-9f89-e384454bb673" xmlns:ns3="d5fc5fb9-db8f-42f5-8457-d33c833c2e37" targetNamespace="http://schemas.microsoft.com/office/2006/metadata/properties" ma:root="true" ma:fieldsID="bac02c12f57ed96531e51e7ef5b894ea" ns2:_="" ns3:_="">
    <xsd:import namespace="c5b83c11-b808-47cc-9f89-e384454bb673"/>
    <xsd:import namespace="d5fc5fb9-db8f-42f5-8457-d33c833c2e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b83c11-b808-47cc-9f89-e384454bb6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Značky obrázků" ma:readOnly="false" ma:fieldId="{5cf76f15-5ced-4ddc-b409-7134ff3c332f}" ma:taxonomyMulti="true" ma:sspId="de97acfe-e349-49a2-9112-0b04129138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fc5fb9-db8f-42f5-8457-d33c833c2e3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89d70ca7-5041-4f38-bc0f-e280a58c8518}" ma:internalName="TaxCatchAll" ma:showField="CatchAllData" ma:web="d5fc5fb9-db8f-42f5-8457-d33c833c2e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B8F66A-96FA-4E8B-95D3-516A8015A2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25E85ED-4A00-4587-899C-F340CC967B84}">
  <ds:schemaRefs>
    <ds:schemaRef ds:uri="http://schemas.microsoft.com/office/2006/metadata/properties"/>
    <ds:schemaRef ds:uri="http://schemas.microsoft.com/office/infopath/2007/PartnerControls"/>
    <ds:schemaRef ds:uri="095eb9f8-e3dd-41a2-b5ab-57e91d21a1b2"/>
    <ds:schemaRef ds:uri="7b6633c3-5014-4f25-a6f0-53f68fd5c19b"/>
    <ds:schemaRef ds:uri="d5fc5fb9-db8f-42f5-8457-d33c833c2e37"/>
    <ds:schemaRef ds:uri="c5b83c11-b808-47cc-9f89-e384454bb673"/>
  </ds:schemaRefs>
</ds:datastoreItem>
</file>

<file path=customXml/itemProps3.xml><?xml version="1.0" encoding="utf-8"?>
<ds:datastoreItem xmlns:ds="http://schemas.openxmlformats.org/officeDocument/2006/customXml" ds:itemID="{F698929A-A6FB-4158-B200-54ACA13FDDDA}"/>
</file>

<file path=docProps/app.xml><?xml version="1.0" encoding="utf-8"?>
<Properties xmlns="http://schemas.openxmlformats.org/officeDocument/2006/extended-properties" xmlns:vt="http://schemas.openxmlformats.org/officeDocument/2006/docPropsVTypes">
  <TotalTime>24229</TotalTime>
  <Words>1591</Words>
  <Application>Microsoft Office PowerPoint</Application>
  <PresentationFormat>Širokoúhlá obrazovka</PresentationFormat>
  <Paragraphs>216</Paragraphs>
  <Slides>21</Slides>
  <Notes>21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30" baseType="lpstr">
      <vt:lpstr>Arial</vt:lpstr>
      <vt:lpstr>Calibri</vt:lpstr>
      <vt:lpstr>Courier New</vt:lpstr>
      <vt:lpstr>Montserrat</vt:lpstr>
      <vt:lpstr>Neues Grotesque</vt:lpstr>
      <vt:lpstr>Neues Grotesque Bold</vt:lpstr>
      <vt:lpstr>Neues Grotesque Medium</vt:lpstr>
      <vt:lpstr>Roboto Condensed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 Hloucha</dc:creator>
  <cp:lastModifiedBy>Hájková Anna</cp:lastModifiedBy>
  <cp:revision>74</cp:revision>
  <dcterms:created xsi:type="dcterms:W3CDTF">2023-04-20T12:37:43Z</dcterms:created>
  <dcterms:modified xsi:type="dcterms:W3CDTF">2025-11-02T20:00:04Z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0x01010080582340A5EF404F800BCEBB74AB68B2</vt:lpwstr>
  </property>
  <property fmtid="{D5CDD505-2E9C-101B-9397-08002B2CF9AE}" pid="3" name="MediaServiceImageTags">
    <vt:lpwstr/>
  </property>
</Properties>
</file>