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65" r:id="rId4"/>
    <p:sldId id="266" r:id="rId5"/>
    <p:sldId id="258" r:id="rId6"/>
    <p:sldId id="259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>
        <p:scale>
          <a:sx n="100" d="100"/>
          <a:sy n="100" d="100"/>
        </p:scale>
        <p:origin x="-528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delu.cz/" TargetMode="External"/><Relationship Id="rId2" Type="http://schemas.openxmlformats.org/officeDocument/2006/relationships/hyperlink" Target="mailto:stastna@mendelu.cz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www.degruyter.com/view/j/euco" TargetMode="External"/><Relationship Id="rId4" Type="http://schemas.openxmlformats.org/officeDocument/2006/relationships/hyperlink" Target="https://www.researchgate.net/profile/Milada_Stastna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0" y="1700188"/>
            <a:ext cx="9144000" cy="1008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sz="2400" dirty="0" smtClean="0"/>
              <a:t>Krajinná </a:t>
            </a:r>
            <a:r>
              <a:rPr lang="cs-CZ" sz="2400" dirty="0"/>
              <a:t>paměť jako dědictví venkova –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b="0" dirty="0" smtClean="0"/>
              <a:t>proměny </a:t>
            </a:r>
            <a:r>
              <a:rPr lang="cs-CZ" sz="2400" b="0" dirty="0"/>
              <a:t>české kulturní krajiny v mentálním obraze jejích </a:t>
            </a:r>
            <a:r>
              <a:rPr lang="cs-CZ" sz="2400" b="0" dirty="0" smtClean="0"/>
              <a:t>obyvatel</a:t>
            </a:r>
            <a:r>
              <a:rPr lang="cs-CZ" sz="800" b="0" dirty="0"/>
              <a:t/>
            </a:r>
            <a:br>
              <a:rPr lang="cs-CZ" sz="800" b="0" dirty="0"/>
            </a:br>
            <a:r>
              <a:rPr lang="cs-CZ" sz="2400" b="0" dirty="0" smtClean="0"/>
              <a:t/>
            </a:r>
            <a:br>
              <a:rPr lang="cs-CZ" sz="2400" b="0" dirty="0" smtClean="0"/>
            </a:br>
            <a:r>
              <a:rPr lang="cs-CZ" sz="2400" b="0" dirty="0" smtClean="0"/>
              <a:t>TD020346</a:t>
            </a:r>
            <a:endParaRPr lang="cs-CZ" altLang="cs-CZ" sz="24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323528" y="3212976"/>
            <a:ext cx="8713787" cy="2015877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cs-CZ" altLang="cs-CZ" sz="2800" b="1" dirty="0">
                <a:solidFill>
                  <a:srgbClr val="0070C0"/>
                </a:solidFill>
              </a:rPr>
              <a:t>Certifikovaná 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metodika </a:t>
            </a:r>
          </a:p>
          <a:p>
            <a:pPr algn="ctr">
              <a:defRPr/>
            </a:pPr>
            <a:r>
              <a:rPr lang="cs-CZ" altLang="cs-CZ" sz="2800" b="1" dirty="0" smtClean="0">
                <a:solidFill>
                  <a:srgbClr val="0070C0"/>
                </a:solidFill>
              </a:rPr>
              <a:t>„Postup tvorby moderní kroniky obce“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Doc. Ing. Milada Šťastná, Ph.D.</a:t>
            </a: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860032" y="5589387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Datum 28. dubna 2015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20" y="5503886"/>
            <a:ext cx="1080615" cy="832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5112568"/>
          </a:xfrm>
        </p:spPr>
        <p:txBody>
          <a:bodyPr>
            <a:normAutofit fontScale="85000" lnSpcReduction="20000"/>
          </a:bodyPr>
          <a:lstStyle/>
          <a:p>
            <a:r>
              <a:rPr lang="cs-CZ" b="1" u="sng" dirty="0"/>
              <a:t>Záměrem projektu </a:t>
            </a:r>
            <a:r>
              <a:rPr lang="cs-CZ" b="1" u="sng" dirty="0" smtClean="0"/>
              <a:t>je</a:t>
            </a:r>
            <a:r>
              <a:rPr lang="cs-CZ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b="1" dirty="0" smtClean="0"/>
              <a:t>identifikovat</a:t>
            </a:r>
            <a:r>
              <a:rPr lang="cs-CZ" b="1" dirty="0"/>
              <a:t>, analyzovat a trvalým způsobem zdokumentovat </a:t>
            </a:r>
            <a:r>
              <a:rPr lang="cs-CZ" dirty="0"/>
              <a:t>proměny české kulturní krajiny v mentálním obraze </a:t>
            </a:r>
            <a:r>
              <a:rPr lang="cs-CZ" dirty="0" smtClean="0"/>
              <a:t>jejích obyvatel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vytvořit </a:t>
            </a:r>
            <a:r>
              <a:rPr lang="cs-CZ" b="1" dirty="0"/>
              <a:t>databázi kvalitativních informací </a:t>
            </a:r>
            <a:r>
              <a:rPr lang="cs-CZ" dirty="0"/>
              <a:t>ve vztahu ke kulturní krajině a jejímu vývoji. </a:t>
            </a:r>
            <a:endParaRPr lang="cs-CZ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návaznosti na Evropskou úmluvu o </a:t>
            </a:r>
            <a:r>
              <a:rPr lang="cs-CZ" dirty="0" smtClean="0"/>
              <a:t>krajině začlenit </a:t>
            </a:r>
            <a:r>
              <a:rPr lang="cs-CZ" dirty="0"/>
              <a:t>tuto problematiku do </a:t>
            </a:r>
            <a:r>
              <a:rPr lang="cs-CZ" b="1" dirty="0"/>
              <a:t>vzdělávacího procesu </a:t>
            </a:r>
            <a:r>
              <a:rPr lang="cs-CZ" dirty="0"/>
              <a:t>s důrazem na regionální </a:t>
            </a:r>
            <a:r>
              <a:rPr lang="cs-CZ" dirty="0" smtClean="0"/>
              <a:t>aspekt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získat </a:t>
            </a:r>
            <a:r>
              <a:rPr lang="cs-CZ" dirty="0"/>
              <a:t>podklady pro </a:t>
            </a:r>
            <a:r>
              <a:rPr lang="cs-CZ" b="1" dirty="0"/>
              <a:t>zkvalitnění plánovací praxe </a:t>
            </a:r>
            <a:r>
              <a:rPr lang="cs-CZ" b="1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na základě </a:t>
            </a:r>
            <a:r>
              <a:rPr lang="cs-CZ" dirty="0"/>
              <a:t>zobecnění vyvodit </a:t>
            </a:r>
            <a:r>
              <a:rPr lang="cs-CZ" b="1" dirty="0"/>
              <a:t>doporučení pro </a:t>
            </a:r>
            <a:r>
              <a:rPr lang="cs-CZ" b="1" dirty="0" smtClean="0"/>
              <a:t>strategický </a:t>
            </a:r>
            <a:r>
              <a:rPr lang="cs-CZ" b="1" dirty="0"/>
              <a:t>rozvoj </a:t>
            </a:r>
            <a:r>
              <a:rPr lang="cs-CZ" dirty="0"/>
              <a:t>obcí a </a:t>
            </a:r>
            <a:r>
              <a:rPr lang="cs-CZ" dirty="0" smtClean="0"/>
              <a:t>regionů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204864"/>
            <a:ext cx="8291264" cy="4248472"/>
          </a:xfrm>
        </p:spPr>
        <p:txBody>
          <a:bodyPr/>
          <a:lstStyle/>
          <a:p>
            <a:r>
              <a:rPr lang="cs-CZ" dirty="0" smtClean="0"/>
              <a:t>Studium </a:t>
            </a:r>
            <a:r>
              <a:rPr lang="cs-CZ" b="1" dirty="0" smtClean="0"/>
              <a:t>změn makrostruktury </a:t>
            </a:r>
            <a:r>
              <a:rPr lang="cs-CZ" dirty="0" smtClean="0"/>
              <a:t>krajiny na základě dat (s využitím databáze LUCC </a:t>
            </a:r>
            <a:r>
              <a:rPr lang="cs-CZ" dirty="0" err="1" smtClean="0"/>
              <a:t>Czechia</a:t>
            </a:r>
            <a:r>
              <a:rPr lang="cs-CZ" dirty="0" smtClean="0"/>
              <a:t>)</a:t>
            </a:r>
          </a:p>
          <a:p>
            <a:r>
              <a:rPr lang="cs-CZ" dirty="0" smtClean="0"/>
              <a:t>Studium </a:t>
            </a:r>
            <a:r>
              <a:rPr lang="cs-CZ" b="1" dirty="0" smtClean="0"/>
              <a:t>změn mikrostruktury </a:t>
            </a:r>
            <a:r>
              <a:rPr lang="cs-CZ" dirty="0" smtClean="0"/>
              <a:t>krajiny na základě srovnání vojenského mapování, leteckých snímků a terénního výzkumu</a:t>
            </a:r>
          </a:p>
          <a:p>
            <a:r>
              <a:rPr lang="cs-CZ" dirty="0" smtClean="0"/>
              <a:t>Studium </a:t>
            </a:r>
            <a:r>
              <a:rPr lang="cs-CZ" b="1" dirty="0" smtClean="0"/>
              <a:t>percepce krajiny </a:t>
            </a:r>
            <a:r>
              <a:rPr lang="cs-CZ" dirty="0" smtClean="0"/>
              <a:t>na základě řízených rozhovorů a besed, zaměřených na pamětníky, analýzy kronik a dalších materiálů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44008" y="692696"/>
            <a:ext cx="3456384" cy="504056"/>
          </a:xfrm>
        </p:spPr>
        <p:txBody>
          <a:bodyPr/>
          <a:lstStyle/>
          <a:p>
            <a:r>
              <a:rPr lang="cs-CZ" dirty="0" smtClean="0"/>
              <a:t>METODOLOGIE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677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139952" y="980728"/>
            <a:ext cx="4392488" cy="504056"/>
          </a:xfrm>
        </p:spPr>
        <p:txBody>
          <a:bodyPr/>
          <a:lstStyle/>
          <a:p>
            <a:r>
              <a:rPr lang="cs-CZ" dirty="0" smtClean="0"/>
              <a:t>PŘÍPADOVÉ STUDIE</a:t>
            </a:r>
            <a:endParaRPr lang="cs-CZ" dirty="0"/>
          </a:p>
        </p:txBody>
      </p:sp>
      <p:pic>
        <p:nvPicPr>
          <p:cNvPr id="4" name="Obrázek 3" descr="D:\OMEGA_krajina\OMEGA_mapk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79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7504" y="2060848"/>
            <a:ext cx="9036496" cy="4752528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cs-CZ" altLang="cs-CZ" b="1" dirty="0" smtClean="0"/>
              <a:t>Uspořádání workshopu </a:t>
            </a:r>
            <a:r>
              <a:rPr lang="cs-CZ" altLang="cs-CZ" sz="2600" dirty="0" smtClean="0"/>
              <a:t>(4.-6. 6</a:t>
            </a:r>
            <a:r>
              <a:rPr lang="cs-CZ" altLang="cs-CZ" sz="2600" dirty="0" smtClean="0"/>
              <a:t>. 2015</a:t>
            </a:r>
            <a:r>
              <a:rPr lang="cs-CZ" altLang="cs-CZ" sz="2600" dirty="0" smtClean="0"/>
              <a:t>, Brno, Křižánky)</a:t>
            </a:r>
            <a:endParaRPr lang="cs-CZ" altLang="cs-CZ" dirty="0" smtClean="0"/>
          </a:p>
          <a:p>
            <a:pPr marL="514350" indent="-514350">
              <a:buAutoNum type="arabicParenR"/>
            </a:pPr>
            <a:r>
              <a:rPr lang="cs-CZ" altLang="cs-CZ" b="1" dirty="0" smtClean="0"/>
              <a:t>Uspořádání výstavy </a:t>
            </a:r>
            <a:r>
              <a:rPr lang="cs-CZ" altLang="cs-CZ" dirty="0" smtClean="0"/>
              <a:t>(21</a:t>
            </a:r>
            <a:r>
              <a:rPr lang="cs-CZ" altLang="cs-CZ" dirty="0" smtClean="0"/>
              <a:t>. 9. 2015</a:t>
            </a:r>
            <a:r>
              <a:rPr lang="cs-CZ" altLang="cs-CZ" dirty="0" smtClean="0"/>
              <a:t>, Brno, MENDELU,)</a:t>
            </a:r>
          </a:p>
          <a:p>
            <a:pPr marL="514350" indent="-514350">
              <a:buAutoNum type="arabicParenR"/>
            </a:pPr>
            <a:r>
              <a:rPr lang="en-US" altLang="cs-CZ" b="1" dirty="0" err="1" smtClean="0"/>
              <a:t>Uspořádání</a:t>
            </a:r>
            <a:r>
              <a:rPr lang="en-US" altLang="cs-CZ" b="1" dirty="0" smtClean="0"/>
              <a:t> </a:t>
            </a:r>
            <a:r>
              <a:rPr lang="en-US" altLang="cs-CZ" b="1" dirty="0" err="1" smtClean="0"/>
              <a:t>konference</a:t>
            </a:r>
            <a:r>
              <a:rPr lang="cs-CZ" altLang="cs-CZ" b="1" dirty="0" smtClean="0"/>
              <a:t> </a:t>
            </a:r>
            <a:r>
              <a:rPr lang="cs-CZ" altLang="cs-CZ" dirty="0" smtClean="0"/>
              <a:t>(23</a:t>
            </a:r>
            <a:r>
              <a:rPr lang="cs-CZ" altLang="cs-CZ" dirty="0" smtClean="0"/>
              <a:t>. 10. 2015,Brno,MENDELU</a:t>
            </a:r>
            <a:r>
              <a:rPr lang="cs-CZ" altLang="cs-CZ" dirty="0" smtClean="0"/>
              <a:t>)</a:t>
            </a:r>
          </a:p>
          <a:p>
            <a:pPr marL="514350" indent="-514350">
              <a:buAutoNum type="arabicParenR"/>
            </a:pPr>
            <a:r>
              <a:rPr lang="en-US" altLang="cs-CZ" b="1" dirty="0" err="1" smtClean="0"/>
              <a:t>Audiovizuální</a:t>
            </a:r>
            <a:r>
              <a:rPr lang="en-US" altLang="cs-CZ" b="1" dirty="0" smtClean="0"/>
              <a:t> </a:t>
            </a:r>
            <a:r>
              <a:rPr lang="en-US" altLang="cs-CZ" b="1" dirty="0" err="1" smtClean="0"/>
              <a:t>tvorba</a:t>
            </a:r>
            <a:r>
              <a:rPr lang="en-US" altLang="cs-CZ" b="1" dirty="0" smtClean="0"/>
              <a:t>,</a:t>
            </a:r>
            <a:r>
              <a:rPr lang="cs-CZ" altLang="cs-CZ" b="1" dirty="0" smtClean="0"/>
              <a:t> </a:t>
            </a:r>
            <a:r>
              <a:rPr lang="en-US" altLang="cs-CZ" b="1" dirty="0" err="1" smtClean="0"/>
              <a:t>elektronický</a:t>
            </a:r>
            <a:r>
              <a:rPr lang="en-US" altLang="cs-CZ" b="1" dirty="0" smtClean="0"/>
              <a:t> </a:t>
            </a:r>
            <a:r>
              <a:rPr lang="en-US" altLang="cs-CZ" b="1" dirty="0" err="1" smtClean="0"/>
              <a:t>dokument</a:t>
            </a:r>
            <a:endParaRPr lang="cs-CZ" altLang="cs-CZ" b="1" dirty="0" smtClean="0"/>
          </a:p>
          <a:p>
            <a:pPr marL="514350" indent="-514350">
              <a:buAutoNum type="arabicParenR"/>
            </a:pPr>
            <a:r>
              <a:rPr lang="en-US" altLang="cs-CZ" b="1" dirty="0" err="1"/>
              <a:t>Odborná</a:t>
            </a:r>
            <a:r>
              <a:rPr lang="en-US" altLang="cs-CZ" b="1" dirty="0"/>
              <a:t> </a:t>
            </a:r>
            <a:r>
              <a:rPr lang="en-US" altLang="cs-CZ" b="1" dirty="0" err="1"/>
              <a:t>kniha</a:t>
            </a:r>
            <a:r>
              <a:rPr lang="cs-CZ" altLang="cs-CZ" b="1" dirty="0"/>
              <a:t> + </a:t>
            </a:r>
            <a:r>
              <a:rPr lang="cs-CZ" altLang="cs-CZ" b="1" dirty="0" smtClean="0"/>
              <a:t>články </a:t>
            </a:r>
            <a:r>
              <a:rPr lang="cs-CZ" altLang="cs-CZ" dirty="0" smtClean="0"/>
              <a:t>(</a:t>
            </a:r>
            <a:r>
              <a:rPr lang="cs-CZ" altLang="cs-CZ" dirty="0" err="1" smtClean="0"/>
              <a:t>European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Countryside</a:t>
            </a:r>
            <a:r>
              <a:rPr lang="cs-CZ" altLang="cs-CZ" dirty="0" smtClean="0"/>
              <a:t>)</a:t>
            </a:r>
          </a:p>
          <a:p>
            <a:pPr marL="514350" indent="-514350">
              <a:buAutoNum type="arabicParenR"/>
            </a:pPr>
            <a:r>
              <a:rPr lang="cs-CZ" altLang="cs-CZ" b="1" dirty="0" smtClean="0">
                <a:solidFill>
                  <a:srgbClr val="FF0000"/>
                </a:solidFill>
              </a:rPr>
              <a:t>Podkladová </a:t>
            </a:r>
            <a:r>
              <a:rPr lang="cs-CZ" altLang="cs-CZ" b="1" dirty="0">
                <a:solidFill>
                  <a:srgbClr val="FF0000"/>
                </a:solidFill>
              </a:rPr>
              <a:t>studie pro </a:t>
            </a:r>
            <a:r>
              <a:rPr lang="cs-CZ" altLang="cs-CZ" b="1" dirty="0" smtClean="0">
                <a:solidFill>
                  <a:srgbClr val="FF0000"/>
                </a:solidFill>
              </a:rPr>
              <a:t>orgány státní správy</a:t>
            </a:r>
          </a:p>
          <a:p>
            <a:pPr marL="514350" indent="-514350">
              <a:buAutoNum type="arabicParenR"/>
            </a:pPr>
            <a:r>
              <a:rPr lang="cs-CZ" altLang="cs-CZ" b="1" dirty="0">
                <a:solidFill>
                  <a:srgbClr val="FF0000"/>
                </a:solidFill>
              </a:rPr>
              <a:t>Certifikovaná </a:t>
            </a:r>
            <a:r>
              <a:rPr lang="cs-CZ" altLang="cs-CZ" b="1" dirty="0" smtClean="0">
                <a:solidFill>
                  <a:srgbClr val="FF0000"/>
                </a:solidFill>
              </a:rPr>
              <a:t>metodika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b="1" dirty="0" smtClean="0">
                <a:solidFill>
                  <a:srgbClr val="FF0000"/>
                </a:solidFill>
              </a:rPr>
              <a:t>+ Specializovaná </a:t>
            </a:r>
            <a:r>
              <a:rPr lang="cs-CZ" altLang="cs-CZ" b="1" dirty="0">
                <a:solidFill>
                  <a:srgbClr val="FF0000"/>
                </a:solidFill>
              </a:rPr>
              <a:t>mapa</a:t>
            </a:r>
            <a:r>
              <a:rPr lang="en-US" altLang="cs-CZ" b="1" dirty="0" smtClean="0">
                <a:solidFill>
                  <a:srgbClr val="FF0000"/>
                </a:solidFill>
              </a:rPr>
              <a:t> </a:t>
            </a:r>
            <a:endParaRPr lang="cs-CZ" altLang="cs-CZ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arenR"/>
            </a:pP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</a:t>
            </a:r>
            <a:r>
              <a:rPr lang="cs-CZ" dirty="0" smtClean="0"/>
              <a:t>výsledků </a:t>
            </a:r>
            <a:r>
              <a:rPr lang="cs-CZ" dirty="0" smtClean="0"/>
              <a:t>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91264" cy="504056"/>
          </a:xfrm>
        </p:spPr>
        <p:txBody>
          <a:bodyPr/>
          <a:lstStyle/>
          <a:p>
            <a:r>
              <a:rPr lang="cs-CZ" dirty="0" smtClean="0"/>
              <a:t>Uplatnění výsledku + pro koho je určen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79512" y="2060848"/>
            <a:ext cx="8856984" cy="4797151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FF0000"/>
                </a:solidFill>
              </a:rPr>
              <a:t>Podkladová studie pro orgány státní </a:t>
            </a:r>
            <a:r>
              <a:rPr lang="cs-CZ" altLang="cs-CZ" sz="3600" b="1" dirty="0" smtClean="0">
                <a:solidFill>
                  <a:srgbClr val="FF0000"/>
                </a:solidFill>
              </a:rPr>
              <a:t>správy - </a:t>
            </a:r>
            <a:r>
              <a:rPr lang="cs-CZ" altLang="cs-CZ" sz="3600" b="1" dirty="0" smtClean="0"/>
              <a:t>odbor regionálního rozvoje JMK</a:t>
            </a:r>
            <a:endParaRPr lang="cs-CZ" altLang="cs-CZ" sz="3600" b="1" dirty="0" smtClean="0">
              <a:solidFill>
                <a:srgbClr val="FF0000"/>
              </a:solidFill>
            </a:endParaRPr>
          </a:p>
          <a:p>
            <a:pPr marL="1258888" lvl="2" indent="-3444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altLang="cs-CZ" dirty="0"/>
              <a:t>vycházející z </a:t>
            </a:r>
            <a:r>
              <a:rPr lang="cs-CZ" altLang="cs-CZ" b="1" dirty="0"/>
              <a:t>analýz </a:t>
            </a:r>
            <a:r>
              <a:rPr lang="cs-CZ" altLang="cs-CZ" dirty="0"/>
              <a:t>a</a:t>
            </a:r>
            <a:r>
              <a:rPr lang="cs-CZ" altLang="cs-CZ" b="1" dirty="0"/>
              <a:t> hodnocení </a:t>
            </a:r>
            <a:r>
              <a:rPr lang="cs-CZ" altLang="cs-CZ" dirty="0"/>
              <a:t>dílčích cílů</a:t>
            </a:r>
          </a:p>
          <a:p>
            <a:pPr marL="1258888" lvl="2" indent="-3444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altLang="cs-CZ" b="1" dirty="0"/>
              <a:t>kompletace výsledků </a:t>
            </a:r>
            <a:r>
              <a:rPr lang="cs-CZ" altLang="cs-CZ" dirty="0"/>
              <a:t>a zdokumentování přehledu a proměn české kulturní krajiny</a:t>
            </a:r>
          </a:p>
          <a:p>
            <a:pPr marL="1258888" lvl="2" indent="-3444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altLang="cs-CZ" dirty="0"/>
              <a:t>součástí bude </a:t>
            </a:r>
            <a:r>
              <a:rPr lang="cs-CZ" altLang="cs-CZ" b="1" dirty="0"/>
              <a:t>přehled návrhů možných opatření </a:t>
            </a:r>
            <a:r>
              <a:rPr lang="cs-CZ" altLang="cs-CZ" dirty="0"/>
              <a:t>uplatnitelných v rámci Evropské úmluvy o krajině a vedoucí k omezení negativních vlivů legislativní cestou</a:t>
            </a:r>
          </a:p>
          <a:p>
            <a:pPr marL="0" indent="0">
              <a:buNone/>
            </a:pPr>
            <a:endParaRPr lang="cs-CZ" altLang="cs-CZ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37321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cs-CZ" sz="3200" b="1" dirty="0">
                <a:solidFill>
                  <a:srgbClr val="FF0000"/>
                </a:solidFill>
              </a:rPr>
              <a:t>Certifikovaná </a:t>
            </a:r>
            <a:r>
              <a:rPr lang="cs-CZ" altLang="cs-CZ" sz="3200" b="1" dirty="0" smtClean="0">
                <a:solidFill>
                  <a:srgbClr val="FF0000"/>
                </a:solidFill>
              </a:rPr>
              <a:t>metodika: </a:t>
            </a:r>
            <a:r>
              <a:rPr lang="en-US" sz="3200" b="1" dirty="0" err="1"/>
              <a:t>Postup</a:t>
            </a:r>
            <a:r>
              <a:rPr lang="en-US" sz="3200" b="1" dirty="0"/>
              <a:t> </a:t>
            </a:r>
            <a:r>
              <a:rPr lang="en-US" sz="3200" b="1" dirty="0" err="1"/>
              <a:t>tvorby</a:t>
            </a:r>
            <a:r>
              <a:rPr lang="en-US" sz="3200" b="1" dirty="0"/>
              <a:t> „</a:t>
            </a:r>
            <a:r>
              <a:rPr lang="en-US" sz="3200" b="1" dirty="0" err="1"/>
              <a:t>Moderní</a:t>
            </a:r>
            <a:r>
              <a:rPr lang="en-US" sz="3200" b="1" dirty="0"/>
              <a:t> </a:t>
            </a:r>
            <a:r>
              <a:rPr lang="en-US" sz="3200" b="1" dirty="0" err="1"/>
              <a:t>kroniky</a:t>
            </a:r>
            <a:r>
              <a:rPr lang="en-US" sz="3200" b="1" dirty="0"/>
              <a:t> </a:t>
            </a:r>
            <a:r>
              <a:rPr lang="en-US" sz="3200" b="1" dirty="0" err="1"/>
              <a:t>obce</a:t>
            </a:r>
            <a:r>
              <a:rPr lang="en-US" sz="3200" b="1" dirty="0"/>
              <a:t>“</a:t>
            </a:r>
            <a:r>
              <a:rPr lang="cs-CZ" sz="3200" b="1" dirty="0"/>
              <a:t> </a:t>
            </a:r>
            <a:r>
              <a:rPr lang="cs-CZ" altLang="cs-CZ" sz="3200" b="1" dirty="0" smtClean="0">
                <a:solidFill>
                  <a:srgbClr val="FF0000"/>
                </a:solidFill>
              </a:rPr>
              <a:t>+ </a:t>
            </a:r>
            <a:r>
              <a:rPr lang="cs-CZ" altLang="cs-CZ" sz="3200" b="1" dirty="0">
                <a:solidFill>
                  <a:srgbClr val="FF0000"/>
                </a:solidFill>
              </a:rPr>
              <a:t>Specializovaná mapa</a:t>
            </a:r>
            <a:r>
              <a:rPr lang="en-US" altLang="cs-CZ" sz="3200" b="1" dirty="0">
                <a:solidFill>
                  <a:srgbClr val="FF0000"/>
                </a:solidFill>
              </a:rPr>
              <a:t> </a:t>
            </a:r>
            <a:r>
              <a:rPr lang="cs-CZ" altLang="cs-CZ" sz="3200" b="1" dirty="0"/>
              <a:t>(certifikace AOPK</a:t>
            </a:r>
            <a:r>
              <a:rPr lang="cs-CZ" altLang="cs-CZ" sz="3200" b="1" dirty="0" smtClean="0"/>
              <a:t>) </a:t>
            </a:r>
            <a:r>
              <a:rPr lang="cs-CZ" altLang="cs-CZ" sz="3200" b="1" smtClean="0"/>
              <a:t>- obce</a:t>
            </a:r>
            <a:endParaRPr lang="cs-CZ" altLang="cs-CZ" sz="1100" b="1" dirty="0" smtClean="0"/>
          </a:p>
          <a:p>
            <a:endParaRPr lang="cs-CZ" altLang="cs-CZ" sz="1100" b="1" dirty="0" smtClean="0"/>
          </a:p>
          <a:p>
            <a:pPr marL="1200150" lvl="1" indent="-45720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 err="1" smtClean="0"/>
              <a:t>zahrnující</a:t>
            </a:r>
            <a:r>
              <a:rPr lang="en-US" sz="2800" dirty="0" smtClean="0"/>
              <a:t> </a:t>
            </a:r>
            <a:r>
              <a:rPr lang="en-US" sz="2800" b="1" dirty="0" err="1" smtClean="0"/>
              <a:t>identifikaci</a:t>
            </a:r>
            <a:r>
              <a:rPr lang="en-US" sz="2800" dirty="0" smtClean="0"/>
              <a:t>, </a:t>
            </a:r>
            <a:r>
              <a:rPr lang="en-US" sz="2800" b="1" dirty="0" err="1" smtClean="0"/>
              <a:t>dokumentaci</a:t>
            </a:r>
            <a:r>
              <a:rPr lang="en-US" sz="2800" dirty="0" smtClean="0"/>
              <a:t> a </a:t>
            </a:r>
            <a:r>
              <a:rPr lang="en-US" sz="2800" b="1" dirty="0" err="1" smtClean="0"/>
              <a:t>vyhodnocení</a:t>
            </a:r>
            <a:r>
              <a:rPr lang="en-US" sz="2800" dirty="0" smtClean="0"/>
              <a:t> </a:t>
            </a:r>
            <a:r>
              <a:rPr lang="en-US" sz="2800" dirty="0" err="1" smtClean="0"/>
              <a:t>mentálního</a:t>
            </a:r>
            <a:r>
              <a:rPr lang="en-US" sz="2800" dirty="0" smtClean="0"/>
              <a:t> </a:t>
            </a:r>
            <a:r>
              <a:rPr lang="en-US" sz="2800" dirty="0" err="1" smtClean="0"/>
              <a:t>obrazu</a:t>
            </a:r>
            <a:r>
              <a:rPr lang="en-US" sz="2800" dirty="0" smtClean="0"/>
              <a:t> </a:t>
            </a:r>
            <a:r>
              <a:rPr lang="en-US" sz="2800" dirty="0" err="1" smtClean="0"/>
              <a:t>měnící</a:t>
            </a:r>
            <a:r>
              <a:rPr lang="en-US" sz="2800" dirty="0" smtClean="0"/>
              <a:t> se </a:t>
            </a:r>
            <a:r>
              <a:rPr lang="en-US" sz="2800" dirty="0" err="1" smtClean="0"/>
              <a:t>kulturní</a:t>
            </a:r>
            <a:r>
              <a:rPr lang="en-US" sz="2800" dirty="0" smtClean="0"/>
              <a:t> </a:t>
            </a:r>
            <a:r>
              <a:rPr lang="en-US" sz="2800" dirty="0" err="1" smtClean="0"/>
              <a:t>krajiny</a:t>
            </a:r>
            <a:r>
              <a:rPr lang="en-US" sz="2800" dirty="0" smtClean="0"/>
              <a:t>; </a:t>
            </a:r>
            <a:r>
              <a:rPr lang="en-US" sz="2800" b="1" dirty="0" err="1" smtClean="0"/>
              <a:t>kvalitativní</a:t>
            </a:r>
            <a:r>
              <a:rPr lang="en-US" sz="2800" b="1" dirty="0" smtClean="0"/>
              <a:t> data</a:t>
            </a:r>
          </a:p>
          <a:p>
            <a:pPr marL="1200150" lvl="1" indent="-45720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 err="1" smtClean="0"/>
              <a:t>zasazená</a:t>
            </a:r>
            <a:r>
              <a:rPr lang="en-US" sz="2800" dirty="0" smtClean="0"/>
              <a:t> </a:t>
            </a:r>
            <a:r>
              <a:rPr lang="en-US" sz="2800" dirty="0"/>
              <a:t>do </a:t>
            </a:r>
            <a:r>
              <a:rPr lang="en-US" sz="2800" dirty="0" err="1"/>
              <a:t>podrobnějších</a:t>
            </a:r>
            <a:r>
              <a:rPr lang="en-US" sz="2800" dirty="0"/>
              <a:t> </a:t>
            </a:r>
            <a:r>
              <a:rPr lang="en-US" sz="2800" b="1" dirty="0" err="1"/>
              <a:t>demografických</a:t>
            </a:r>
            <a:r>
              <a:rPr lang="en-US" sz="2800" b="1" dirty="0"/>
              <a:t>, </a:t>
            </a:r>
            <a:r>
              <a:rPr lang="en-US" sz="2800" b="1" dirty="0" err="1"/>
              <a:t>historických</a:t>
            </a:r>
            <a:r>
              <a:rPr lang="en-US" sz="2800" b="1" dirty="0"/>
              <a:t>, </a:t>
            </a:r>
            <a:r>
              <a:rPr lang="en-US" sz="2800" b="1" dirty="0" err="1"/>
              <a:t>etnografických</a:t>
            </a:r>
            <a:r>
              <a:rPr lang="en-US" sz="2800" b="1" dirty="0"/>
              <a:t>, </a:t>
            </a:r>
            <a:r>
              <a:rPr lang="en-US" sz="2800" b="1" dirty="0" err="1"/>
              <a:t>přírodních</a:t>
            </a:r>
            <a:r>
              <a:rPr lang="en-US" sz="2800" b="1" dirty="0"/>
              <a:t> </a:t>
            </a:r>
            <a:r>
              <a:rPr lang="en-US" sz="2800" dirty="0" err="1"/>
              <a:t>souvislostí</a:t>
            </a:r>
            <a:endParaRPr lang="cs-CZ" altLang="cs-CZ" sz="2800" dirty="0">
              <a:latin typeface="Arial" charset="0"/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cs-CZ" altLang="cs-CZ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alt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45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735142"/>
            <a:ext cx="8291264" cy="504056"/>
          </a:xfrm>
        </p:spPr>
        <p:txBody>
          <a:bodyPr/>
          <a:lstStyle/>
          <a:p>
            <a:pPr algn="ctr"/>
            <a:r>
              <a:rPr lang="cs-CZ" dirty="0" smtClean="0"/>
              <a:t>     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1700808"/>
            <a:ext cx="8568952" cy="4752527"/>
          </a:xfrm>
        </p:spPr>
        <p:txBody>
          <a:bodyPr/>
          <a:lstStyle/>
          <a:p>
            <a:pPr marL="0" indent="0">
              <a:buNone/>
            </a:pPr>
            <a:r>
              <a:rPr lang="cs-CZ" sz="2400" b="1" dirty="0" smtClean="0"/>
              <a:t>Doc. Ing. </a:t>
            </a:r>
            <a:r>
              <a:rPr lang="en-US" sz="2400" b="1" dirty="0" err="1" smtClean="0"/>
              <a:t>Milada</a:t>
            </a:r>
            <a:r>
              <a:rPr lang="en-US" sz="2400" b="1" dirty="0" smtClean="0"/>
              <a:t> </a:t>
            </a:r>
            <a:r>
              <a:rPr lang="cs-CZ" sz="2400" b="1" dirty="0" err="1" smtClean="0"/>
              <a:t>Šť</a:t>
            </a:r>
            <a:r>
              <a:rPr lang="en-US" sz="2400" b="1" dirty="0" err="1" smtClean="0"/>
              <a:t>astn</a:t>
            </a:r>
            <a:r>
              <a:rPr lang="cs-CZ" sz="2400" b="1" dirty="0" smtClean="0"/>
              <a:t>á</a:t>
            </a:r>
            <a:r>
              <a:rPr lang="en-US" sz="2400" b="1" dirty="0" smtClean="0"/>
              <a:t>, </a:t>
            </a:r>
            <a:r>
              <a:rPr lang="en-US" sz="2400" b="1" dirty="0"/>
              <a:t>Ph.D.</a:t>
            </a:r>
            <a:br>
              <a:rPr lang="en-US" sz="2400" b="1" dirty="0"/>
            </a:br>
            <a:r>
              <a:rPr lang="cs-CZ" sz="2400" dirty="0" smtClean="0"/>
              <a:t>vedoucí Ústavu aplikované a krajinné ekologie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200" dirty="0" smtClean="0"/>
              <a:t>Mendel</a:t>
            </a:r>
            <a:r>
              <a:rPr lang="cs-CZ" sz="2200" dirty="0" smtClean="0"/>
              <a:t>ova</a:t>
            </a:r>
            <a:r>
              <a:rPr lang="en-US" sz="2200" dirty="0" smtClean="0"/>
              <a:t> </a:t>
            </a:r>
            <a:r>
              <a:rPr lang="cs-CZ" sz="2200" dirty="0" smtClean="0"/>
              <a:t>u</a:t>
            </a:r>
            <a:r>
              <a:rPr lang="en-US" sz="2200" dirty="0" err="1" smtClean="0"/>
              <a:t>niver</a:t>
            </a:r>
            <a:r>
              <a:rPr lang="cs-CZ" sz="2200" dirty="0" err="1" smtClean="0"/>
              <a:t>zita</a:t>
            </a:r>
            <a:r>
              <a:rPr lang="en-US" sz="2200" dirty="0" smtClean="0"/>
              <a:t> </a:t>
            </a:r>
            <a:r>
              <a:rPr lang="cs-CZ" sz="2200" dirty="0" smtClean="0"/>
              <a:t>v</a:t>
            </a:r>
            <a:r>
              <a:rPr lang="en-US" sz="2200" dirty="0" smtClean="0"/>
              <a:t> </a:t>
            </a:r>
            <a:r>
              <a:rPr lang="en-US" sz="2200" dirty="0" err="1" smtClean="0"/>
              <a:t>Brn</a:t>
            </a:r>
            <a:r>
              <a:rPr lang="cs-CZ" sz="2200" dirty="0" smtClean="0"/>
              <a:t>ě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cs-CZ" sz="2200" dirty="0"/>
              <a:t>A</a:t>
            </a:r>
            <a:r>
              <a:rPr lang="en-US" sz="2200" dirty="0" err="1"/>
              <a:t>gronom</a:t>
            </a:r>
            <a:r>
              <a:rPr lang="cs-CZ" sz="2200" dirty="0" err="1" smtClean="0"/>
              <a:t>ická</a:t>
            </a:r>
            <a:r>
              <a:rPr lang="cs-CZ" sz="2200" dirty="0" smtClean="0"/>
              <a:t> f</a:t>
            </a:r>
            <a:r>
              <a:rPr lang="en-US" sz="2200" dirty="0" smtClean="0"/>
              <a:t>a</a:t>
            </a:r>
            <a:r>
              <a:rPr lang="cs-CZ" sz="2200" dirty="0" smtClean="0"/>
              <a:t>k</a:t>
            </a:r>
            <a:r>
              <a:rPr lang="en-US" sz="2200" dirty="0" err="1" smtClean="0"/>
              <a:t>ult</a:t>
            </a:r>
            <a:r>
              <a:rPr lang="cs-CZ" sz="2200" dirty="0" smtClean="0"/>
              <a:t>a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err="1" smtClean="0"/>
              <a:t>Zem</a:t>
            </a:r>
            <a:r>
              <a:rPr lang="cs-CZ" sz="2200" dirty="0" smtClean="0"/>
              <a:t>ě</a:t>
            </a:r>
            <a:r>
              <a:rPr lang="en-US" sz="2200" dirty="0" smtClean="0"/>
              <a:t>d</a:t>
            </a:r>
            <a:r>
              <a:rPr lang="cs-CZ" sz="2200" dirty="0" smtClean="0"/>
              <a:t>ě</a:t>
            </a:r>
            <a:r>
              <a:rPr lang="en-US" sz="2200" dirty="0" err="1" smtClean="0"/>
              <a:t>lsk</a:t>
            </a:r>
            <a:r>
              <a:rPr lang="cs-CZ" sz="2200" dirty="0" smtClean="0"/>
              <a:t>á</a:t>
            </a:r>
            <a:r>
              <a:rPr lang="en-US" sz="2200" dirty="0" smtClean="0"/>
              <a:t> </a:t>
            </a:r>
            <a:r>
              <a:rPr lang="en-US" sz="2200" dirty="0"/>
              <a:t>1, 613 00 BRNO</a:t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err="1"/>
              <a:t>tel</a:t>
            </a:r>
            <a:r>
              <a:rPr lang="en-US" sz="2200" dirty="0"/>
              <a:t>/fax:    +420 545 132 459, +420 606 580 412</a:t>
            </a:r>
            <a:br>
              <a:rPr lang="en-US" sz="2200" dirty="0"/>
            </a:br>
            <a:r>
              <a:rPr lang="en-US" sz="2200" dirty="0"/>
              <a:t>e-mail:     </a:t>
            </a:r>
            <a:r>
              <a:rPr lang="en-US" sz="2200" dirty="0">
                <a:hlinkClick r:id="rId2"/>
              </a:rPr>
              <a:t>stastna@mendelu.cz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WWW:    </a:t>
            </a:r>
            <a:r>
              <a:rPr lang="en-US" sz="2200" dirty="0">
                <a:hlinkClick r:id="rId3"/>
              </a:rPr>
              <a:t>http://www.mendelu.cz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       </a:t>
            </a:r>
            <a:r>
              <a:rPr lang="en-US" sz="2200" dirty="0">
                <a:hlinkClick r:id="rId4"/>
              </a:rPr>
              <a:t>https://www.researchgate.net/profile/Milada_Stastna/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Editor-in-Chief of the European Countryside</a:t>
            </a:r>
            <a:br>
              <a:rPr lang="en-US" sz="2200" dirty="0"/>
            </a:br>
            <a:r>
              <a:rPr lang="en-US" sz="2200" dirty="0">
                <a:hlinkClick r:id="rId5"/>
              </a:rPr>
              <a:t>http://www.degruyter.com/view/j/euco</a:t>
            </a:r>
            <a:r>
              <a:rPr lang="en-US" sz="2200" dirty="0"/>
              <a:t/>
            </a:r>
            <a:br>
              <a:rPr lang="en-US" sz="2200" dirty="0"/>
            </a:b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nd06.jxs.cz/234/978/c645e038af_98055820_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4" y="1250738"/>
            <a:ext cx="9139790" cy="5589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5517232"/>
            <a:ext cx="8229600" cy="864096"/>
          </a:xfrm>
        </p:spPr>
        <p:txBody>
          <a:bodyPr/>
          <a:lstStyle/>
          <a:p>
            <a:pPr marL="0" indent="0" algn="ctr">
              <a:buNone/>
            </a:pPr>
            <a:r>
              <a:rPr lang="cs-CZ" sz="4400" b="1" dirty="0" smtClean="0">
                <a:solidFill>
                  <a:srgbClr val="FFFF00"/>
                </a:solidFill>
              </a:rPr>
              <a:t>Děkuji Vám za pozornost!</a:t>
            </a:r>
            <a:endParaRPr lang="cs-CZ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61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333</Words>
  <Application>Microsoft Office PowerPoint</Application>
  <PresentationFormat>Předvádění na obrazovce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MMR_klas</vt:lpstr>
      <vt:lpstr>Krajinná paměť jako dědictví venkova –  proměny české kulturní krajiny v mentálním obraze jejích obyvatel  TD020346</vt:lpstr>
      <vt:lpstr>Prezentace aplikace PowerPoint</vt:lpstr>
      <vt:lpstr>METODOLOGIE</vt:lpstr>
      <vt:lpstr>PŘÍPADOVÉ STUDIE</vt:lpstr>
      <vt:lpstr>Představení výsledků projektu</vt:lpstr>
      <vt:lpstr>Uplatnění výsledku + pro koho je určen </vt:lpstr>
      <vt:lpstr>Prezentace aplikace PowerPoint</vt:lpstr>
      <vt:lpstr>     Kontakt na řešitele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uzivatel</cp:lastModifiedBy>
  <cp:revision>20</cp:revision>
  <dcterms:created xsi:type="dcterms:W3CDTF">2014-02-26T13:05:03Z</dcterms:created>
  <dcterms:modified xsi:type="dcterms:W3CDTF">2015-04-23T06:00:43Z</dcterms:modified>
</cp:coreProperties>
</file>