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318" r:id="rId3"/>
    <p:sldId id="293" r:id="rId4"/>
    <p:sldId id="258" r:id="rId5"/>
    <p:sldId id="292" r:id="rId6"/>
    <p:sldId id="301" r:id="rId7"/>
    <p:sldId id="302" r:id="rId8"/>
    <p:sldId id="260" r:id="rId9"/>
    <p:sldId id="262" r:id="rId10"/>
    <p:sldId id="303" r:id="rId11"/>
    <p:sldId id="291" r:id="rId12"/>
    <p:sldId id="304" r:id="rId13"/>
    <p:sldId id="363" r:id="rId14"/>
    <p:sldId id="364" r:id="rId15"/>
    <p:sldId id="297" r:id="rId16"/>
    <p:sldId id="319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58" r:id="rId25"/>
    <p:sldId id="359" r:id="rId26"/>
    <p:sldId id="360" r:id="rId27"/>
    <p:sldId id="361" r:id="rId28"/>
    <p:sldId id="288" r:id="rId2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 varScale="1">
        <p:scale>
          <a:sx n="100" d="100"/>
          <a:sy n="100" d="100"/>
        </p:scale>
        <p:origin x="-90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552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17.10.2018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3096344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15616" y="2996952"/>
            <a:ext cx="7283152" cy="1008112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cs-CZ" sz="4000" cap="small" dirty="0" smtClean="0"/>
              <a:t>Podpory </a:t>
            </a:r>
            <a:r>
              <a:rPr lang="cs-CZ" sz="4000" cap="small" dirty="0" smtClean="0"/>
              <a:t>bydlení financované ze </a:t>
            </a:r>
            <a:r>
              <a:rPr lang="cs-CZ" sz="4000" cap="small" dirty="0"/>
              <a:t>státního </a:t>
            </a:r>
            <a:r>
              <a:rPr lang="cs-CZ" sz="4000" cap="small" dirty="0" smtClean="0"/>
              <a:t>rozpočtu </a:t>
            </a:r>
            <a:r>
              <a:rPr lang="cs-CZ" sz="4000" cap="small" dirty="0" smtClean="0"/>
              <a:t>v roce 2019</a:t>
            </a:r>
            <a:endParaRPr lang="en-US" sz="4000" cap="small" dirty="0">
              <a:solidFill>
                <a:schemeClr val="tx1"/>
              </a:solidFill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1115616" y="4437112"/>
            <a:ext cx="7283152" cy="187220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Ministerstvo pro místní rozvoj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&amp;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Státní fond rozvoje bydlení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030" y="620688"/>
            <a:ext cx="1635738" cy="79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Pečovatelský byt a Komunitní dům seniorů</a:t>
            </a:r>
            <a:br>
              <a:rPr lang="cs-CZ" sz="2800" dirty="0" smtClean="0"/>
            </a:br>
            <a:r>
              <a:rPr lang="cs-CZ" sz="2000" dirty="0" smtClean="0"/>
              <a:t>Následné podmínky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57200" y="2276872"/>
            <a:ext cx="8229600" cy="4392488"/>
          </a:xfrm>
        </p:spPr>
        <p:txBody>
          <a:bodyPr/>
          <a:lstStyle/>
          <a:p>
            <a:r>
              <a:rPr lang="cs-CZ" sz="2200" b="1" dirty="0" smtClean="0"/>
              <a:t>výstavbu dokončit </a:t>
            </a:r>
            <a:r>
              <a:rPr lang="cs-CZ" sz="2200" dirty="0" smtClean="0"/>
              <a:t>do 2 let od Rozhodnutí o poskytnutí dotace</a:t>
            </a:r>
          </a:p>
          <a:p>
            <a:r>
              <a:rPr lang="cs-CZ" sz="2200" dirty="0" smtClean="0"/>
              <a:t>maximální </a:t>
            </a:r>
            <a:r>
              <a:rPr lang="cs-CZ" sz="2200" b="1" dirty="0" smtClean="0"/>
              <a:t>nájemné</a:t>
            </a:r>
            <a:r>
              <a:rPr lang="cs-CZ" sz="2200" dirty="0" smtClean="0"/>
              <a:t> (bez služeb) 61,10 Kč/m2</a:t>
            </a:r>
          </a:p>
          <a:p>
            <a:r>
              <a:rPr lang="cs-CZ" sz="2200" dirty="0" smtClean="0"/>
              <a:t>u </a:t>
            </a:r>
            <a:r>
              <a:rPr lang="cs-CZ" sz="2200" dirty="0" err="1" smtClean="0"/>
              <a:t>KoDus</a:t>
            </a:r>
            <a:r>
              <a:rPr lang="cs-CZ" sz="2200" dirty="0" smtClean="0"/>
              <a:t> je možné vybírat nájem i za poměrnou část sdílené místnosti</a:t>
            </a:r>
          </a:p>
          <a:p>
            <a:r>
              <a:rPr lang="cs-CZ" sz="2200" dirty="0" smtClean="0"/>
              <a:t>nájemní smlouva uzavřená nejpozději do 3 měsíců od kolaudace</a:t>
            </a:r>
          </a:p>
          <a:p>
            <a:r>
              <a:rPr lang="cs-CZ" sz="2200" b="1" dirty="0" smtClean="0"/>
              <a:t>udržitelnost</a:t>
            </a:r>
            <a:r>
              <a:rPr lang="cs-CZ" sz="2200" dirty="0" smtClean="0"/>
              <a:t> 20 let = byty nelze převést na jinou osobou a musí být provozovány formou nájemních bytů pro osoby z cílové skupiny</a:t>
            </a:r>
          </a:p>
          <a:p>
            <a:r>
              <a:rPr lang="cs-CZ" sz="2200" dirty="0" smtClean="0"/>
              <a:t>na bytech vázne </a:t>
            </a:r>
            <a:r>
              <a:rPr lang="cs-CZ" sz="2200" b="1" dirty="0" smtClean="0"/>
              <a:t>zástava</a:t>
            </a:r>
            <a:r>
              <a:rPr lang="cs-CZ" sz="2200" dirty="0" smtClean="0"/>
              <a:t> k zajištění plnění udržitelnosti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4299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Podprogram Bytové domy bez bariér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772816"/>
            <a:ext cx="8496944" cy="4392488"/>
          </a:xfrm>
        </p:spPr>
        <p:txBody>
          <a:bodyPr/>
          <a:lstStyle/>
          <a:p>
            <a:r>
              <a:rPr lang="cs-CZ" sz="2200" dirty="0" smtClean="0"/>
              <a:t>podpora odstraňování bariér při vstupu do bytů v bytových domech výstavbou </a:t>
            </a:r>
            <a:r>
              <a:rPr lang="cs-CZ" sz="2200" b="1" dirty="0" smtClean="0"/>
              <a:t>výtahů</a:t>
            </a:r>
            <a:r>
              <a:rPr lang="cs-CZ" sz="2200" dirty="0" smtClean="0"/>
              <a:t> a </a:t>
            </a:r>
            <a:r>
              <a:rPr lang="cs-CZ" sz="2200" b="1" dirty="0" smtClean="0"/>
              <a:t>bezbariérových vstupů do domů</a:t>
            </a:r>
          </a:p>
          <a:p>
            <a:r>
              <a:rPr lang="cs-CZ" sz="2200" b="1" dirty="0" smtClean="0"/>
              <a:t>příjemce:</a:t>
            </a:r>
            <a:r>
              <a:rPr lang="cs-CZ" sz="2200" dirty="0" smtClean="0"/>
              <a:t> vlastníci bytových domů s více než 3NP, včetně bytových družstev a společenství vlastníků jednotek</a:t>
            </a:r>
          </a:p>
          <a:p>
            <a:r>
              <a:rPr lang="cs-CZ" sz="2200" b="1" dirty="0"/>
              <a:t>dotace:</a:t>
            </a:r>
            <a:r>
              <a:rPr lang="cs-CZ" sz="2200" dirty="0"/>
              <a:t> </a:t>
            </a:r>
            <a:r>
              <a:rPr lang="cs-CZ" sz="2200" dirty="0" smtClean="0"/>
              <a:t>50% nákladů, </a:t>
            </a:r>
          </a:p>
          <a:p>
            <a:pPr lvl="1"/>
            <a:r>
              <a:rPr lang="cs-CZ" sz="1800" dirty="0" smtClean="0"/>
              <a:t>max. 800 </a:t>
            </a:r>
            <a:r>
              <a:rPr lang="cs-CZ" sz="1800" dirty="0"/>
              <a:t>000,- Kč na jeden </a:t>
            </a:r>
            <a:r>
              <a:rPr lang="cs-CZ" sz="1800" dirty="0" smtClean="0"/>
              <a:t>výtah a </a:t>
            </a:r>
          </a:p>
          <a:p>
            <a:pPr lvl="1"/>
            <a:r>
              <a:rPr lang="cs-CZ" sz="1800" dirty="0" smtClean="0"/>
              <a:t>max. 200 000 Kč na jeden vstup; </a:t>
            </a:r>
          </a:p>
          <a:p>
            <a:pPr lvl="1"/>
            <a:r>
              <a:rPr lang="cs-CZ" sz="1800" dirty="0" smtClean="0"/>
              <a:t>v případě více vchodů v jednom domě se limit dotace rovná součinu počtu vchodů a limitu na jeden vchod, např. u 3 vchodů je max. dotace pro žadatele 3 x 800 000 = 2 400 000 Kč</a:t>
            </a:r>
          </a:p>
          <a:p>
            <a:pPr lvl="1"/>
            <a:r>
              <a:rPr lang="cs-CZ" sz="1800" dirty="0" smtClean="0"/>
              <a:t>de </a:t>
            </a:r>
            <a:r>
              <a:rPr lang="cs-CZ" sz="1800" dirty="0" err="1" smtClean="0"/>
              <a:t>mimimis</a:t>
            </a:r>
            <a:r>
              <a:rPr lang="cs-CZ" sz="1800" dirty="0" smtClean="0"/>
              <a:t> (1 žadatel max. 200 tis. € za 3 roky)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014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Podprogram Bytové domy bez </a:t>
            </a:r>
            <a:r>
              <a:rPr lang="cs-CZ" dirty="0" smtClean="0"/>
              <a:t>bariér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Následné podmínky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636912"/>
            <a:ext cx="8496944" cy="4392488"/>
          </a:xfrm>
        </p:spPr>
        <p:txBody>
          <a:bodyPr/>
          <a:lstStyle/>
          <a:p>
            <a:r>
              <a:rPr lang="cs-CZ" sz="2200" dirty="0" smtClean="0"/>
              <a:t>nemusí dojít k úplnému odstranění bariér přístupu k bytům – </a:t>
            </a:r>
            <a:r>
              <a:rPr lang="cs-CZ" sz="2200" b="1" dirty="0" smtClean="0"/>
              <a:t>stačí částečné odstranění bariér</a:t>
            </a:r>
          </a:p>
          <a:p>
            <a:r>
              <a:rPr lang="cs-CZ" sz="2200" b="1" dirty="0" smtClean="0"/>
              <a:t>stavba nesmí </a:t>
            </a:r>
            <a:r>
              <a:rPr lang="cs-CZ" sz="2200" dirty="0" smtClean="0"/>
              <a:t>být</a:t>
            </a:r>
            <a:r>
              <a:rPr lang="cs-CZ" sz="2200" b="1" dirty="0" smtClean="0"/>
              <a:t> ukončena před vydáním Rozhodnutí</a:t>
            </a:r>
          </a:p>
          <a:p>
            <a:r>
              <a:rPr lang="cs-CZ" sz="2200" b="1" dirty="0" smtClean="0"/>
              <a:t>stavba</a:t>
            </a:r>
            <a:r>
              <a:rPr lang="cs-CZ" sz="2200" dirty="0" smtClean="0"/>
              <a:t> musí být </a:t>
            </a:r>
            <a:r>
              <a:rPr lang="cs-CZ" sz="2200" b="1" dirty="0" smtClean="0"/>
              <a:t>dokončena do 31. 12. roku následujícího </a:t>
            </a:r>
            <a:r>
              <a:rPr lang="cs-CZ" sz="2200" dirty="0" smtClean="0"/>
              <a:t>po roce poskytnutí dotace</a:t>
            </a:r>
          </a:p>
          <a:p>
            <a:r>
              <a:rPr lang="cs-CZ" sz="2200" b="1" dirty="0" smtClean="0"/>
              <a:t>výtah nemusí splňovat bezbariérovou vyhlášku </a:t>
            </a:r>
            <a:r>
              <a:rPr lang="cs-CZ" sz="2200" dirty="0" smtClean="0"/>
              <a:t>(398/2009 Sb.)</a:t>
            </a:r>
          </a:p>
          <a:p>
            <a:r>
              <a:rPr lang="cs-CZ" sz="2200" b="1" dirty="0" smtClean="0"/>
              <a:t>vstup musí být v souladu s bezbariérovou vyhláškou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621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sz="2400" dirty="0"/>
              <a:t>Podprogram</a:t>
            </a:r>
            <a:r>
              <a:rPr lang="cs-CZ" sz="2800" dirty="0"/>
              <a:t> </a:t>
            </a:r>
            <a:r>
              <a:rPr lang="cs-CZ" sz="2800" dirty="0" smtClean="0"/>
              <a:t>Výstavba bytů oblastech se </a:t>
            </a:r>
            <a:r>
              <a:rPr lang="cs-CZ" sz="2400" dirty="0" smtClean="0"/>
              <a:t>SPZ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85192" y="1772816"/>
            <a:ext cx="8496944" cy="4392488"/>
          </a:xfrm>
        </p:spPr>
        <p:txBody>
          <a:bodyPr/>
          <a:lstStyle/>
          <a:p>
            <a:r>
              <a:rPr lang="cs-CZ" sz="2200" dirty="0" smtClean="0"/>
              <a:t>Výstavba nájemních bytů v oblastech se SPZ Solnice-Kvasiny</a:t>
            </a:r>
            <a:endParaRPr lang="cs-CZ" sz="2200" b="1" dirty="0"/>
          </a:p>
          <a:p>
            <a:r>
              <a:rPr lang="cs-CZ" sz="2200" b="1" dirty="0"/>
              <a:t>příjemce:</a:t>
            </a:r>
            <a:r>
              <a:rPr lang="cs-CZ" sz="2200" dirty="0"/>
              <a:t> </a:t>
            </a:r>
            <a:r>
              <a:rPr lang="cs-CZ" sz="2200" dirty="0" smtClean="0"/>
              <a:t>obec s dojezdem 30 km do SPZ a do 40 tis. obyvatel</a:t>
            </a:r>
            <a:endParaRPr lang="cs-CZ" sz="2200" dirty="0"/>
          </a:p>
          <a:p>
            <a:r>
              <a:rPr lang="cs-CZ" sz="2200" b="1" dirty="0"/>
              <a:t>dotace:</a:t>
            </a:r>
            <a:r>
              <a:rPr lang="cs-CZ" sz="2200" dirty="0"/>
              <a:t> </a:t>
            </a:r>
            <a:r>
              <a:rPr lang="cs-CZ" sz="2200" dirty="0" smtClean="0"/>
              <a:t>90% uznatelných nákladů maximálně však rozdíl mezi způsobilými náklady a provozním ziskem z investice ,</a:t>
            </a:r>
            <a:endParaRPr lang="cs-CZ" sz="2200" dirty="0"/>
          </a:p>
          <a:p>
            <a:pPr lvl="1"/>
            <a:r>
              <a:rPr lang="cs-CZ" sz="1800" dirty="0" smtClean="0"/>
              <a:t>veřejná podpora řešena pomocí blokové výjimky, investiční podpora na místní infrastrukturu, čl. 56 nařízení EK 651/2014 </a:t>
            </a:r>
            <a:r>
              <a:rPr lang="cs-CZ" sz="1800" dirty="0"/>
              <a:t>(GBER)</a:t>
            </a:r>
          </a:p>
          <a:p>
            <a:r>
              <a:rPr lang="cs-CZ" sz="2200" b="1" dirty="0"/>
              <a:t>vznik:</a:t>
            </a:r>
            <a:r>
              <a:rPr lang="cs-CZ" sz="2200" dirty="0"/>
              <a:t> </a:t>
            </a:r>
          </a:p>
          <a:p>
            <a:pPr lvl="1"/>
            <a:r>
              <a:rPr lang="cs-CZ" sz="1800" dirty="0"/>
              <a:t>novostavba bytových domů, </a:t>
            </a:r>
          </a:p>
          <a:p>
            <a:pPr lvl="1"/>
            <a:r>
              <a:rPr lang="cs-CZ" sz="1800" dirty="0"/>
              <a:t>rekonstrukce  vybydlených bytových </a:t>
            </a:r>
            <a:r>
              <a:rPr lang="cs-CZ" sz="1800" dirty="0" smtClean="0"/>
              <a:t>domů nebo rodinných domů, </a:t>
            </a:r>
            <a:endParaRPr lang="cs-CZ" sz="1800" dirty="0"/>
          </a:p>
          <a:p>
            <a:pPr lvl="1"/>
            <a:r>
              <a:rPr lang="cs-CZ" sz="1800" dirty="0"/>
              <a:t>rekonstrukce nebytových prostor, </a:t>
            </a:r>
          </a:p>
          <a:p>
            <a:pPr lvl="1"/>
            <a:r>
              <a:rPr lang="cs-CZ" sz="1800" dirty="0"/>
              <a:t>přístavba nebo nástavba</a:t>
            </a:r>
          </a:p>
          <a:p>
            <a:r>
              <a:rPr lang="cs-CZ" sz="2200" b="1" dirty="0" smtClean="0"/>
              <a:t>udržitelnost</a:t>
            </a:r>
            <a:r>
              <a:rPr lang="cs-CZ" sz="2200" dirty="0" smtClean="0"/>
              <a:t> plnění podmínek podprogramu je 15 let o kolaudace </a:t>
            </a:r>
            <a:endParaRPr lang="cs-CZ" sz="2200" dirty="0"/>
          </a:p>
          <a:p>
            <a:pPr marL="457200" lvl="1" indent="0">
              <a:buNone/>
            </a:pPr>
            <a:endParaRPr lang="cs-CZ" sz="1800" dirty="0" smtClean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786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sz="2800" dirty="0"/>
              <a:t>Podprogram</a:t>
            </a:r>
            <a:r>
              <a:rPr lang="cs-CZ" dirty="0"/>
              <a:t> </a:t>
            </a:r>
            <a:r>
              <a:rPr lang="cs-CZ" dirty="0" smtClean="0"/>
              <a:t>Výstavba TI oblastech se </a:t>
            </a:r>
            <a:r>
              <a:rPr lang="cs-CZ" sz="2800" dirty="0" smtClean="0"/>
              <a:t>SPZ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85192" y="2132856"/>
            <a:ext cx="8496944" cy="4392488"/>
          </a:xfrm>
        </p:spPr>
        <p:txBody>
          <a:bodyPr/>
          <a:lstStyle/>
          <a:p>
            <a:r>
              <a:rPr lang="cs-CZ" sz="2200" dirty="0"/>
              <a:t>Zasíťování pozemků pro následnou výstavbu staveb určených pro </a:t>
            </a:r>
            <a:r>
              <a:rPr lang="cs-CZ" sz="2200" dirty="0" smtClean="0"/>
              <a:t>bydlení v oblastech se SPZ Solnice-Kvasiny</a:t>
            </a:r>
            <a:endParaRPr lang="cs-CZ" sz="2200" b="1" dirty="0"/>
          </a:p>
          <a:p>
            <a:r>
              <a:rPr lang="cs-CZ" sz="2200" b="1" dirty="0"/>
              <a:t>příjemce:</a:t>
            </a:r>
            <a:r>
              <a:rPr lang="cs-CZ" sz="2200" dirty="0"/>
              <a:t> </a:t>
            </a:r>
            <a:r>
              <a:rPr lang="cs-CZ" sz="2200" dirty="0" smtClean="0"/>
              <a:t>obec s dojezdem 30 km do SPZ a do 40 tis. obyvatel</a:t>
            </a:r>
            <a:endParaRPr lang="cs-CZ" sz="2200" dirty="0"/>
          </a:p>
          <a:p>
            <a:r>
              <a:rPr lang="cs-CZ" sz="2200" b="1" dirty="0"/>
              <a:t>dotace:</a:t>
            </a:r>
            <a:r>
              <a:rPr lang="cs-CZ" sz="2200" dirty="0"/>
              <a:t> </a:t>
            </a:r>
            <a:r>
              <a:rPr lang="cs-CZ" sz="2200" dirty="0" smtClean="0"/>
              <a:t>85% uznatelných nákladů, </a:t>
            </a:r>
            <a:endParaRPr lang="cs-CZ" sz="2200" dirty="0"/>
          </a:p>
          <a:p>
            <a:pPr lvl="1"/>
            <a:r>
              <a:rPr lang="cs-CZ" sz="1800" dirty="0"/>
              <a:t>de </a:t>
            </a:r>
            <a:r>
              <a:rPr lang="cs-CZ" sz="1800" dirty="0" err="1"/>
              <a:t>mimimis</a:t>
            </a:r>
            <a:r>
              <a:rPr lang="cs-CZ" sz="1800" dirty="0"/>
              <a:t> (1 žadatel max. 200 tis. € za 3 roky) nebo </a:t>
            </a:r>
            <a:r>
              <a:rPr lang="cs-CZ" sz="1800" b="1" dirty="0"/>
              <a:t>mimo rámec veřejné podpory</a:t>
            </a:r>
            <a:r>
              <a:rPr lang="cs-CZ" sz="1800" dirty="0"/>
              <a:t>, pokud na infrastrukturu budou napojeny pouze rodinné domy</a:t>
            </a:r>
          </a:p>
          <a:p>
            <a:r>
              <a:rPr lang="cs-CZ" sz="2200" b="1" dirty="0"/>
              <a:t>technická infrastruktura:</a:t>
            </a:r>
          </a:p>
          <a:p>
            <a:pPr lvl="1"/>
            <a:r>
              <a:rPr lang="cs-CZ" sz="1800" dirty="0"/>
              <a:t>místní komunikace III. a IV. třídy a účelové komunikace, </a:t>
            </a:r>
          </a:p>
          <a:p>
            <a:pPr lvl="1"/>
            <a:r>
              <a:rPr lang="cs-CZ" sz="1800" dirty="0"/>
              <a:t>vodovod (místní vedení 2. a 3. kategorie), </a:t>
            </a:r>
          </a:p>
          <a:p>
            <a:pPr lvl="1"/>
            <a:r>
              <a:rPr lang="cs-CZ" sz="1800" dirty="0"/>
              <a:t>kanalizace (místní vedení 2. a 3. kategorie</a:t>
            </a:r>
            <a:r>
              <a:rPr lang="cs-CZ" sz="1800" dirty="0" smtClean="0"/>
              <a:t>)</a:t>
            </a:r>
          </a:p>
          <a:p>
            <a:r>
              <a:rPr lang="cs-CZ" sz="2200" dirty="0" smtClean="0"/>
              <a:t>následná výstavba musí být dokončena do 5 let od kolaudace TI </a:t>
            </a:r>
            <a:endParaRPr lang="cs-CZ" sz="2200" dirty="0"/>
          </a:p>
          <a:p>
            <a:pPr marL="457200" lvl="1" indent="0">
              <a:buNone/>
            </a:pPr>
            <a:endParaRPr lang="cs-CZ" sz="1800" dirty="0" smtClean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6238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91264" cy="504056"/>
          </a:xfrm>
        </p:spPr>
        <p:txBody>
          <a:bodyPr/>
          <a:lstStyle/>
          <a:p>
            <a:r>
              <a:rPr lang="cs-CZ" dirty="0" smtClean="0"/>
              <a:t>Podpora bydlení - SFRB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201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41407"/>
              </p:ext>
            </p:extLst>
          </p:nvPr>
        </p:nvGraphicFramePr>
        <p:xfrm>
          <a:off x="421605" y="2708920"/>
          <a:ext cx="8296275" cy="3526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1970">
                  <a:extLst>
                    <a:ext uri="{9D8B030D-6E8A-4147-A177-3AD203B41FA5}">
                      <a16:colId xmlns="" xmlns:a16="http://schemas.microsoft.com/office/drawing/2014/main" val="1739399138"/>
                    </a:ext>
                  </a:extLst>
                </a:gridCol>
                <a:gridCol w="3844305">
                  <a:extLst>
                    <a:ext uri="{9D8B030D-6E8A-4147-A177-3AD203B41FA5}">
                      <a16:colId xmlns="" xmlns:a16="http://schemas.microsoft.com/office/drawing/2014/main" val="4257350278"/>
                    </a:ext>
                  </a:extLst>
                </a:gridCol>
              </a:tblGrid>
              <a:tr h="618550">
                <a:tc>
                  <a:txBody>
                    <a:bodyPr/>
                    <a:lstStyle/>
                    <a:p>
                      <a:r>
                        <a:rPr lang="cs-CZ" dirty="0" smtClean="0"/>
                        <a:t>Program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Rozpočet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7458065"/>
                  </a:ext>
                </a:extLst>
              </a:tr>
              <a:tr h="461570">
                <a:tc>
                  <a:txBody>
                    <a:bodyPr/>
                    <a:lstStyle/>
                    <a:p>
                      <a:r>
                        <a:rPr lang="cs-CZ" dirty="0" smtClean="0"/>
                        <a:t>Program Výstavby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260 mil.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7770719"/>
                  </a:ext>
                </a:extLst>
              </a:tr>
              <a:tr h="419084">
                <a:tc>
                  <a:txBody>
                    <a:bodyPr/>
                    <a:lstStyle/>
                    <a:p>
                      <a:r>
                        <a:rPr lang="cs-CZ" dirty="0" smtClean="0"/>
                        <a:t>Program Panel 2013+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344415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Program Pro mladé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654872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Program Pro obce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608425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Program Živel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mil.</a:t>
                      </a:r>
                      <a:r>
                        <a:rPr lang="cs-CZ" baseline="0" dirty="0" smtClean="0"/>
                        <a:t> Kč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5915819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cs-CZ" dirty="0" smtClean="0"/>
                        <a:t>Program</a:t>
                      </a:r>
                      <a:r>
                        <a:rPr lang="cs-CZ" baseline="0" dirty="0" smtClean="0"/>
                        <a:t> Regenerace sídlišť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 mil.</a:t>
                      </a:r>
                      <a:r>
                        <a:rPr lang="cs-CZ" baseline="0" dirty="0" smtClean="0"/>
                        <a:t> Kč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900778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1 700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80150564"/>
                  </a:ext>
                </a:extLst>
              </a:tr>
            </a:tbl>
          </a:graphicData>
        </a:graphic>
      </p:graphicFrame>
      <p:sp>
        <p:nvSpPr>
          <p:cNvPr id="3" name="Nadpis 2"/>
          <p:cNvSpPr txBox="1">
            <a:spLocks/>
          </p:cNvSpPr>
          <p:nvPr/>
        </p:nvSpPr>
        <p:spPr>
          <a:xfrm>
            <a:off x="389998" y="1268760"/>
            <a:ext cx="8291264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Předběžná alokace programů SFRB pro rok 2019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16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Program </a:t>
            </a:r>
            <a:r>
              <a:rPr lang="cs-CZ" dirty="0" smtClean="0"/>
              <a:t>Výstavby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772816"/>
            <a:ext cx="8496944" cy="4392488"/>
          </a:xfrm>
        </p:spPr>
        <p:txBody>
          <a:bodyPr/>
          <a:lstStyle/>
          <a:p>
            <a:r>
              <a:rPr lang="cs-CZ" sz="2400" dirty="0" smtClean="0"/>
              <a:t>zvýhodněné úvěry na výstavbu nájemních </a:t>
            </a:r>
            <a:r>
              <a:rPr lang="cs-CZ" sz="2400" dirty="0"/>
              <a:t>bytů pro skupinu vymezených osob podle NV </a:t>
            </a:r>
            <a:r>
              <a:rPr lang="cs-CZ" sz="2400" dirty="0" smtClean="0"/>
              <a:t>č. 284/2011 </a:t>
            </a:r>
            <a:r>
              <a:rPr lang="cs-CZ" sz="2400" dirty="0"/>
              <a:t>Sb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minimální úrok </a:t>
            </a:r>
            <a:r>
              <a:rPr lang="cs-CZ" sz="2400" dirty="0"/>
              <a:t>dle zákl. </a:t>
            </a:r>
            <a:r>
              <a:rPr lang="cs-CZ" sz="2400" dirty="0" err="1"/>
              <a:t>ref</a:t>
            </a:r>
            <a:r>
              <a:rPr lang="cs-CZ" sz="2400" dirty="0"/>
              <a:t>. sazby </a:t>
            </a:r>
            <a:r>
              <a:rPr lang="cs-CZ" sz="2400" dirty="0" smtClean="0"/>
              <a:t>EU, (v současné době 1,12 %)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na max. 30 let</a:t>
            </a:r>
          </a:p>
          <a:p>
            <a:r>
              <a:rPr lang="cs-CZ" sz="2400" dirty="0" smtClean="0"/>
              <a:t>novostavba, rekonstrukce nebytových prostor, rekonstrukce vybydlených byt. domů, přístavba, nástavba</a:t>
            </a:r>
          </a:p>
          <a:p>
            <a:r>
              <a:rPr lang="cs-CZ" sz="2400" dirty="0" smtClean="0"/>
              <a:t>pro osoby starší 65 </a:t>
            </a:r>
            <a:r>
              <a:rPr lang="cs-CZ" sz="2400" dirty="0"/>
              <a:t>let, nebo zdravotně či jinak hendikepované občany a zletilé osoby do 30 </a:t>
            </a:r>
            <a:r>
              <a:rPr lang="cs-CZ" sz="2400" dirty="0" smtClean="0"/>
              <a:t>let</a:t>
            </a:r>
          </a:p>
          <a:p>
            <a:r>
              <a:rPr lang="cs-CZ" sz="2400" dirty="0" smtClean="0"/>
              <a:t>žádosti se přijímají kontinuálně</a:t>
            </a:r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36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Program </a:t>
            </a:r>
            <a:r>
              <a:rPr lang="cs-CZ" dirty="0" smtClean="0"/>
              <a:t>Panel 2013+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772816"/>
            <a:ext cx="8496944" cy="4392488"/>
          </a:xfrm>
        </p:spPr>
        <p:txBody>
          <a:bodyPr/>
          <a:lstStyle/>
          <a:p>
            <a:r>
              <a:rPr lang="cs-CZ" sz="2200" dirty="0" smtClean="0"/>
              <a:t>úvěry na opravy a modernizace bytových domů dle NV </a:t>
            </a:r>
            <a:r>
              <a:rPr lang="cs-CZ" sz="2200" dirty="0"/>
              <a:t>č. 468/2012 Sb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výše úvěru až do</a:t>
            </a:r>
            <a:r>
              <a:rPr lang="cs-CZ" sz="2200" dirty="0" smtClean="0">
                <a:latin typeface="Calibri" pitchFamily="34" charset="0"/>
              </a:rPr>
              <a:t> </a:t>
            </a:r>
            <a:r>
              <a:rPr lang="cs-CZ" sz="2200" dirty="0"/>
              <a:t>90 % rozhodných výdajů při dodržení limitu de </a:t>
            </a:r>
            <a:r>
              <a:rPr lang="cs-CZ" sz="2200" dirty="0" err="1"/>
              <a:t>minimis</a:t>
            </a:r>
            <a:endParaRPr lang="cs-CZ" sz="2200" dirty="0" smtClean="0"/>
          </a:p>
          <a:p>
            <a:r>
              <a:rPr lang="cs-CZ" sz="2200" dirty="0" smtClean="0"/>
              <a:t>úrok od zákl. </a:t>
            </a:r>
            <a:r>
              <a:rPr lang="cs-CZ" sz="2200" dirty="0" err="1" smtClean="0"/>
              <a:t>ref</a:t>
            </a:r>
            <a:r>
              <a:rPr lang="cs-CZ" sz="2200" dirty="0" smtClean="0"/>
              <a:t>. sazby EU (v současné době 1,12 %), výše úroku odstupňovaná podle délky splatnosti, fixace po celou dobu </a:t>
            </a:r>
          </a:p>
          <a:p>
            <a:r>
              <a:rPr lang="cs-CZ" sz="2200" dirty="0" smtClean="0"/>
              <a:t>splatnost 10, 20 nebo 30 let</a:t>
            </a:r>
          </a:p>
          <a:p>
            <a:r>
              <a:rPr lang="cs-CZ" sz="2200" dirty="0" smtClean="0"/>
              <a:t>snížení energetické náročnosti budov, zateplování, opravy a modernizace domů, zbudování výtahu</a:t>
            </a:r>
          </a:p>
          <a:p>
            <a:r>
              <a:rPr lang="cs-CZ" sz="2200" dirty="0" smtClean="0"/>
              <a:t>pro majitele bytových domů, SVJ, bytová družstva, obce</a:t>
            </a:r>
          </a:p>
          <a:p>
            <a:r>
              <a:rPr lang="cs-CZ" sz="2200" dirty="0" smtClean="0"/>
              <a:t>žádosti se přijímají kontinuálně</a:t>
            </a:r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33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Program </a:t>
            </a:r>
            <a:r>
              <a:rPr lang="cs-CZ" dirty="0" smtClean="0"/>
              <a:t>pro mladé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772816"/>
            <a:ext cx="8698580" cy="4392488"/>
          </a:xfrm>
        </p:spPr>
        <p:txBody>
          <a:bodyPr/>
          <a:lstStyle/>
          <a:p>
            <a:r>
              <a:rPr lang="cs-CZ" sz="2400" dirty="0" smtClean="0"/>
              <a:t>úvěry na pořízení a modernizaci obydlí dle </a:t>
            </a:r>
            <a:r>
              <a:rPr lang="cs-CZ" sz="2400" dirty="0"/>
              <a:t>NV </a:t>
            </a:r>
            <a:r>
              <a:rPr lang="cs-CZ" sz="2400" dirty="0" smtClean="0"/>
              <a:t>č. 136/2018 </a:t>
            </a:r>
            <a:r>
              <a:rPr lang="cs-CZ" sz="2400" dirty="0"/>
              <a:t>Sb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výše úvěru</a:t>
            </a:r>
          </a:p>
          <a:p>
            <a:pPr marL="898525" indent="-361950">
              <a:buFont typeface="Wingdings" panose="05000000000000000000" pitchFamily="2" charset="2"/>
              <a:buChar char="ü"/>
            </a:pPr>
            <a:r>
              <a:rPr lang="cs-CZ" sz="2400" dirty="0" smtClean="0"/>
              <a:t>na </a:t>
            </a:r>
            <a:r>
              <a:rPr lang="cs-CZ" sz="2400" dirty="0"/>
              <a:t>modernizaci max. 300 000 </a:t>
            </a:r>
            <a:r>
              <a:rPr lang="cs-CZ" sz="2400" dirty="0" smtClean="0"/>
              <a:t>Kč;</a:t>
            </a:r>
            <a:endParaRPr lang="cs-CZ" sz="2400" dirty="0"/>
          </a:p>
          <a:p>
            <a:pPr marL="898525" indent="-361950">
              <a:buFont typeface="Wingdings" panose="05000000000000000000" pitchFamily="2" charset="2"/>
              <a:buChar char="ü"/>
            </a:pPr>
            <a:r>
              <a:rPr lang="cs-CZ" sz="2400" dirty="0" smtClean="0"/>
              <a:t>na </a:t>
            </a:r>
            <a:r>
              <a:rPr lang="cs-CZ" sz="2400" dirty="0"/>
              <a:t>pořízení bytu </a:t>
            </a:r>
            <a:r>
              <a:rPr lang="cs-CZ" sz="2400" dirty="0" smtClean="0"/>
              <a:t>80 </a:t>
            </a:r>
            <a:r>
              <a:rPr lang="cs-CZ" sz="2400" dirty="0"/>
              <a:t>% z ceny, </a:t>
            </a:r>
            <a:r>
              <a:rPr lang="cs-CZ" sz="2400" dirty="0" smtClean="0"/>
              <a:t>maximálně 1200</a:t>
            </a:r>
            <a:r>
              <a:rPr lang="cs-CZ" sz="2400" dirty="0"/>
              <a:t> 000 </a:t>
            </a:r>
            <a:r>
              <a:rPr lang="cs-CZ" sz="2400" dirty="0" smtClean="0"/>
              <a:t>Kč;</a:t>
            </a:r>
            <a:endParaRPr lang="cs-CZ" sz="2400" dirty="0"/>
          </a:p>
          <a:p>
            <a:pPr marL="898525" indent="-361950">
              <a:buFont typeface="Wingdings" panose="05000000000000000000" pitchFamily="2" charset="2"/>
              <a:buChar char="ü"/>
            </a:pPr>
            <a:r>
              <a:rPr lang="cs-CZ" sz="2400" dirty="0" smtClean="0"/>
              <a:t>na </a:t>
            </a:r>
            <a:r>
              <a:rPr lang="cs-CZ" sz="2400" dirty="0"/>
              <a:t>pořízení domu </a:t>
            </a:r>
            <a:r>
              <a:rPr lang="cs-CZ" sz="2400" dirty="0" smtClean="0"/>
              <a:t>80 </a:t>
            </a:r>
            <a:r>
              <a:rPr lang="cs-CZ" sz="2400" dirty="0"/>
              <a:t>% z </a:t>
            </a:r>
            <a:r>
              <a:rPr lang="cs-CZ" sz="2400" dirty="0" smtClean="0"/>
              <a:t>ceny maximálně 2000</a:t>
            </a:r>
            <a:r>
              <a:rPr lang="cs-CZ" sz="2400" dirty="0"/>
              <a:t> 000 </a:t>
            </a:r>
            <a:r>
              <a:rPr lang="cs-CZ" sz="2400" dirty="0" smtClean="0"/>
              <a:t>Kč</a:t>
            </a:r>
            <a:endParaRPr lang="cs-CZ" sz="2400" dirty="0"/>
          </a:p>
          <a:p>
            <a:r>
              <a:rPr lang="cs-CZ" sz="2400" dirty="0" smtClean="0"/>
              <a:t>úrok ve výši základní </a:t>
            </a:r>
            <a:r>
              <a:rPr lang="cs-CZ" sz="2400" dirty="0" err="1" smtClean="0"/>
              <a:t>ref</a:t>
            </a:r>
            <a:r>
              <a:rPr lang="cs-CZ" sz="2400" dirty="0" smtClean="0"/>
              <a:t>. sazby EU, minimálně však 1 % </a:t>
            </a:r>
          </a:p>
          <a:p>
            <a:pPr marL="361950" indent="0">
              <a:buNone/>
            </a:pPr>
            <a:r>
              <a:rPr lang="cs-CZ" sz="2400" dirty="0" smtClean="0"/>
              <a:t>(v současnosti 1,12 %), fixace na 5 let</a:t>
            </a:r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73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344903"/>
              </p:ext>
            </p:extLst>
          </p:nvPr>
        </p:nvGraphicFramePr>
        <p:xfrm>
          <a:off x="467544" y="1555717"/>
          <a:ext cx="8213718" cy="4150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1739399138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4257350278"/>
                    </a:ext>
                  </a:extLst>
                </a:gridCol>
                <a:gridCol w="3893238">
                  <a:extLst>
                    <a:ext uri="{9D8B030D-6E8A-4147-A177-3AD203B41FA5}">
                      <a16:colId xmlns="" xmlns:a16="http://schemas.microsoft.com/office/drawing/2014/main" val="992906651"/>
                    </a:ext>
                  </a:extLst>
                </a:gridCol>
              </a:tblGrid>
              <a:tr h="260336">
                <a:tc>
                  <a:txBody>
                    <a:bodyPr/>
                    <a:lstStyle/>
                    <a:p>
                      <a:r>
                        <a:rPr lang="cs-CZ" dirty="0" smtClean="0"/>
                        <a:t>Oblast</a:t>
                      </a:r>
                      <a:r>
                        <a:rPr lang="cs-CZ" baseline="0" dirty="0" smtClean="0"/>
                        <a:t> podpory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Správce podpory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Program / Podprogram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7458065"/>
                  </a:ext>
                </a:extLst>
              </a:tr>
              <a:tr h="225746">
                <a:tc rowSpan="12">
                  <a:txBody>
                    <a:bodyPr/>
                    <a:lstStyle/>
                    <a:p>
                      <a:r>
                        <a:rPr lang="cs-CZ" sz="1300" b="1" dirty="0" smtClean="0"/>
                        <a:t>Bydlení</a:t>
                      </a:r>
                      <a:endParaRPr lang="cs-CZ" sz="13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cs-CZ" sz="1300" b="1" i="1" dirty="0" smtClean="0"/>
                        <a:t>Odbor politiky</a:t>
                      </a:r>
                      <a:r>
                        <a:rPr lang="cs-CZ" sz="1300" b="1" i="1" baseline="0" dirty="0" smtClean="0"/>
                        <a:t> bydlení</a:t>
                      </a:r>
                      <a:endParaRPr lang="cs-CZ" sz="13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Technická</a:t>
                      </a:r>
                      <a:r>
                        <a:rPr lang="cs-CZ" sz="1300" baseline="0" dirty="0" smtClean="0"/>
                        <a:t> infrastruktura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7770719"/>
                  </a:ext>
                </a:extLst>
              </a:tr>
              <a:tr h="25495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Podporované byty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5845879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Bytové domy bez bariér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7598965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3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Výstavba bytů</a:t>
                      </a:r>
                      <a:r>
                        <a:rPr lang="cs-CZ" sz="1300" baseline="0" dirty="0" smtClean="0"/>
                        <a:t> v oblastech se SPZ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6296590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3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Výstavba</a:t>
                      </a:r>
                      <a:r>
                        <a:rPr lang="cs-CZ" sz="1300" baseline="0" dirty="0" smtClean="0"/>
                        <a:t> technické infrastruktury v oblastech se SPZ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8388223"/>
                  </a:ext>
                </a:extLst>
              </a:tr>
              <a:tr h="26211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cs-CZ" sz="1300" b="1" i="1" dirty="0" smtClean="0"/>
                        <a:t>Státní fond</a:t>
                      </a:r>
                      <a:r>
                        <a:rPr lang="cs-CZ" sz="1300" b="1" i="1" baseline="0" dirty="0" smtClean="0"/>
                        <a:t> rozvoje bydlení</a:t>
                      </a:r>
                      <a:endParaRPr lang="cs-CZ" sz="13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Program Výstavby 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3444158"/>
                  </a:ext>
                </a:extLst>
              </a:tr>
              <a:tr h="349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dirty="0" smtClean="0"/>
                        <a:t>Program Panel  2013+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7421904"/>
                  </a:ext>
                </a:extLst>
              </a:tr>
              <a:tr h="3416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Program Pro mladé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9327231"/>
                  </a:ext>
                </a:extLst>
              </a:tr>
              <a:tr h="2277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Program Živel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6628210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 smtClean="0"/>
                        <a:t>Program Pro obce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617413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dirty="0" smtClean="0"/>
                        <a:t>Program </a:t>
                      </a:r>
                      <a:r>
                        <a:rPr lang="cs-CZ" sz="1300" dirty="0" smtClean="0"/>
                        <a:t>Regenerace sídlišť</a:t>
                      </a:r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2214877"/>
                  </a:ext>
                </a:extLst>
              </a:tr>
              <a:tr h="216947">
                <a:tc vMerge="1">
                  <a:txBody>
                    <a:bodyPr/>
                    <a:lstStyle/>
                    <a:p>
                      <a:endParaRPr lang="cs-CZ" sz="13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 i="1" dirty="0" smtClean="0"/>
                        <a:t>V přípravě MMR/SFRB</a:t>
                      </a:r>
                      <a:endParaRPr lang="cs-CZ" sz="13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 dirty="0" smtClean="0"/>
                        <a:t>Program „Výstavba 2019+“</a:t>
                      </a:r>
                      <a:endParaRPr lang="cs-CZ" sz="13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Nadpis 2"/>
          <p:cNvSpPr txBox="1">
            <a:spLocks/>
          </p:cNvSpPr>
          <p:nvPr/>
        </p:nvSpPr>
        <p:spPr>
          <a:xfrm>
            <a:off x="389998" y="1052736"/>
            <a:ext cx="8291264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 co žádat? - Podporované oblasti MMR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26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4224" y="2132856"/>
            <a:ext cx="8496944" cy="4392488"/>
          </a:xfrm>
        </p:spPr>
        <p:txBody>
          <a:bodyPr/>
          <a:lstStyle/>
          <a:p>
            <a:r>
              <a:rPr lang="cs-CZ" sz="2400" dirty="0" smtClean="0"/>
              <a:t>splatnost u </a:t>
            </a:r>
            <a:r>
              <a:rPr lang="cs-CZ" sz="2400" dirty="0"/>
              <a:t>pořízení obydlí 20 </a:t>
            </a:r>
            <a:r>
              <a:rPr lang="cs-CZ" sz="2400" dirty="0" smtClean="0"/>
              <a:t>let, u modernizace </a:t>
            </a:r>
            <a:r>
              <a:rPr lang="cs-CZ" sz="2400" dirty="0"/>
              <a:t>10 </a:t>
            </a:r>
            <a:r>
              <a:rPr lang="cs-CZ" sz="2400" dirty="0" smtClean="0"/>
              <a:t>let; </a:t>
            </a:r>
          </a:p>
          <a:p>
            <a:r>
              <a:rPr lang="cs-CZ" sz="2400" dirty="0" smtClean="0">
                <a:cs typeface="Calibri" panose="020F0502020204030204" pitchFamily="34" charset="0"/>
              </a:rPr>
              <a:t>pro osoby</a:t>
            </a:r>
            <a:r>
              <a:rPr lang="cs-CZ" sz="2400" dirty="0">
                <a:cs typeface="Calibri" panose="020F0502020204030204" pitchFamily="34" charset="0"/>
              </a:rPr>
              <a:t>, které žijí v manželství nebo registrovaném partnerství, v němž alespoň jeden z nich nedosáhl 36 let, </a:t>
            </a:r>
            <a:r>
              <a:rPr lang="cs-CZ" sz="2400" dirty="0" smtClean="0">
                <a:cs typeface="Calibri" panose="020F0502020204030204" pitchFamily="34" charset="0"/>
              </a:rPr>
              <a:t>a pro osoby </a:t>
            </a:r>
            <a:r>
              <a:rPr lang="cs-CZ" sz="2400" dirty="0"/>
              <a:t>mladší 36 let pečující o dítě do 15 let, které nejsou vlastníky ani spoluvlastníky obydlí, ani nájemci družstevního bytu.</a:t>
            </a:r>
          </a:p>
          <a:p>
            <a:r>
              <a:rPr lang="cs-CZ" sz="2400" dirty="0" smtClean="0"/>
              <a:t>žádosti se přijímají kontinuálně;</a:t>
            </a:r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Program </a:t>
            </a:r>
            <a:r>
              <a:rPr lang="cs-CZ" dirty="0" smtClean="0"/>
              <a:t>pro mladé</a:t>
            </a:r>
            <a:br>
              <a:rPr lang="cs-CZ" dirty="0" smtClean="0"/>
            </a:br>
            <a:r>
              <a:rPr lang="cs-CZ" sz="2400" dirty="0" smtClean="0"/>
              <a:t>další podmínky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7563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Program </a:t>
            </a:r>
            <a:r>
              <a:rPr lang="cs-CZ" dirty="0" smtClean="0"/>
              <a:t>Pro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772816"/>
            <a:ext cx="8496944" cy="4392488"/>
          </a:xfrm>
        </p:spPr>
        <p:txBody>
          <a:bodyPr/>
          <a:lstStyle/>
          <a:p>
            <a:r>
              <a:rPr lang="cs-CZ" sz="2400" dirty="0" smtClean="0"/>
              <a:t>úvěry na opravy a modernizace bytů podle </a:t>
            </a:r>
            <a:r>
              <a:rPr lang="cs-CZ" sz="2400" dirty="0"/>
              <a:t>NV </a:t>
            </a:r>
            <a:r>
              <a:rPr lang="cs-CZ" sz="2400" dirty="0" smtClean="0"/>
              <a:t>č. 396/2001 </a:t>
            </a:r>
            <a:r>
              <a:rPr lang="cs-CZ" sz="2400" dirty="0"/>
              <a:t>Sb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výše úvěru až 50 </a:t>
            </a:r>
            <a:r>
              <a:rPr lang="cs-CZ" sz="2400" dirty="0"/>
              <a:t>% </a:t>
            </a:r>
            <a:r>
              <a:rPr lang="cs-CZ" sz="2400" dirty="0" smtClean="0"/>
              <a:t>vynaložených nákladů</a:t>
            </a:r>
          </a:p>
          <a:p>
            <a:r>
              <a:rPr lang="cs-CZ" sz="2400" dirty="0" smtClean="0"/>
              <a:t>úrok od 3 % </a:t>
            </a:r>
            <a:r>
              <a:rPr lang="cs-CZ" sz="2400" dirty="0" err="1" smtClean="0"/>
              <a:t>p.a</a:t>
            </a:r>
            <a:r>
              <a:rPr lang="cs-CZ" sz="2400" dirty="0" smtClean="0"/>
              <a:t>., u odstranění následků povodní 1 % </a:t>
            </a:r>
            <a:r>
              <a:rPr lang="cs-CZ" sz="2400" dirty="0" err="1" smtClean="0"/>
              <a:t>p.a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splatnost 10 let</a:t>
            </a:r>
          </a:p>
          <a:p>
            <a:r>
              <a:rPr lang="cs-CZ" sz="2400" dirty="0" smtClean="0"/>
              <a:t>připojení k veřejným sítím, zateplování, opravy </a:t>
            </a:r>
            <a:br>
              <a:rPr lang="cs-CZ" sz="2400" dirty="0" smtClean="0"/>
            </a:br>
            <a:r>
              <a:rPr lang="cs-CZ" sz="2400" dirty="0" smtClean="0"/>
              <a:t>a modernizace domů apod.</a:t>
            </a:r>
          </a:p>
          <a:p>
            <a:r>
              <a:rPr lang="cs-CZ" sz="2400" dirty="0" smtClean="0"/>
              <a:t>pro obce a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jejich 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prostřednictvím 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 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opravy objektů bydlení jiných vlastníků na území 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obce</a:t>
            </a: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400" dirty="0" smtClean="0"/>
              <a:t>žádosti se přijímají kontinuálně</a:t>
            </a:r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90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Program </a:t>
            </a:r>
            <a:r>
              <a:rPr lang="cs-CZ" dirty="0" smtClean="0"/>
              <a:t>Živel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772816"/>
            <a:ext cx="8496944" cy="4392488"/>
          </a:xfrm>
        </p:spPr>
        <p:txBody>
          <a:bodyPr/>
          <a:lstStyle/>
          <a:p>
            <a:r>
              <a:rPr lang="cs-CZ" sz="2400" dirty="0" smtClean="0"/>
              <a:t>úvěry na opravy a obnovu obydlí postiženého živelní pohromou podle </a:t>
            </a:r>
            <a:r>
              <a:rPr lang="cs-CZ" sz="2400" dirty="0"/>
              <a:t>NV </a:t>
            </a:r>
            <a:r>
              <a:rPr lang="cs-CZ" sz="2400" dirty="0" smtClean="0"/>
              <a:t>č.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319/2014 </a:t>
            </a:r>
            <a:r>
              <a:rPr lang="cs-CZ" sz="2400" dirty="0"/>
              <a:t>Sb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výše úvěru na opravu max. 300 tisíc Kč, na výstavbu max. 2,5 mil. Kč, na pořízení obydlí max. 1,5 mil. Kč</a:t>
            </a:r>
          </a:p>
          <a:p>
            <a:r>
              <a:rPr lang="cs-CZ" sz="2400" dirty="0" smtClean="0"/>
              <a:t>úrok od 1 % </a:t>
            </a:r>
            <a:r>
              <a:rPr lang="cs-CZ" sz="2400" dirty="0" err="1" smtClean="0"/>
              <a:t>p.a</a:t>
            </a:r>
            <a:r>
              <a:rPr lang="cs-CZ" sz="2400" dirty="0" smtClean="0"/>
              <a:t>. u úvěrů na opravu, fixní po celou dobu, </a:t>
            </a:r>
          </a:p>
          <a:p>
            <a:pPr marL="0" indent="0">
              <a:buNone/>
            </a:pPr>
            <a:r>
              <a:rPr lang="cs-CZ" sz="2400" dirty="0" smtClean="0"/>
              <a:t>     2 % </a:t>
            </a:r>
            <a:r>
              <a:rPr lang="cs-CZ" sz="2400" dirty="0" err="1" smtClean="0"/>
              <a:t>p.a</a:t>
            </a:r>
            <a:r>
              <a:rPr lang="cs-CZ" sz="2400" dirty="0" smtClean="0"/>
              <a:t>. na výstavbu a pořízení obydlí, 5 let fixace</a:t>
            </a:r>
          </a:p>
          <a:p>
            <a:r>
              <a:rPr lang="cs-CZ" sz="2400" dirty="0" smtClean="0"/>
              <a:t>splatnost 10 let – opravy, 20 let </a:t>
            </a:r>
            <a:r>
              <a:rPr lang="cs-CZ" sz="2400" dirty="0"/>
              <a:t>– pořízení </a:t>
            </a:r>
            <a:r>
              <a:rPr lang="cs-CZ" sz="2400" dirty="0" smtClean="0"/>
              <a:t>obydlí</a:t>
            </a:r>
          </a:p>
          <a:p>
            <a:r>
              <a:rPr lang="cs-CZ" sz="2400" dirty="0" smtClean="0"/>
              <a:t>pro vlastníky obydlí FO, pro obce, kraj a jiné práv. osoby</a:t>
            </a:r>
          </a:p>
          <a:p>
            <a:r>
              <a:rPr lang="cs-CZ" sz="2400" dirty="0" smtClean="0"/>
              <a:t>žádosti se přijímají kontinuálně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502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Program </a:t>
            </a:r>
            <a:r>
              <a:rPr lang="cs-CZ" dirty="0" smtClean="0"/>
              <a:t>Regenerace sídlišť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772816"/>
            <a:ext cx="8496944" cy="4392488"/>
          </a:xfrm>
        </p:spPr>
        <p:txBody>
          <a:bodyPr/>
          <a:lstStyle/>
          <a:p>
            <a:r>
              <a:rPr lang="cs-CZ" sz="2400" dirty="0" smtClean="0"/>
              <a:t>dotace a úvěry na obnovu veřejných prostranství na sídlištích podle </a:t>
            </a:r>
            <a:r>
              <a:rPr lang="cs-CZ" sz="2400" dirty="0"/>
              <a:t>NV </a:t>
            </a:r>
            <a:r>
              <a:rPr lang="cs-CZ" sz="2400" dirty="0" smtClean="0"/>
              <a:t>č. 390/2017 </a:t>
            </a:r>
            <a:r>
              <a:rPr lang="cs-CZ" sz="2400" dirty="0"/>
              <a:t>Sb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výše dotace  max. 50 % výdajů - max. 6 mil. Kč na projekt, v kombinaci s úvěrem max. 90 % uznat. výdajů</a:t>
            </a:r>
          </a:p>
          <a:p>
            <a:r>
              <a:rPr lang="cs-CZ" sz="2400" dirty="0" smtClean="0"/>
              <a:t>úvěr </a:t>
            </a:r>
            <a:r>
              <a:rPr lang="cs-CZ" sz="2400" dirty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úrok zákl. </a:t>
            </a:r>
            <a:r>
              <a:rPr lang="cs-CZ" sz="2400" dirty="0" err="1" smtClean="0"/>
              <a:t>ref</a:t>
            </a:r>
            <a:r>
              <a:rPr lang="cs-CZ" sz="2400" dirty="0" smtClean="0"/>
              <a:t>. sazba EU + 0,30 % </a:t>
            </a:r>
            <a:r>
              <a:rPr lang="cs-CZ" sz="2400" dirty="0" err="1" smtClean="0"/>
              <a:t>p.a</a:t>
            </a:r>
            <a:r>
              <a:rPr lang="cs-CZ" sz="2400" dirty="0" smtClean="0"/>
              <a:t>., fixní po celou dobu splácení</a:t>
            </a:r>
          </a:p>
          <a:p>
            <a:r>
              <a:rPr lang="cs-CZ" sz="2400" dirty="0" smtClean="0"/>
              <a:t>splatnost 15 let</a:t>
            </a:r>
          </a:p>
          <a:p>
            <a:r>
              <a:rPr lang="cs-CZ" sz="2400" dirty="0" smtClean="0"/>
              <a:t>pro obce</a:t>
            </a:r>
          </a:p>
          <a:p>
            <a:r>
              <a:rPr lang="cs-CZ" sz="2400" dirty="0" smtClean="0"/>
              <a:t>je vypisována výzva pro příjem žádostí, předpokládané vypsání výzvy – březen 2019</a:t>
            </a:r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10885" b="11637"/>
          <a:stretch/>
        </p:blipFill>
        <p:spPr>
          <a:xfrm>
            <a:off x="7380312" y="601956"/>
            <a:ext cx="104092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86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200" dirty="0" smtClean="0"/>
              <a:t>nahrazuje </a:t>
            </a:r>
            <a:r>
              <a:rPr lang="cs-CZ" sz="2200" dirty="0"/>
              <a:t>původně zamýšlený zákon o sociálním bydlení </a:t>
            </a:r>
            <a:endParaRPr lang="cs-CZ" sz="22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sz="2200" dirty="0" smtClean="0"/>
              <a:t>podmínky</a:t>
            </a:r>
            <a:r>
              <a:rPr lang="cs-CZ" sz="2200" dirty="0"/>
              <a:t>, které budou kladeny na obce jako pořizovatele sociálního bydlení, jsou flexibilnější a zároveň umožňují vedle výstavby sociálních bytů pořizovat </a:t>
            </a:r>
            <a:r>
              <a:rPr lang="cs-CZ" sz="2200" dirty="0" smtClean="0"/>
              <a:t>dostupné byty </a:t>
            </a:r>
            <a:r>
              <a:rPr lang="cs-CZ" sz="2200" dirty="0"/>
              <a:t>pro osoby, jejichž přítomnost v obci je žádoucí z hlediska zajištění základních veřejných služeb (např. domácnosti veřejně prospěšných </a:t>
            </a:r>
            <a:r>
              <a:rPr lang="cs-CZ" sz="2200" dirty="0" smtClean="0"/>
              <a:t>profesí)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sz="2200" dirty="0" smtClean="0"/>
              <a:t>bude </a:t>
            </a:r>
            <a:r>
              <a:rPr lang="cs-CZ" sz="2200" dirty="0"/>
              <a:t>obsahovat takové podmínky, které budou v plné míře reflektovat situaci v jednotlivých obcích ČR, místní specifika, obecné zvyklosti a vlastní </a:t>
            </a:r>
            <a:r>
              <a:rPr lang="cs-CZ" sz="2200" dirty="0" smtClean="0"/>
              <a:t>přístupy </a:t>
            </a:r>
            <a:r>
              <a:rPr lang="cs-CZ" sz="2200" dirty="0"/>
              <a:t>k řešení problematiky sociálního bydlení.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504056"/>
          </a:xfrm>
        </p:spPr>
        <p:txBody>
          <a:bodyPr/>
          <a:lstStyle/>
          <a:p>
            <a:r>
              <a:rPr lang="cs-CZ" dirty="0"/>
              <a:t>Program </a:t>
            </a:r>
            <a:r>
              <a:rPr lang="cs-CZ" dirty="0" smtClean="0"/>
              <a:t>Výstavba 2019+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305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91264" cy="504056"/>
          </a:xfrm>
        </p:spPr>
        <p:txBody>
          <a:bodyPr/>
          <a:lstStyle/>
          <a:p>
            <a:r>
              <a:rPr lang="cs-CZ" dirty="0"/>
              <a:t>Program Výstavba 2019+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628800"/>
            <a:ext cx="8229600" cy="4392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950" dirty="0"/>
              <a:t>Příjemce podpory ze strany státu a investor: obec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sz="1950" dirty="0"/>
              <a:t>Poskytovatel podpory: Státní fond rozvoje </a:t>
            </a:r>
            <a:r>
              <a:rPr lang="cs-CZ" sz="1950" dirty="0" smtClean="0"/>
              <a:t>bydlení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950" dirty="0"/>
              <a:t>NV bude obsahovat dva dotační tituly: </a:t>
            </a:r>
          </a:p>
          <a:p>
            <a:pPr lvl="1"/>
            <a:r>
              <a:rPr lang="cs-CZ" sz="1800" b="1" dirty="0"/>
              <a:t>sociální byty v Sociálních domech</a:t>
            </a:r>
            <a:r>
              <a:rPr lang="cs-CZ" sz="1800" dirty="0"/>
              <a:t>, kde bude zachován princip a pravidla, které navrhoval věcný záměr zákona o sociálním </a:t>
            </a:r>
            <a:r>
              <a:rPr lang="cs-CZ" sz="1800" dirty="0" smtClean="0"/>
              <a:t>bydlení (max. 12 </a:t>
            </a:r>
            <a:r>
              <a:rPr lang="cs-CZ" sz="1800" dirty="0" err="1" smtClean="0"/>
              <a:t>b.j</a:t>
            </a:r>
            <a:r>
              <a:rPr lang="cs-CZ" sz="1800" dirty="0" smtClean="0"/>
              <a:t>. na 1 objekt – </a:t>
            </a:r>
            <a:r>
              <a:rPr lang="cs-CZ" sz="1800" dirty="0" err="1" smtClean="0"/>
              <a:t>intravilán</a:t>
            </a:r>
            <a:r>
              <a:rPr lang="cs-CZ" sz="1800" dirty="0" smtClean="0"/>
              <a:t> obce mimo SVL, sociální služby)</a:t>
            </a:r>
          </a:p>
          <a:p>
            <a:pPr lvl="1"/>
            <a:r>
              <a:rPr lang="cs-CZ" sz="1800" b="1" dirty="0" smtClean="0"/>
              <a:t>sociální </a:t>
            </a:r>
            <a:r>
              <a:rPr lang="cs-CZ" sz="1800" b="1" dirty="0"/>
              <a:t>a nájemní byty v běžných bytových domech</a:t>
            </a:r>
            <a:r>
              <a:rPr lang="cs-CZ" sz="1800" dirty="0"/>
              <a:t>, kde bude v rámci každého objektu pro bydlení určen povinný poměr mezi sociálními nájemními byty pro domácnosti, u kterých došlo k tržnímu selhání z pohledu bydlení a běžnými nájemními byty bez </a:t>
            </a:r>
            <a:r>
              <a:rPr lang="cs-CZ" sz="1800" dirty="0" smtClean="0"/>
              <a:t>omezení</a:t>
            </a:r>
            <a:r>
              <a:rPr lang="cs-CZ" sz="1800" dirty="0"/>
              <a:t> </a:t>
            </a:r>
            <a:r>
              <a:rPr lang="cs-CZ" sz="1800" dirty="0" smtClean="0"/>
              <a:t>(max. 20 % sociálních bytů na 1 objekt, </a:t>
            </a:r>
            <a:r>
              <a:rPr lang="cs-CZ" sz="1800" dirty="0" err="1" smtClean="0"/>
              <a:t>intravilán</a:t>
            </a:r>
            <a:r>
              <a:rPr lang="cs-CZ" sz="1800" dirty="0"/>
              <a:t> </a:t>
            </a:r>
            <a:r>
              <a:rPr lang="cs-CZ" sz="1800" dirty="0" smtClean="0"/>
              <a:t>obce)</a:t>
            </a:r>
          </a:p>
          <a:p>
            <a:pPr marL="400050" lvl="0">
              <a:buFont typeface="Wingdings" panose="05000000000000000000" pitchFamily="2" charset="2"/>
              <a:buChar char="q"/>
            </a:pPr>
            <a:r>
              <a:rPr lang="cs-CZ" sz="1950" dirty="0" smtClean="0"/>
              <a:t>Vždy</a:t>
            </a:r>
            <a:r>
              <a:rPr lang="cs-CZ" sz="1950" dirty="0"/>
              <a:t>  budou dodržovány platné stavební předpisy a normy určené pro bytovou </a:t>
            </a:r>
            <a:r>
              <a:rPr lang="cs-CZ" sz="1950" dirty="0" smtClean="0"/>
              <a:t>výstavbu</a:t>
            </a:r>
          </a:p>
          <a:p>
            <a:pPr marL="400050" lvl="0">
              <a:buFont typeface="Wingdings" panose="05000000000000000000" pitchFamily="2" charset="2"/>
              <a:buChar char="q"/>
            </a:pPr>
            <a:r>
              <a:rPr lang="cs-CZ" sz="1950" dirty="0"/>
              <a:t>Cílová skupina domácností, pro které budou určeny sociální byty, bude opět definována na základě Metodiky identifikace tržního selhání </a:t>
            </a:r>
          </a:p>
          <a:p>
            <a:pPr marL="57150" indent="0">
              <a:buNone/>
            </a:pPr>
            <a:endParaRPr lang="cs-CZ" sz="2200" dirty="0" smtClean="0"/>
          </a:p>
          <a:p>
            <a:pPr lvl="0"/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660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dirty="0"/>
              <a:t>Program Výstavba 2019+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988840"/>
            <a:ext cx="8229600" cy="4392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/>
              <a:t>Byty určené domácnostem v tržním selhání (sociální byty</a:t>
            </a:r>
            <a:r>
              <a:rPr lang="cs-CZ" sz="2200" b="1" dirty="0" smtClean="0"/>
              <a:t>)</a:t>
            </a:r>
            <a:endParaRPr lang="cs-CZ" sz="2200" dirty="0"/>
          </a:p>
          <a:p>
            <a:pPr lvl="0"/>
            <a:endParaRPr lang="cs-CZ" sz="800" dirty="0"/>
          </a:p>
          <a:p>
            <a:pPr lvl="1"/>
            <a:r>
              <a:rPr lang="cs-CZ" sz="2100" b="1" dirty="0"/>
              <a:t>Cílová skupina: </a:t>
            </a:r>
            <a:r>
              <a:rPr lang="cs-CZ" sz="2100" dirty="0"/>
              <a:t>domácnosti v tržním selhání</a:t>
            </a:r>
            <a:r>
              <a:rPr lang="cs-CZ" sz="2100" b="1" dirty="0"/>
              <a:t> </a:t>
            </a:r>
            <a:r>
              <a:rPr lang="cs-CZ" sz="2100" dirty="0"/>
              <a:t>(podle Metodiky připravené k ZSB)</a:t>
            </a:r>
          </a:p>
          <a:p>
            <a:pPr lvl="1"/>
            <a:r>
              <a:rPr lang="cs-CZ" sz="2100" b="1" dirty="0"/>
              <a:t>Forma podpory </a:t>
            </a:r>
            <a:endParaRPr lang="cs-CZ" sz="21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100" dirty="0"/>
              <a:t>dotace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100" dirty="0"/>
              <a:t>až 100% financování s maximálním limitem uznatelných nákladů na m</a:t>
            </a:r>
            <a:r>
              <a:rPr lang="cs-CZ" sz="2100" baseline="30000" dirty="0"/>
              <a:t>2 </a:t>
            </a:r>
            <a:r>
              <a:rPr lang="cs-CZ" sz="2100" dirty="0"/>
              <a:t>podlahové plochy</a:t>
            </a:r>
          </a:p>
          <a:p>
            <a:pPr lvl="1"/>
            <a:r>
              <a:rPr lang="cs-CZ" sz="2100" b="1" dirty="0"/>
              <a:t>Veřejná podpora</a:t>
            </a:r>
            <a:endParaRPr lang="cs-CZ" sz="21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100" dirty="0"/>
              <a:t>pověření službou obecného hospodářského zájmu SGEI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68664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Výstavba 2019+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200" b="1" dirty="0" smtClean="0"/>
              <a:t>Dostupné byty</a:t>
            </a:r>
          </a:p>
          <a:p>
            <a:pPr lvl="1"/>
            <a:r>
              <a:rPr lang="cs-CZ" sz="2000" b="1" dirty="0"/>
              <a:t>Cílová skupina: </a:t>
            </a:r>
            <a:r>
              <a:rPr lang="cs-CZ" sz="2000" dirty="0"/>
              <a:t>bez omezení (například potřebné profese)</a:t>
            </a:r>
          </a:p>
          <a:p>
            <a:pPr lvl="1"/>
            <a:r>
              <a:rPr lang="cs-CZ" sz="2000" b="1" dirty="0"/>
              <a:t>Forma podpory a veřejná podpora:</a:t>
            </a:r>
            <a:endParaRPr lang="cs-CZ" sz="20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b="1" dirty="0"/>
              <a:t>zvýhodněný úvěr</a:t>
            </a:r>
            <a:r>
              <a:rPr lang="cs-CZ" sz="2000" dirty="0"/>
              <a:t> + maximální limit uznatelných nákladů na m</a:t>
            </a:r>
            <a:r>
              <a:rPr lang="cs-CZ" sz="2000" baseline="30000" dirty="0"/>
              <a:t>2</a:t>
            </a:r>
            <a:r>
              <a:rPr lang="cs-CZ" sz="2000" dirty="0"/>
              <a:t> podlahové </a:t>
            </a:r>
            <a:r>
              <a:rPr lang="cs-CZ" sz="2000" dirty="0" smtClean="0"/>
              <a:t>plochy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b="1" dirty="0"/>
              <a:t>vlastní zdroje</a:t>
            </a:r>
            <a:endParaRPr lang="cs-CZ" sz="2000" dirty="0" smtClean="0"/>
          </a:p>
          <a:p>
            <a:pPr lvl="1"/>
            <a:r>
              <a:rPr lang="cs-CZ" sz="2000" dirty="0" smtClean="0"/>
              <a:t> </a:t>
            </a:r>
            <a:r>
              <a:rPr lang="cs-CZ" sz="2000" b="1" dirty="0"/>
              <a:t>Veřejná </a:t>
            </a:r>
            <a:r>
              <a:rPr lang="cs-CZ" sz="2000" b="1" dirty="0" smtClean="0"/>
              <a:t>podpora</a:t>
            </a:r>
            <a:endParaRPr lang="cs-CZ" sz="20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/>
              <a:t>veřejná podpora podle </a:t>
            </a:r>
            <a:r>
              <a:rPr lang="cs-CZ" sz="2000" b="1" dirty="0"/>
              <a:t>de </a:t>
            </a:r>
            <a:r>
              <a:rPr lang="cs-CZ" sz="2000" b="1" dirty="0" err="1"/>
              <a:t>minimis</a:t>
            </a:r>
            <a:r>
              <a:rPr lang="cs-CZ" sz="2000" dirty="0"/>
              <a:t> </a:t>
            </a:r>
            <a:endParaRPr lang="cs-CZ" sz="20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 smtClean="0"/>
              <a:t>veřejná </a:t>
            </a:r>
            <a:r>
              <a:rPr lang="cs-CZ" sz="2000" dirty="0"/>
              <a:t>podpora podle blokové výjimky </a:t>
            </a:r>
            <a:r>
              <a:rPr lang="cs-CZ" sz="2000" b="1" dirty="0"/>
              <a:t>GBER</a:t>
            </a:r>
            <a:r>
              <a:rPr lang="cs-CZ" sz="2000" dirty="0"/>
              <a:t> </a:t>
            </a:r>
            <a:endParaRPr lang="cs-CZ" sz="20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b="1" dirty="0"/>
              <a:t>r</a:t>
            </a:r>
            <a:r>
              <a:rPr lang="cs-CZ" sz="2000" b="1" dirty="0" smtClean="0"/>
              <a:t>egionální </a:t>
            </a:r>
            <a:r>
              <a:rPr lang="cs-CZ" sz="2000" b="1" dirty="0"/>
              <a:t>podpora</a:t>
            </a:r>
            <a:r>
              <a:rPr lang="cs-CZ" sz="2000" dirty="0"/>
              <a:t> (Článek 13, 14 a 15), podpora v rozsahu podle Mapy regionální podpora schválené EU (bez Prahy</a:t>
            </a:r>
            <a:r>
              <a:rPr lang="cs-CZ" sz="2000" dirty="0" smtClean="0"/>
              <a:t>)</a:t>
            </a:r>
          </a:p>
          <a:p>
            <a:pPr marL="914400" lvl="2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007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196975"/>
            <a:ext cx="8291512" cy="52562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endParaRPr lang="cs-CZ" b="1" dirty="0" smtClean="0">
              <a:latin typeface="+mj-lt"/>
              <a:cs typeface="Arial" charset="0"/>
            </a:endParaRPr>
          </a:p>
          <a:p>
            <a:pPr algn="ctr" eaLnBrk="1" hangingPunct="1">
              <a:defRPr/>
            </a:pPr>
            <a:endParaRPr lang="cs-CZ" b="1" dirty="0">
              <a:latin typeface="+mj-lt"/>
              <a:cs typeface="Arial" charset="0"/>
            </a:endParaRPr>
          </a:p>
          <a:p>
            <a:pPr algn="ctr" eaLnBrk="1" hangingPunct="1">
              <a:defRPr/>
            </a:pPr>
            <a:r>
              <a:rPr lang="cs-CZ" b="1" dirty="0" smtClean="0">
                <a:latin typeface="+mj-lt"/>
                <a:cs typeface="Arial" charset="0"/>
              </a:rPr>
              <a:t>Ministerstvo pro místní rozvoj</a:t>
            </a:r>
          </a:p>
          <a:p>
            <a:pPr algn="ctr" eaLnBrk="1" hangingPunct="1">
              <a:defRPr/>
            </a:pPr>
            <a:r>
              <a:rPr lang="cs-CZ" sz="1900" b="1" dirty="0" smtClean="0">
                <a:latin typeface="+mj-lt"/>
                <a:cs typeface="Arial" charset="0"/>
              </a:rPr>
              <a:t>Staroměstské nám. 6</a:t>
            </a:r>
          </a:p>
          <a:p>
            <a:pPr algn="ctr" eaLnBrk="1" hangingPunct="1">
              <a:defRPr/>
            </a:pPr>
            <a:r>
              <a:rPr lang="cs-CZ" sz="1900" b="1" dirty="0" smtClean="0">
                <a:latin typeface="+mj-lt"/>
                <a:cs typeface="Arial" charset="0"/>
              </a:rPr>
              <a:t>110 15  Praha 1</a:t>
            </a:r>
          </a:p>
          <a:p>
            <a:pPr algn="ctr" eaLnBrk="1" hangingPunct="1">
              <a:defRPr/>
            </a:pPr>
            <a:r>
              <a:rPr lang="cs-CZ" b="1" dirty="0" smtClean="0">
                <a:latin typeface="+mj-lt"/>
                <a:cs typeface="Arial" charset="0"/>
                <a:hlinkClick r:id="rId2"/>
              </a:rPr>
              <a:t>www.mmr.cz</a:t>
            </a:r>
            <a:r>
              <a:rPr lang="cs-CZ" b="1" dirty="0" smtClean="0">
                <a:latin typeface="+mj-lt"/>
                <a:cs typeface="Arial" charset="0"/>
              </a:rPr>
              <a:t> </a:t>
            </a:r>
          </a:p>
          <a:p>
            <a:pPr eaLnBrk="1" hangingPunct="1">
              <a:defRPr/>
            </a:pPr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62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91264" cy="504056"/>
          </a:xfrm>
        </p:spPr>
        <p:txBody>
          <a:bodyPr/>
          <a:lstStyle/>
          <a:p>
            <a:r>
              <a:rPr lang="cs-CZ" dirty="0" smtClean="0"/>
              <a:t>Podpora bydlení - MMR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92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9148" y="1926282"/>
            <a:ext cx="8291264" cy="438303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MMR poskytuje </a:t>
            </a:r>
            <a:r>
              <a:rPr lang="cs-CZ" sz="2400" b="1" dirty="0" smtClean="0"/>
              <a:t>nenávratné investiční dotace </a:t>
            </a:r>
            <a:r>
              <a:rPr lang="cs-CZ" sz="2400" dirty="0" smtClean="0"/>
              <a:t>na vznik bydlení pro seniory a v oblastech se SPZ, odstranění bariér v bytových domech a na zasíťování pozemků obcí pro budoucí bytovou výstavbu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Dotace jsou poskytovány v souladu s dokumentacemi programů </a:t>
            </a:r>
            <a:r>
              <a:rPr lang="cs-CZ" sz="2400" b="1" dirty="0" smtClean="0"/>
              <a:t>Podpor bydlení a Podpora bydlení v oblastech se strategickou průmyslovou zónou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Pro rok 2019 bude vyhlášeno 6 dotačních titulů:         </a:t>
            </a:r>
            <a:r>
              <a:rPr lang="cs-CZ" sz="2400" b="1" dirty="0" smtClean="0"/>
              <a:t>Technická infrastruktura, Pečovatelský byt, Komunitní dům seniorů, Bytové domy bez bariér, Výstavba bytů v oblastech se SPZ a Výstavba TI v oblastech se SPZ</a:t>
            </a:r>
            <a:endParaRPr lang="cs-CZ" sz="2400" b="1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Předpokládaný příjem žádostí: </a:t>
            </a:r>
            <a:r>
              <a:rPr lang="cs-CZ" sz="2400" b="1" dirty="0" smtClean="0"/>
              <a:t>listopad 2018 - leden 2019</a:t>
            </a: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710070" y="1196752"/>
            <a:ext cx="7822370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/>
            <a:r>
              <a:rPr lang="cs-CZ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Aktuální stav podpory bydlení ze státního rozpočtu</a:t>
            </a:r>
            <a:endParaRPr lang="cs-CZ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819634"/>
              </p:ext>
            </p:extLst>
          </p:nvPr>
        </p:nvGraphicFramePr>
        <p:xfrm>
          <a:off x="408062" y="2060848"/>
          <a:ext cx="8296275" cy="4520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425">
                  <a:extLst>
                    <a:ext uri="{9D8B030D-6E8A-4147-A177-3AD203B41FA5}">
                      <a16:colId xmlns="" xmlns:a16="http://schemas.microsoft.com/office/drawing/2014/main" val="1739399138"/>
                    </a:ext>
                  </a:extLst>
                </a:gridCol>
                <a:gridCol w="2765425">
                  <a:extLst>
                    <a:ext uri="{9D8B030D-6E8A-4147-A177-3AD203B41FA5}">
                      <a16:colId xmlns="" xmlns:a16="http://schemas.microsoft.com/office/drawing/2014/main" val="4257350278"/>
                    </a:ext>
                  </a:extLst>
                </a:gridCol>
                <a:gridCol w="2765425">
                  <a:extLst>
                    <a:ext uri="{9D8B030D-6E8A-4147-A177-3AD203B41FA5}">
                      <a16:colId xmlns="" xmlns:a16="http://schemas.microsoft.com/office/drawing/2014/main" val="992906651"/>
                    </a:ext>
                  </a:extLst>
                </a:gridCol>
              </a:tblGrid>
              <a:tr h="618550">
                <a:tc>
                  <a:txBody>
                    <a:bodyPr/>
                    <a:lstStyle/>
                    <a:p>
                      <a:r>
                        <a:rPr lang="cs-CZ" dirty="0" smtClean="0"/>
                        <a:t>Podprogram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Dotační titul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Rozpočet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7458065"/>
                  </a:ext>
                </a:extLst>
              </a:tr>
              <a:tr h="618550">
                <a:tc>
                  <a:txBody>
                    <a:bodyPr/>
                    <a:lstStyle/>
                    <a:p>
                      <a:r>
                        <a:rPr lang="cs-CZ" dirty="0" smtClean="0"/>
                        <a:t>Technická infrastruktura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Technická infrastruktura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mil.</a:t>
                      </a:r>
                      <a:r>
                        <a:rPr lang="cs-CZ" baseline="0" dirty="0" smtClean="0"/>
                        <a:t>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7770719"/>
                  </a:ext>
                </a:extLst>
              </a:tr>
              <a:tr h="61855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Podporované</a:t>
                      </a:r>
                      <a:r>
                        <a:rPr lang="cs-CZ" baseline="0" dirty="0" smtClean="0"/>
                        <a:t> byty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Pečovatelský</a:t>
                      </a:r>
                      <a:r>
                        <a:rPr lang="cs-CZ" baseline="0" dirty="0" smtClean="0"/>
                        <a:t> byt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 mil.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3444158"/>
                  </a:ext>
                </a:extLst>
              </a:tr>
              <a:tr h="61855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Komunitní dům seniorů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 mil.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2507058"/>
                  </a:ext>
                </a:extLst>
              </a:tr>
              <a:tr h="383079">
                <a:tc>
                  <a:txBody>
                    <a:bodyPr/>
                    <a:lstStyle/>
                    <a:p>
                      <a:r>
                        <a:rPr lang="cs-CZ" dirty="0" smtClean="0"/>
                        <a:t>Bytové domy bez bariér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Bytové domy bez bariér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8184729"/>
                  </a:ext>
                </a:extLst>
              </a:tr>
              <a:tr h="383079">
                <a:tc>
                  <a:txBody>
                    <a:bodyPr/>
                    <a:lstStyle/>
                    <a:p>
                      <a:r>
                        <a:rPr lang="cs-CZ" dirty="0" smtClean="0"/>
                        <a:t>Výstavba</a:t>
                      </a:r>
                      <a:r>
                        <a:rPr lang="cs-CZ" baseline="0" dirty="0" smtClean="0"/>
                        <a:t> bytů v oblastech se SPZ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Výstavba</a:t>
                      </a:r>
                      <a:r>
                        <a:rPr lang="cs-CZ" baseline="0" dirty="0" smtClean="0"/>
                        <a:t> bytů v oblastech se SPZ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8913027"/>
                  </a:ext>
                </a:extLst>
              </a:tr>
              <a:tr h="383079">
                <a:tc>
                  <a:txBody>
                    <a:bodyPr/>
                    <a:lstStyle/>
                    <a:p>
                      <a:r>
                        <a:rPr lang="cs-CZ" dirty="0" smtClean="0"/>
                        <a:t>Výstavba</a:t>
                      </a:r>
                      <a:r>
                        <a:rPr lang="cs-CZ" baseline="0" dirty="0" smtClean="0"/>
                        <a:t> TI v oblastech se SPZ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Výstavba</a:t>
                      </a:r>
                      <a:r>
                        <a:rPr lang="cs-CZ" baseline="0" dirty="0" smtClean="0"/>
                        <a:t> TI v oblastech se SPZ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9928618"/>
                  </a:ext>
                </a:extLst>
              </a:tr>
              <a:tr h="383079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775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71091547"/>
                  </a:ext>
                </a:extLst>
              </a:tr>
            </a:tbl>
          </a:graphicData>
        </a:graphic>
      </p:graphicFrame>
      <p:sp>
        <p:nvSpPr>
          <p:cNvPr id="3" name="Nadpis 2"/>
          <p:cNvSpPr txBox="1">
            <a:spLocks/>
          </p:cNvSpPr>
          <p:nvPr/>
        </p:nvSpPr>
        <p:spPr>
          <a:xfrm>
            <a:off x="389998" y="1124744"/>
            <a:ext cx="8291264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cs-CZ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Předběžná alokace programů Podpor bydlení a Podpora bydlení v oblastech </a:t>
            </a:r>
            <a:r>
              <a:rPr lang="cs-CZ" sz="2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 SPZ pro rok 2019</a:t>
            </a:r>
          </a:p>
        </p:txBody>
      </p:sp>
    </p:spTree>
    <p:extLst>
      <p:ext uri="{BB962C8B-B14F-4D97-AF65-F5344CB8AC3E}">
        <p14:creationId xmlns:p14="http://schemas.microsoft.com/office/powerpoint/2010/main" val="337534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Podprogram </a:t>
            </a:r>
            <a:r>
              <a:rPr lang="cs-CZ" dirty="0" smtClean="0"/>
              <a:t>Technická infrastruktura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45420" y="1772816"/>
            <a:ext cx="8496944" cy="4392488"/>
          </a:xfrm>
        </p:spPr>
        <p:txBody>
          <a:bodyPr/>
          <a:lstStyle/>
          <a:p>
            <a:r>
              <a:rPr lang="cs-CZ" sz="2200" dirty="0" smtClean="0"/>
              <a:t>Zasíťování pozemků pro následnou výstavbu staveb určených pro bydlení</a:t>
            </a:r>
            <a:endParaRPr lang="cs-CZ" sz="2200" b="1" dirty="0" smtClean="0"/>
          </a:p>
          <a:p>
            <a:r>
              <a:rPr lang="cs-CZ" sz="2200" b="1" dirty="0" smtClean="0"/>
              <a:t>příjemce:</a:t>
            </a:r>
            <a:r>
              <a:rPr lang="cs-CZ" sz="2200" dirty="0" smtClean="0"/>
              <a:t> obec</a:t>
            </a:r>
          </a:p>
          <a:p>
            <a:r>
              <a:rPr lang="cs-CZ" sz="2200" b="1" dirty="0"/>
              <a:t>dotace:</a:t>
            </a:r>
            <a:r>
              <a:rPr lang="cs-CZ" sz="2200" dirty="0"/>
              <a:t> </a:t>
            </a:r>
            <a:r>
              <a:rPr lang="cs-CZ" sz="2200" dirty="0" smtClean="0"/>
              <a:t>80 000 Kč na jeden zasíťovaný pozemek, </a:t>
            </a:r>
          </a:p>
          <a:p>
            <a:pPr lvl="1"/>
            <a:r>
              <a:rPr lang="cs-CZ" sz="1800" dirty="0" smtClean="0"/>
              <a:t>de </a:t>
            </a:r>
            <a:r>
              <a:rPr lang="cs-CZ" sz="1800" dirty="0" err="1" smtClean="0"/>
              <a:t>mimimis</a:t>
            </a:r>
            <a:r>
              <a:rPr lang="cs-CZ" sz="1800" dirty="0" smtClean="0"/>
              <a:t> (1 žadatel max. 200 tis. € za 3 roky) nebo </a:t>
            </a:r>
            <a:r>
              <a:rPr lang="cs-CZ" sz="1800" b="1" dirty="0" smtClean="0"/>
              <a:t>mimo rámec veřejné podpory</a:t>
            </a:r>
            <a:r>
              <a:rPr lang="cs-CZ" sz="1800" dirty="0" smtClean="0"/>
              <a:t>, pokud na infrastrukturu budou napojeny pouze rodinné domy</a:t>
            </a:r>
          </a:p>
          <a:p>
            <a:r>
              <a:rPr lang="cs-CZ" sz="2200" b="1" dirty="0" smtClean="0"/>
              <a:t>technická infrastruktura:</a:t>
            </a:r>
          </a:p>
          <a:p>
            <a:pPr lvl="1"/>
            <a:r>
              <a:rPr lang="cs-CZ" sz="1800" dirty="0" smtClean="0"/>
              <a:t>místní komunikace III. a IV. třídy a účelové komunikace, </a:t>
            </a:r>
          </a:p>
          <a:p>
            <a:pPr lvl="1"/>
            <a:r>
              <a:rPr lang="cs-CZ" sz="1800" dirty="0" smtClean="0"/>
              <a:t>vodovod (místní vedení 2. a 3. kategorie), </a:t>
            </a:r>
          </a:p>
          <a:p>
            <a:pPr lvl="1"/>
            <a:r>
              <a:rPr lang="cs-CZ" sz="1800" dirty="0" smtClean="0"/>
              <a:t>kanalizace </a:t>
            </a:r>
            <a:r>
              <a:rPr lang="cs-CZ" sz="1800" dirty="0"/>
              <a:t>(místní vedení 2. a 3. kategorie</a:t>
            </a:r>
            <a:r>
              <a:rPr lang="cs-CZ" sz="1800" dirty="0" smtClean="0"/>
              <a:t>)</a:t>
            </a:r>
          </a:p>
          <a:p>
            <a:pPr marL="457200" lvl="1" indent="0">
              <a:buNone/>
            </a:pPr>
            <a:endParaRPr lang="cs-CZ" sz="1800" dirty="0" smtClean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62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dirty="0"/>
              <a:t>Podprogram </a:t>
            </a:r>
            <a:r>
              <a:rPr lang="cs-CZ" dirty="0" smtClean="0"/>
              <a:t>Technická infrastruktura</a:t>
            </a:r>
            <a:br>
              <a:rPr lang="cs-CZ" dirty="0" smtClean="0"/>
            </a:br>
            <a:r>
              <a:rPr lang="cs-CZ" sz="2400" dirty="0" smtClean="0"/>
              <a:t>Následné podmínky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85192" y="2132856"/>
            <a:ext cx="8496944" cy="4392488"/>
          </a:xfrm>
        </p:spPr>
        <p:txBody>
          <a:bodyPr/>
          <a:lstStyle/>
          <a:p>
            <a:r>
              <a:rPr lang="cs-CZ" sz="2200" b="1" dirty="0"/>
              <a:t>doba realizace: </a:t>
            </a:r>
            <a:r>
              <a:rPr lang="cs-CZ" sz="2200" dirty="0"/>
              <a:t>2 roky od vydání Rozhodnutí o poskytnutí dotace</a:t>
            </a:r>
          </a:p>
          <a:p>
            <a:r>
              <a:rPr lang="cs-CZ" sz="2200" b="1" dirty="0" smtClean="0"/>
              <a:t>doba následné výstavby staveb pro bydlení: </a:t>
            </a:r>
            <a:r>
              <a:rPr lang="cs-CZ" sz="2200" dirty="0" smtClean="0"/>
              <a:t>minimálně na 70% pozemků musí být dokončena výstavba max. 5 let od kolaudace technické infrastruktury</a:t>
            </a:r>
          </a:p>
          <a:p>
            <a:r>
              <a:rPr lang="cs-CZ" sz="2200" dirty="0" smtClean="0"/>
              <a:t>pozemky, na kterých bude postavena technická infrastruktura musí být ve vlastnictví obce</a:t>
            </a:r>
            <a:endParaRPr lang="cs-CZ" sz="2200" dirty="0"/>
          </a:p>
          <a:p>
            <a:pPr marL="457200" lvl="1" indent="0">
              <a:buNone/>
            </a:pPr>
            <a:endParaRPr lang="cs-CZ" sz="1800" dirty="0" smtClean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03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504056"/>
          </a:xfrm>
        </p:spPr>
        <p:txBody>
          <a:bodyPr/>
          <a:lstStyle/>
          <a:p>
            <a:r>
              <a:rPr lang="cs-CZ" dirty="0" smtClean="0"/>
              <a:t>Podporované byty – DT Pečovatelský byt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57200" y="1902054"/>
            <a:ext cx="8229600" cy="4392488"/>
          </a:xfrm>
        </p:spPr>
        <p:txBody>
          <a:bodyPr/>
          <a:lstStyle/>
          <a:p>
            <a:r>
              <a:rPr lang="cs-CZ" sz="2200" dirty="0" smtClean="0"/>
              <a:t>zpřístupnění nájemního bydlení osobám v tíživé sociální situaci způsobené zdravotním stavem* nebo věkem (65+ let)</a:t>
            </a:r>
          </a:p>
          <a:p>
            <a:r>
              <a:rPr lang="cs-CZ" sz="2200" b="1" dirty="0" smtClean="0"/>
              <a:t>příjemce:</a:t>
            </a:r>
            <a:r>
              <a:rPr lang="cs-CZ" sz="2200" dirty="0" smtClean="0"/>
              <a:t> právnické osoby (včetně obcí)</a:t>
            </a:r>
          </a:p>
          <a:p>
            <a:r>
              <a:rPr lang="cs-CZ" sz="2200" b="1" dirty="0" smtClean="0"/>
              <a:t>dotace:</a:t>
            </a:r>
            <a:r>
              <a:rPr lang="cs-CZ" sz="2200" dirty="0" smtClean="0"/>
              <a:t> 600 000,- Kč na jeden vybudovaný upravitelný byt; </a:t>
            </a:r>
          </a:p>
          <a:p>
            <a:pPr marL="360363" indent="0">
              <a:buNone/>
            </a:pPr>
            <a:r>
              <a:rPr lang="cs-CZ" sz="2200" dirty="0"/>
              <a:t>v</a:t>
            </a:r>
            <a:r>
              <a:rPr lang="cs-CZ" sz="2200" dirty="0" smtClean="0"/>
              <a:t> režimu SGEI de </a:t>
            </a:r>
            <a:r>
              <a:rPr lang="cs-CZ" sz="2200" dirty="0" err="1" smtClean="0"/>
              <a:t>mimimis</a:t>
            </a:r>
            <a:r>
              <a:rPr lang="cs-CZ" sz="2200" dirty="0"/>
              <a:t> </a:t>
            </a:r>
            <a:r>
              <a:rPr lang="cs-CZ" sz="2200" dirty="0" smtClean="0"/>
              <a:t>(max. 500 tis. € za 3 roky)</a:t>
            </a:r>
          </a:p>
          <a:p>
            <a:r>
              <a:rPr lang="cs-CZ" sz="2200" b="1" dirty="0" smtClean="0"/>
              <a:t>vznik:</a:t>
            </a:r>
            <a:r>
              <a:rPr lang="cs-CZ" sz="2200" dirty="0" smtClean="0"/>
              <a:t> </a:t>
            </a:r>
          </a:p>
          <a:p>
            <a:pPr lvl="1"/>
            <a:r>
              <a:rPr lang="cs-CZ" sz="1800" dirty="0" smtClean="0"/>
              <a:t>novostavba bytových domů, </a:t>
            </a:r>
          </a:p>
          <a:p>
            <a:pPr lvl="1"/>
            <a:r>
              <a:rPr lang="cs-CZ" sz="1800" dirty="0" smtClean="0"/>
              <a:t>rekonstrukce  vybydlených bytových domů nebo rodinných domů, </a:t>
            </a:r>
          </a:p>
          <a:p>
            <a:pPr lvl="1"/>
            <a:r>
              <a:rPr lang="cs-CZ" sz="1800" dirty="0" smtClean="0"/>
              <a:t>rekonstrukce nebytových prostor, </a:t>
            </a:r>
          </a:p>
          <a:p>
            <a:pPr lvl="1"/>
            <a:r>
              <a:rPr lang="cs-CZ" sz="1800" dirty="0" smtClean="0"/>
              <a:t>přístavba nebo nástavba</a:t>
            </a:r>
          </a:p>
          <a:p>
            <a:r>
              <a:rPr lang="cs-CZ" sz="2200" dirty="0" smtClean="0"/>
              <a:t>při hodnocení budou bodově zvýhodněny projekty využívající tzv. </a:t>
            </a:r>
            <a:r>
              <a:rPr lang="cs-CZ" sz="2200" b="1" dirty="0" smtClean="0"/>
              <a:t>šedou vodu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6446631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DT=dotační titul; *min. 1. stupeň závislosti dle zákona o sociálních službách;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17146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291264" cy="504056"/>
          </a:xfrm>
        </p:spPr>
        <p:txBody>
          <a:bodyPr/>
          <a:lstStyle/>
          <a:p>
            <a:r>
              <a:rPr lang="cs-CZ" sz="2800" dirty="0"/>
              <a:t>Podporované byty – DT </a:t>
            </a:r>
            <a:r>
              <a:rPr lang="cs-CZ" sz="2800" dirty="0" err="1" smtClean="0"/>
              <a:t>KoDuS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70810" y="1556792"/>
            <a:ext cx="8474820" cy="4680520"/>
          </a:xfrm>
        </p:spPr>
        <p:txBody>
          <a:bodyPr/>
          <a:lstStyle/>
          <a:p>
            <a:r>
              <a:rPr lang="cs-CZ" sz="2200" dirty="0" smtClean="0"/>
              <a:t>podpora komunitního soužití osob starších 60let s cílem prodloužit jejich soběstačnost</a:t>
            </a:r>
          </a:p>
          <a:p>
            <a:r>
              <a:rPr lang="cs-CZ" sz="2200" b="1" dirty="0" smtClean="0"/>
              <a:t>příjemce:</a:t>
            </a:r>
            <a:r>
              <a:rPr lang="cs-CZ" sz="2200" dirty="0" smtClean="0"/>
              <a:t> právnické osoby (včetně obcí)</a:t>
            </a:r>
          </a:p>
          <a:p>
            <a:r>
              <a:rPr lang="cs-CZ" sz="2200" b="1" dirty="0"/>
              <a:t>dotace:</a:t>
            </a:r>
            <a:r>
              <a:rPr lang="cs-CZ" sz="2200" dirty="0"/>
              <a:t> 600 000,- Kč na jeden vybudovaný upravitelný byt; SGEI de </a:t>
            </a:r>
            <a:r>
              <a:rPr lang="cs-CZ" sz="2200" dirty="0" err="1" smtClean="0"/>
              <a:t>mimimis</a:t>
            </a:r>
            <a:r>
              <a:rPr lang="cs-CZ" sz="2200" dirty="0" smtClean="0"/>
              <a:t> (1 žadatel max. 500 tis. € za 3 roky)</a:t>
            </a:r>
          </a:p>
          <a:p>
            <a:r>
              <a:rPr lang="cs-CZ" sz="2200" b="1" dirty="0" smtClean="0"/>
              <a:t>vznik</a:t>
            </a:r>
            <a:r>
              <a:rPr lang="cs-CZ" sz="2200" b="1" dirty="0"/>
              <a:t>:</a:t>
            </a:r>
            <a:r>
              <a:rPr lang="cs-CZ" sz="2200" dirty="0"/>
              <a:t> </a:t>
            </a:r>
            <a:endParaRPr lang="cs-CZ" sz="2200" dirty="0" smtClean="0"/>
          </a:p>
          <a:p>
            <a:pPr lvl="1"/>
            <a:r>
              <a:rPr lang="cs-CZ" sz="1800" dirty="0" smtClean="0"/>
              <a:t>novostavba </a:t>
            </a:r>
            <a:r>
              <a:rPr lang="cs-CZ" sz="1800" dirty="0"/>
              <a:t>bytových domů </a:t>
            </a:r>
            <a:r>
              <a:rPr lang="cs-CZ" sz="1800" dirty="0" smtClean="0"/>
              <a:t> </a:t>
            </a:r>
          </a:p>
          <a:p>
            <a:pPr lvl="1"/>
            <a:r>
              <a:rPr lang="cs-CZ" sz="1800" dirty="0" smtClean="0"/>
              <a:t>rekonstrukce vybydlených bytových domů nebo rodinných domů, </a:t>
            </a:r>
          </a:p>
          <a:p>
            <a:pPr lvl="1"/>
            <a:r>
              <a:rPr lang="cs-CZ" sz="1800" dirty="0" smtClean="0"/>
              <a:t>rekonstrukce nebytových </a:t>
            </a:r>
            <a:r>
              <a:rPr lang="cs-CZ" sz="1800" dirty="0"/>
              <a:t>prostor a </a:t>
            </a:r>
            <a:r>
              <a:rPr lang="cs-CZ" sz="1800" dirty="0" smtClean="0"/>
              <a:t>BD</a:t>
            </a:r>
            <a:r>
              <a:rPr lang="cs-CZ" sz="1800" dirty="0"/>
              <a:t>, </a:t>
            </a:r>
            <a:endParaRPr lang="cs-CZ" sz="1800" dirty="0" smtClean="0"/>
          </a:p>
          <a:p>
            <a:pPr lvl="1"/>
            <a:r>
              <a:rPr lang="cs-CZ" sz="1800" dirty="0" smtClean="0"/>
              <a:t>přístavba </a:t>
            </a:r>
            <a:r>
              <a:rPr lang="cs-CZ" sz="1800" dirty="0"/>
              <a:t>nebo </a:t>
            </a:r>
            <a:r>
              <a:rPr lang="cs-CZ" sz="1800" dirty="0" smtClean="0"/>
              <a:t>nástavba </a:t>
            </a:r>
            <a:endParaRPr lang="cs-CZ" sz="1800" dirty="0"/>
          </a:p>
          <a:p>
            <a:r>
              <a:rPr lang="cs-CZ" sz="2200" dirty="0" smtClean="0"/>
              <a:t>v </a:t>
            </a:r>
            <a:r>
              <a:rPr lang="cs-CZ" sz="2200" dirty="0" err="1" smtClean="0"/>
              <a:t>KoDuS</a:t>
            </a:r>
            <a:r>
              <a:rPr lang="cs-CZ" sz="2200" dirty="0" smtClean="0"/>
              <a:t> je povinné vybudování </a:t>
            </a:r>
            <a:r>
              <a:rPr lang="cs-CZ" sz="2200" b="1" dirty="0" smtClean="0"/>
              <a:t>sdílených prostor </a:t>
            </a:r>
            <a:r>
              <a:rPr lang="cs-CZ" sz="2200" dirty="0" smtClean="0"/>
              <a:t>pro  potřeby komunitního soužití</a:t>
            </a:r>
          </a:p>
          <a:p>
            <a:r>
              <a:rPr lang="cs-CZ" sz="2200" dirty="0"/>
              <a:t>při hodnocení budou bodově zvýhodněny projekty využívající tzv. </a:t>
            </a:r>
            <a:r>
              <a:rPr lang="cs-CZ" sz="2200" b="1" dirty="0"/>
              <a:t>šedou vodu</a:t>
            </a:r>
          </a:p>
          <a:p>
            <a:endParaRPr lang="cs-CZ" sz="2200" dirty="0" smtClean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546249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 smtClean="0"/>
              <a:t>KoDuS</a:t>
            </a:r>
            <a:r>
              <a:rPr lang="cs-CZ" sz="1000" dirty="0" smtClean="0"/>
              <a:t> = komunitní dům seniorů;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716931834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</TotalTime>
  <Words>1816</Words>
  <Application>Microsoft Office PowerPoint</Application>
  <PresentationFormat>Předvádění na obrazovce (4:3)</PresentationFormat>
  <Paragraphs>256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MMR_klas</vt:lpstr>
      <vt:lpstr>Podpory bydlení financované ze státního rozpočtu v roce 2019</vt:lpstr>
      <vt:lpstr>Prezentace aplikace PowerPoint</vt:lpstr>
      <vt:lpstr>Podpora bydlení - MMR </vt:lpstr>
      <vt:lpstr>Prezentace aplikace PowerPoint</vt:lpstr>
      <vt:lpstr>Prezentace aplikace PowerPoint</vt:lpstr>
      <vt:lpstr>Podprogram Technická infrastruktura</vt:lpstr>
      <vt:lpstr>Podprogram Technická infrastruktura Následné podmínky</vt:lpstr>
      <vt:lpstr>Podporované byty – DT Pečovatelský byt</vt:lpstr>
      <vt:lpstr>Podporované byty – DT KoDuS</vt:lpstr>
      <vt:lpstr>Pečovatelský byt a Komunitní dům seniorů Následné podmínky</vt:lpstr>
      <vt:lpstr>Podprogram Bytové domy bez bariér</vt:lpstr>
      <vt:lpstr>Podprogram Bytové domy bez bariér  Následné podmínky</vt:lpstr>
      <vt:lpstr>Podprogram Výstavba bytů oblastech se SPZ </vt:lpstr>
      <vt:lpstr>Podprogram Výstavba TI oblastech se SPZ </vt:lpstr>
      <vt:lpstr>Podpora bydlení - SFRB </vt:lpstr>
      <vt:lpstr>Prezentace aplikace PowerPoint</vt:lpstr>
      <vt:lpstr>Program Výstavby</vt:lpstr>
      <vt:lpstr>Program Panel 2013+</vt:lpstr>
      <vt:lpstr>Program pro mladé</vt:lpstr>
      <vt:lpstr>Program pro mladé další podmínky</vt:lpstr>
      <vt:lpstr>Program Pro obce</vt:lpstr>
      <vt:lpstr>Program Živel</vt:lpstr>
      <vt:lpstr>Program Regenerace sídlišť</vt:lpstr>
      <vt:lpstr>Program Výstavba 2019+</vt:lpstr>
      <vt:lpstr>Program Výstavba 2019+</vt:lpstr>
      <vt:lpstr>Program Výstavba 2019+</vt:lpstr>
      <vt:lpstr>Program Výstavba 2019+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uzivatel</cp:lastModifiedBy>
  <cp:revision>94</cp:revision>
  <cp:lastPrinted>2018-09-05T14:15:26Z</cp:lastPrinted>
  <dcterms:created xsi:type="dcterms:W3CDTF">2014-02-26T13:05:03Z</dcterms:created>
  <dcterms:modified xsi:type="dcterms:W3CDTF">2018-10-17T11:09:53Z</dcterms:modified>
</cp:coreProperties>
</file>