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0" r:id="rId3"/>
    <p:sldId id="265" r:id="rId4"/>
    <p:sldId id="258" r:id="rId5"/>
    <p:sldId id="259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0066FF"/>
    <a:srgbClr val="CC0066"/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94673" autoAdjust="0"/>
  </p:normalViewPr>
  <p:slideViewPr>
    <p:cSldViewPr>
      <p:cViewPr varScale="1">
        <p:scale>
          <a:sx n="95" d="100"/>
          <a:sy n="95" d="100"/>
        </p:scale>
        <p:origin x="-4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95536" y="1412776"/>
            <a:ext cx="829126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sz="2400" dirty="0" smtClean="0">
                <a:cs typeface="Arial" charset="0"/>
              </a:rPr>
              <a:t>Projekt č. TD020018 </a:t>
            </a:r>
            <a:br>
              <a:rPr lang="cs-CZ" altLang="cs-CZ" sz="2400" dirty="0" smtClean="0">
                <a:cs typeface="Arial" charset="0"/>
              </a:rPr>
            </a:br>
            <a:r>
              <a:rPr lang="cs-CZ" altLang="cs-CZ" sz="2400" i="1" dirty="0" smtClean="0">
                <a:cs typeface="Arial" charset="0"/>
              </a:rPr>
              <a:t>Mechanismy spolupráce měst a obcí ve vztahu k novým integrovaným přístupům EU</a:t>
            </a:r>
            <a:endParaRPr lang="cs-CZ" altLang="cs-CZ" sz="2400" b="1" i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51520" y="2924944"/>
            <a:ext cx="8713787" cy="1584176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Metodika a metodická doporučení </a:t>
            </a:r>
          </a:p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ke zlepšení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spolupráce (nejen) obcí</a:t>
            </a:r>
            <a:endParaRPr lang="cs-CZ" sz="2800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9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GaREP, spol. s r.o.</a:t>
            </a: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2195736" y="5949280"/>
            <a:ext cx="540097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1600" b="1" i="1" dirty="0" smtClean="0">
                <a:latin typeface="Arial" pitchFamily="34" charset="0"/>
                <a:cs typeface="Arial" pitchFamily="34" charset="0"/>
              </a:rPr>
              <a:t>Konference Výzkumné projekty v regionálním </a:t>
            </a:r>
            <a:r>
              <a:rPr lang="cs-CZ" sz="1600" b="1" i="1" dirty="0" smtClean="0">
                <a:latin typeface="Arial" pitchFamily="34" charset="0"/>
                <a:cs typeface="Arial" pitchFamily="34" charset="0"/>
              </a:rPr>
              <a:t>rozvoji</a:t>
            </a:r>
            <a:endParaRPr lang="cs-CZ" sz="1600" b="1" i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600" b="1" i="1" dirty="0" smtClean="0">
                <a:latin typeface="Arial" pitchFamily="34" charset="0"/>
                <a:cs typeface="Arial" pitchFamily="34" charset="0"/>
              </a:rPr>
              <a:t>Pardubice, 28. dubna 2015</a:t>
            </a:r>
            <a:endParaRPr lang="cs-CZ" sz="16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 descr="logo GaREP zel"/>
          <p:cNvPicPr/>
          <p:nvPr/>
        </p:nvPicPr>
        <p:blipFill>
          <a:blip r:embed="rId4" cstate="print">
            <a:lum bright="-6000" contrast="28000"/>
          </a:blip>
          <a:srcRect/>
          <a:stretch>
            <a:fillRect/>
          </a:stretch>
        </p:blipFill>
        <p:spPr bwMode="auto">
          <a:xfrm>
            <a:off x="4139952" y="465313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6513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2060848"/>
            <a:ext cx="8712968" cy="4392488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 smtClean="0"/>
              <a:t>Cílem </a:t>
            </a:r>
            <a:r>
              <a:rPr lang="cs-CZ" sz="2400" dirty="0" smtClean="0"/>
              <a:t>řešení projektu je nalezení </a:t>
            </a:r>
            <a:r>
              <a:rPr lang="cs-CZ" sz="2400" dirty="0" smtClean="0"/>
              <a:t>způsobů </a:t>
            </a:r>
            <a:r>
              <a:rPr lang="cs-CZ" sz="2400" b="1" dirty="0" smtClean="0"/>
              <a:t>podpory aplikace nových integrovaných přístupů a nástrojů </a:t>
            </a:r>
            <a:r>
              <a:rPr lang="cs-CZ" sz="2400" dirty="0" smtClean="0"/>
              <a:t>a zlepšení mechanismů spolupráce s ohledem na tyto </a:t>
            </a:r>
            <a:r>
              <a:rPr lang="cs-CZ" sz="2400" dirty="0" smtClean="0"/>
              <a:t>nástroje.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cs-CZ" sz="2400" b="1" dirty="0" smtClean="0">
                <a:solidFill>
                  <a:srgbClr val="CC0066"/>
                </a:solidFill>
              </a:rPr>
              <a:t>ITI – Integrované územní investice </a:t>
            </a:r>
            <a:r>
              <a:rPr lang="cs-CZ" sz="2400" dirty="0" smtClean="0"/>
              <a:t>(aglomerace)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cs-CZ" sz="2400" b="1" spc="-30" dirty="0" smtClean="0">
                <a:solidFill>
                  <a:srgbClr val="0066FF"/>
                </a:solidFill>
              </a:rPr>
              <a:t>IPRÚ – Integrovaný plán rozvoje území </a:t>
            </a:r>
            <a:r>
              <a:rPr lang="cs-CZ" sz="2400" spc="-30" dirty="0" smtClean="0"/>
              <a:t>(ostatní kraj. města)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cs-CZ" sz="2400" b="1" dirty="0" smtClean="0">
                <a:solidFill>
                  <a:srgbClr val="008000"/>
                </a:solidFill>
              </a:rPr>
              <a:t>CLLD – Komunitně vedený místní rozvoj </a:t>
            </a:r>
            <a:r>
              <a:rPr lang="cs-CZ" sz="2400" dirty="0" smtClean="0"/>
              <a:t>(MAS)</a:t>
            </a:r>
          </a:p>
          <a:p>
            <a:pPr marL="457200" indent="-457200">
              <a:buAutoNum type="arabicParenR"/>
            </a:pPr>
            <a:r>
              <a:rPr lang="cs-CZ" sz="2400" dirty="0" smtClean="0"/>
              <a:t>Ovlivnění přípravy nástrojů</a:t>
            </a:r>
          </a:p>
          <a:p>
            <a:pPr marL="457200" indent="-457200">
              <a:buAutoNum type="arabicParenR"/>
            </a:pPr>
            <a:r>
              <a:rPr lang="cs-CZ" sz="2400" b="1" u="sng" dirty="0" smtClean="0"/>
              <a:t>Řešení navazujících „bílých“ míst, či možných podnětů</a:t>
            </a:r>
            <a:endParaRPr lang="cs-CZ" sz="2400" b="1" u="sng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Základní informace </a:t>
            </a:r>
            <a:r>
              <a:rPr lang="cs-CZ" sz="3000" dirty="0" smtClean="0"/>
              <a:t>o projektu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920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988840"/>
            <a:ext cx="8856984" cy="4464496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 smtClean="0"/>
              <a:t>2014</a:t>
            </a:r>
            <a:r>
              <a:rPr lang="cs-CZ" sz="2400" dirty="0" smtClean="0"/>
              <a:t> – Analýzy a formulace možných řešení</a:t>
            </a:r>
          </a:p>
          <a:p>
            <a:pPr algn="just">
              <a:spcAft>
                <a:spcPts val="2400"/>
              </a:spcAft>
            </a:pPr>
            <a:r>
              <a:rPr lang="cs-CZ" sz="2400" b="1" spc="-40" dirty="0" smtClean="0"/>
              <a:t>2015</a:t>
            </a:r>
            <a:r>
              <a:rPr lang="cs-CZ" sz="2400" spc="-40" dirty="0" smtClean="0"/>
              <a:t> – Ověřování, aplikace a diskuze výsledků, finalizace výstupů</a:t>
            </a:r>
          </a:p>
          <a:p>
            <a:pPr marL="622300" algn="just"/>
            <a:r>
              <a:rPr lang="cs-CZ" sz="2400" dirty="0" smtClean="0"/>
              <a:t>Předpoklad, že v roce 2014 bude možné navazovat na již nastavené podmínky integrovaných nástrojů </a:t>
            </a:r>
            <a:r>
              <a:rPr lang="cs-CZ" sz="2400" b="1" dirty="0" smtClean="0">
                <a:solidFill>
                  <a:srgbClr val="FF0000"/>
                </a:solidFill>
              </a:rPr>
              <a:t>X</a:t>
            </a:r>
            <a:r>
              <a:rPr lang="cs-CZ" sz="2400" dirty="0" smtClean="0"/>
              <a:t> v roce 2015 stále řada věcí nejasných, nutné aktualizovat výstupy</a:t>
            </a:r>
          </a:p>
          <a:p>
            <a:pPr marL="622300" algn="just"/>
            <a:r>
              <a:rPr lang="cs-CZ" sz="2400" dirty="0" smtClean="0"/>
              <a:t>Možnost ovlivnit nastavení integrovaných nástrojů, průběžné testování a aplikace metodických doporučení</a:t>
            </a:r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Zhodnocení řešení projektu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lipsa 4"/>
          <p:cNvSpPr/>
          <p:nvPr/>
        </p:nvSpPr>
        <p:spPr>
          <a:xfrm>
            <a:off x="251520" y="3789088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</a:rPr>
              <a:t>–</a:t>
            </a: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251520" y="4941216"/>
            <a:ext cx="432000" cy="432000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cs-CZ" sz="3600" b="1" dirty="0" smtClean="0">
                <a:solidFill>
                  <a:srgbClr val="008000"/>
                </a:solidFill>
              </a:rPr>
              <a:t>+</a:t>
            </a:r>
            <a:endParaRPr lang="cs-CZ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206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4" cy="45365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600" b="1" dirty="0" smtClean="0"/>
              <a:t>METODICKÁ DOPORUČENÍ k </a:t>
            </a:r>
            <a:r>
              <a:rPr lang="cs-CZ" sz="2600" b="1" dirty="0" smtClean="0"/>
              <a:t>integrovaným postupům a nástrojům vzájemné spolupráce a synergie jednotlivých aktérů při řízení a podpoře rozvoje v </a:t>
            </a:r>
            <a:r>
              <a:rPr lang="cs-CZ" sz="2600" b="1" dirty="0" smtClean="0"/>
              <a:t>území </a:t>
            </a:r>
            <a:r>
              <a:rPr lang="cs-CZ" sz="2600" dirty="0" smtClean="0"/>
              <a:t>(</a:t>
            </a:r>
            <a:r>
              <a:rPr lang="cs-CZ" sz="2600" i="1" dirty="0" err="1" smtClean="0"/>
              <a:t>Hneleg</a:t>
            </a:r>
            <a:r>
              <a:rPr lang="cs-CZ" sz="2600" dirty="0" smtClean="0"/>
              <a:t>)</a:t>
            </a:r>
          </a:p>
          <a:p>
            <a:pPr marL="452438" indent="-452438" algn="just">
              <a:buFont typeface="Wingdings" pitchFamily="2" charset="2"/>
              <a:buChar char="q"/>
            </a:pPr>
            <a:r>
              <a:rPr lang="cs-CZ" sz="2600" dirty="0" smtClean="0"/>
              <a:t>Doporučení pro nastavení metodického pokynu k integrovaným nástrojům a manuálu regionálního akčního plánu (spolupráce s tvůrci)</a:t>
            </a:r>
          </a:p>
          <a:p>
            <a:pPr marL="452438" indent="-452438" algn="just">
              <a:buFont typeface="Wingdings" pitchFamily="2" charset="2"/>
              <a:buChar char="q"/>
            </a:pPr>
            <a:r>
              <a:rPr lang="cs-CZ" sz="2600" dirty="0" smtClean="0"/>
              <a:t>Doporučení k vymezování území ITI</a:t>
            </a:r>
          </a:p>
          <a:p>
            <a:pPr marL="452438" indent="-452438" algn="just">
              <a:buFont typeface="Wingdings" pitchFamily="2" charset="2"/>
              <a:buChar char="q"/>
            </a:pPr>
            <a:r>
              <a:rPr lang="cs-CZ" sz="2600" dirty="0" smtClean="0"/>
              <a:t>Doporučení pro tvorbu Strategie CLLD</a:t>
            </a:r>
            <a:endParaRPr lang="cs-CZ" sz="2600" dirty="0" smtClean="0"/>
          </a:p>
          <a:p>
            <a:pPr algn="just"/>
            <a:r>
              <a:rPr lang="cs-CZ" sz="2600" dirty="0" smtClean="0"/>
              <a:t>Přílohou </a:t>
            </a:r>
            <a:r>
              <a:rPr lang="cs-CZ" sz="2600" b="1" dirty="0" smtClean="0"/>
              <a:t>Osnova </a:t>
            </a:r>
            <a:r>
              <a:rPr lang="cs-CZ" sz="2600" b="1" dirty="0" smtClean="0"/>
              <a:t>Strategie CLLD </a:t>
            </a:r>
            <a:r>
              <a:rPr lang="cs-CZ" sz="2600" dirty="0" smtClean="0"/>
              <a:t>s praktickými příklady, postupy a doporučeními pro tvorbu</a:t>
            </a:r>
            <a:endParaRPr lang="cs-CZ" sz="2600" dirty="0" smtClean="0"/>
          </a:p>
          <a:p>
            <a:pPr algn="just"/>
            <a:endParaRPr lang="cs-CZ" sz="2400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312296"/>
            <a:ext cx="8568952" cy="504056"/>
          </a:xfrm>
        </p:spPr>
        <p:txBody>
          <a:bodyPr/>
          <a:lstStyle/>
          <a:p>
            <a:pPr algn="ctr"/>
            <a:r>
              <a:rPr lang="cs-CZ" sz="3000" dirty="0" smtClean="0"/>
              <a:t>Představení </a:t>
            </a:r>
            <a:r>
              <a:rPr lang="cs-CZ" sz="3000" dirty="0" smtClean="0"/>
              <a:t>klíčových výsledků </a:t>
            </a:r>
            <a:r>
              <a:rPr lang="cs-CZ" sz="3000" dirty="0" smtClean="0"/>
              <a:t>z </a:t>
            </a:r>
            <a:r>
              <a:rPr lang="cs-CZ" sz="3000" dirty="0" smtClean="0"/>
              <a:t>projektu (1)</a:t>
            </a:r>
            <a:endParaRPr lang="cs-CZ" sz="3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59669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320672"/>
            <a:ext cx="8856984" cy="504056"/>
          </a:xfrm>
        </p:spPr>
        <p:txBody>
          <a:bodyPr/>
          <a:lstStyle/>
          <a:p>
            <a:pPr algn="ctr"/>
            <a:r>
              <a:rPr lang="cs-CZ" sz="3100" dirty="0" smtClean="0"/>
              <a:t>Uplatnění </a:t>
            </a:r>
            <a:r>
              <a:rPr lang="cs-CZ" sz="3100" dirty="0" smtClean="0"/>
              <a:t>a uživatelé metodickýc</a:t>
            </a:r>
            <a:r>
              <a:rPr lang="cs-CZ" sz="3100" dirty="0" smtClean="0"/>
              <a:t>h doporučení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060849"/>
            <a:ext cx="8496944" cy="4392488"/>
          </a:xfrm>
        </p:spPr>
        <p:txBody>
          <a:bodyPr/>
          <a:lstStyle/>
          <a:p>
            <a:r>
              <a:rPr lang="cs-CZ" sz="2600" dirty="0" smtClean="0"/>
              <a:t>Uplatnění v koncepčních dokumentech a metodických </a:t>
            </a:r>
            <a:r>
              <a:rPr lang="cs-CZ" sz="2600" dirty="0" smtClean="0"/>
              <a:t>materiálech</a:t>
            </a:r>
          </a:p>
          <a:p>
            <a:pPr lvl="1"/>
            <a:r>
              <a:rPr lang="cs-CZ" sz="2400" dirty="0" smtClean="0"/>
              <a:t>Zapojení do diskuzí k integrovaným nástrojům (zejména vystoupení na seminářích NS MAS ČR)</a:t>
            </a:r>
            <a:endParaRPr lang="cs-CZ" sz="2400" dirty="0" smtClean="0"/>
          </a:p>
          <a:p>
            <a:pPr lvl="1"/>
            <a:r>
              <a:rPr lang="cs-CZ" sz="2400" dirty="0" smtClean="0"/>
              <a:t>Využití osnovy SCLLD jednotlivými MAS </a:t>
            </a:r>
          </a:p>
          <a:p>
            <a:pPr lvl="1"/>
            <a:r>
              <a:rPr lang="cs-CZ" sz="2400" dirty="0" smtClean="0"/>
              <a:t>Metodická podpora MAS a konzultace</a:t>
            </a:r>
          </a:p>
          <a:p>
            <a:endParaRPr lang="cs-CZ" sz="2600" dirty="0" smtClean="0"/>
          </a:p>
          <a:p>
            <a:r>
              <a:rPr lang="cs-CZ" sz="2600" dirty="0" smtClean="0"/>
              <a:t>Výsledek určen </a:t>
            </a:r>
            <a:r>
              <a:rPr lang="cs-CZ" sz="2600" b="1" dirty="0" smtClean="0"/>
              <a:t>nositelům integrovaných nástrojů </a:t>
            </a:r>
            <a:r>
              <a:rPr lang="cs-CZ" sz="2600" dirty="0" smtClean="0"/>
              <a:t>(zejména MAS a obce/města)</a:t>
            </a:r>
            <a:endParaRPr lang="cs-CZ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5237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96855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300" b="1" spc="-40" dirty="0" smtClean="0"/>
              <a:t>METODIKA pro zlepšení komplexních podmínek realizace společných rozvojových aktivit a projektů obcí a měst a zvýšení efektivity jejich spolupráce </a:t>
            </a:r>
            <a:r>
              <a:rPr lang="cs-CZ" sz="2300" spc="-40" dirty="0" smtClean="0"/>
              <a:t>(</a:t>
            </a:r>
            <a:r>
              <a:rPr lang="cs-CZ" sz="2300" i="1" spc="-40" dirty="0" smtClean="0"/>
              <a:t>certifikovaná metodika</a:t>
            </a:r>
            <a:r>
              <a:rPr lang="cs-CZ" sz="2300" spc="-40" dirty="0" smtClean="0"/>
              <a:t>)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300" b="1" u="sng" dirty="0" smtClean="0"/>
              <a:t>Pro CLLD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</a:pPr>
            <a:r>
              <a:rPr lang="cs-CZ" sz="2300" b="1" dirty="0" smtClean="0">
                <a:solidFill>
                  <a:srgbClr val="0070C0"/>
                </a:solidFill>
              </a:rPr>
              <a:t>Akční </a:t>
            </a:r>
            <a:r>
              <a:rPr lang="cs-CZ" sz="2300" b="1" dirty="0" smtClean="0">
                <a:solidFill>
                  <a:srgbClr val="0070C0"/>
                </a:solidFill>
              </a:rPr>
              <a:t>plán </a:t>
            </a:r>
            <a:r>
              <a:rPr lang="cs-CZ" sz="2300" b="1" dirty="0" smtClean="0">
                <a:solidFill>
                  <a:srgbClr val="0070C0"/>
                </a:solidFill>
              </a:rPr>
              <a:t>(MAS) pro </a:t>
            </a:r>
            <a:r>
              <a:rPr lang="cs-CZ" sz="2300" b="1" dirty="0" smtClean="0">
                <a:solidFill>
                  <a:srgbClr val="0070C0"/>
                </a:solidFill>
              </a:rPr>
              <a:t>vlastní </a:t>
            </a:r>
            <a:r>
              <a:rPr lang="cs-CZ" sz="2300" b="1" dirty="0" smtClean="0">
                <a:solidFill>
                  <a:srgbClr val="0070C0"/>
                </a:solidFill>
              </a:rPr>
              <a:t>zdroje </a:t>
            </a:r>
            <a:r>
              <a:rPr lang="cs-CZ" sz="2300" dirty="0" smtClean="0"/>
              <a:t>– možnost v návaznosti na Strategii CLLD rozpracovat </a:t>
            </a:r>
            <a:r>
              <a:rPr lang="cs-CZ" sz="2300" dirty="0" smtClean="0"/>
              <a:t>opatření nefinancovaná přes CLLD</a:t>
            </a:r>
            <a:endParaRPr lang="cs-CZ" sz="2300" dirty="0" smtClean="0"/>
          </a:p>
          <a:p>
            <a:pPr lvl="0" indent="-444500" algn="just">
              <a:spcBef>
                <a:spcPts val="0"/>
              </a:spcBef>
              <a:spcAft>
                <a:spcPts val="600"/>
              </a:spcAft>
            </a:pPr>
            <a:r>
              <a:rPr lang="cs-CZ" sz="2300" b="1" dirty="0" smtClean="0">
                <a:solidFill>
                  <a:srgbClr val="0070C0"/>
                </a:solidFill>
              </a:rPr>
              <a:t>Plán </a:t>
            </a:r>
            <a:r>
              <a:rPr lang="cs-CZ" sz="2300" b="1" dirty="0" smtClean="0">
                <a:solidFill>
                  <a:srgbClr val="0070C0"/>
                </a:solidFill>
              </a:rPr>
              <a:t>společných aktivit </a:t>
            </a:r>
            <a:r>
              <a:rPr lang="cs-CZ" sz="2300" b="1" dirty="0" smtClean="0">
                <a:solidFill>
                  <a:srgbClr val="0070C0"/>
                </a:solidFill>
              </a:rPr>
              <a:t>svazku obcí </a:t>
            </a:r>
            <a:r>
              <a:rPr lang="cs-CZ" sz="2300" dirty="0" smtClean="0"/>
              <a:t>v </a:t>
            </a:r>
            <a:r>
              <a:rPr lang="cs-CZ" sz="2300" dirty="0" smtClean="0"/>
              <a:t>návaznosti na Strategii </a:t>
            </a:r>
            <a:r>
              <a:rPr lang="cs-CZ" sz="2300" dirty="0" smtClean="0"/>
              <a:t>CLLD, svazek jako nositel infrastrukturních projektů</a:t>
            </a:r>
            <a:endParaRPr lang="cs-CZ" sz="2300" dirty="0" smtClean="0"/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300" b="1" u="sng" dirty="0" smtClean="0"/>
              <a:t>Pro ITI / IPRÚ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300" b="1" dirty="0" smtClean="0">
                <a:solidFill>
                  <a:srgbClr val="7030A0"/>
                </a:solidFill>
              </a:rPr>
              <a:t>Postupy spolupráce aktérů při realizaci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300" b="1" dirty="0" smtClean="0">
                <a:solidFill>
                  <a:srgbClr val="7030A0"/>
                </a:solidFill>
              </a:rPr>
              <a:t>Podpora vzniku společných / integrovaných projektů</a:t>
            </a:r>
            <a:endParaRPr lang="cs-CZ" sz="2300" b="1" dirty="0" smtClean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sz="23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568952" cy="504056"/>
          </a:xfrm>
        </p:spPr>
        <p:txBody>
          <a:bodyPr/>
          <a:lstStyle/>
          <a:p>
            <a:pPr algn="ctr"/>
            <a:r>
              <a:rPr lang="cs-CZ" sz="3000" dirty="0" smtClean="0"/>
              <a:t>Představení </a:t>
            </a:r>
            <a:r>
              <a:rPr lang="cs-CZ" sz="3000" dirty="0" smtClean="0"/>
              <a:t>klíčových výsledků </a:t>
            </a:r>
            <a:r>
              <a:rPr lang="cs-CZ" sz="3000" dirty="0" smtClean="0"/>
              <a:t>z </a:t>
            </a:r>
            <a:r>
              <a:rPr lang="cs-CZ" sz="3000" dirty="0" smtClean="0"/>
              <a:t>projektu (2)</a:t>
            </a:r>
            <a:endParaRPr lang="cs-CZ" sz="3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5966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Uplatnění </a:t>
            </a:r>
            <a:r>
              <a:rPr lang="cs-CZ" sz="3000" dirty="0" smtClean="0"/>
              <a:t>a uživatelé metodiky 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400" b="1" dirty="0" smtClean="0"/>
              <a:t>Pro MAS </a:t>
            </a:r>
            <a:r>
              <a:rPr lang="cs-CZ" sz="2400" dirty="0" smtClean="0"/>
              <a:t>– </a:t>
            </a:r>
            <a:r>
              <a:rPr lang="cs-CZ" sz="2400" dirty="0" smtClean="0"/>
              <a:t>Zkvalitnění </a:t>
            </a:r>
            <a:r>
              <a:rPr lang="cs-CZ" sz="2400" dirty="0" smtClean="0"/>
              <a:t>rozvojových procesů, posílení animační role, zefektivnění čerpání dotačních prostředků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400" b="1" dirty="0" smtClean="0"/>
              <a:t>Pro svazky obcí </a:t>
            </a:r>
            <a:r>
              <a:rPr lang="cs-CZ" sz="2400" dirty="0" smtClean="0"/>
              <a:t>– </a:t>
            </a:r>
            <a:r>
              <a:rPr lang="cs-CZ" sz="2400" dirty="0" smtClean="0"/>
              <a:t>Usnadnění </a:t>
            </a:r>
            <a:r>
              <a:rPr lang="cs-CZ" sz="2400" dirty="0" smtClean="0"/>
              <a:t>plánování činnosti, posílení společných </a:t>
            </a:r>
            <a:r>
              <a:rPr lang="cs-CZ" sz="2400" dirty="0" smtClean="0"/>
              <a:t>projektů</a:t>
            </a:r>
            <a:endParaRPr lang="cs-CZ" sz="2400" b="1" dirty="0" smtClean="0"/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400" b="1" dirty="0" smtClean="0"/>
              <a:t>Pro nositele ITI a aktéry na území ITI </a:t>
            </a:r>
            <a:r>
              <a:rPr lang="cs-CZ" sz="2400" dirty="0" smtClean="0"/>
              <a:t>(resp. IPRÚ) – Zlepšení řízení ITI a zvýšení absorpční kapacity a počtu společných / integrovaných projektů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52374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1331640" y="2996952"/>
            <a:ext cx="6696744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 algn="ctr">
              <a:spcBef>
                <a:spcPct val="20000"/>
              </a:spcBef>
            </a:pPr>
            <a:r>
              <a:rPr lang="cs-CZ" sz="2400" dirty="0" smtClean="0">
                <a:latin typeface="+mj-lt"/>
              </a:rPr>
              <a:t>Ing. Jan Binek, Ph.D.</a:t>
            </a:r>
            <a:endParaRPr lang="en-GB" sz="2400" dirty="0" smtClean="0">
              <a:latin typeface="+mj-lt"/>
            </a:endParaRPr>
          </a:p>
          <a:p>
            <a:pPr marL="3175" indent="-3175" algn="ctr">
              <a:spcBef>
                <a:spcPct val="20000"/>
              </a:spcBef>
            </a:pPr>
            <a:r>
              <a:rPr lang="en-GB" sz="2400" i="1" dirty="0" smtClean="0">
                <a:latin typeface="+mj-lt"/>
              </a:rPr>
              <a:t>GaREP, </a:t>
            </a:r>
            <a:r>
              <a:rPr lang="cs-CZ" sz="2400" i="1" dirty="0" smtClean="0">
                <a:latin typeface="+mj-lt"/>
              </a:rPr>
              <a:t>spol. s r.o., společnost pro regionální ekonomické poradenství</a:t>
            </a:r>
          </a:p>
          <a:p>
            <a:pPr marL="3175" indent="-3175" algn="ctr">
              <a:spcBef>
                <a:spcPct val="20000"/>
              </a:spcBef>
            </a:pPr>
            <a:r>
              <a:rPr lang="cs-CZ" sz="2400" i="1" dirty="0" smtClean="0">
                <a:latin typeface="+mj-lt"/>
              </a:rPr>
              <a:t>nám. 28. října 3, Brno</a:t>
            </a:r>
          </a:p>
          <a:p>
            <a:pPr marL="3175" indent="-3175" algn="ctr">
              <a:spcBef>
                <a:spcPct val="20000"/>
              </a:spcBef>
            </a:pPr>
            <a:r>
              <a:rPr lang="cs-CZ" sz="2400" u="sng" dirty="0" err="1" smtClean="0">
                <a:solidFill>
                  <a:srgbClr val="0070C0"/>
                </a:solidFill>
                <a:latin typeface="+mj-lt"/>
              </a:rPr>
              <a:t>garep</a:t>
            </a:r>
            <a:r>
              <a:rPr lang="en-US" sz="2400" u="sng" dirty="0" smtClean="0">
                <a:solidFill>
                  <a:srgbClr val="0070C0"/>
                </a:solidFill>
                <a:latin typeface="+mj-lt"/>
              </a:rPr>
              <a:t>@</a:t>
            </a:r>
            <a:r>
              <a:rPr lang="cs-CZ" sz="2400" u="sng" dirty="0" smtClean="0">
                <a:solidFill>
                  <a:srgbClr val="0070C0"/>
                </a:solidFill>
                <a:latin typeface="+mj-lt"/>
              </a:rPr>
              <a:t>garep.cz</a:t>
            </a:r>
            <a:r>
              <a:rPr lang="cs-CZ" sz="2400" dirty="0" smtClean="0">
                <a:latin typeface="+mj-lt"/>
              </a:rPr>
              <a:t>, </a:t>
            </a:r>
            <a:r>
              <a:rPr lang="en-GB" sz="2400" u="sng" dirty="0" smtClean="0">
                <a:solidFill>
                  <a:srgbClr val="0070C0"/>
                </a:solidFill>
                <a:latin typeface="+mj-lt"/>
              </a:rPr>
              <a:t>www.garep.cz</a:t>
            </a:r>
            <a:r>
              <a:rPr lang="en-GB" sz="2400" dirty="0" smtClean="0">
                <a:latin typeface="+mj-lt"/>
              </a:rPr>
              <a:t> 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776127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</TotalTime>
  <Words>461</Words>
  <Application>Microsoft Office PowerPoint</Application>
  <PresentationFormat>Předvádění na obrazovce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MMR_klas</vt:lpstr>
      <vt:lpstr>Projekt č. TD020018  Mechanismy spolupráce měst a obcí ve vztahu k novým integrovaným přístupům EU</vt:lpstr>
      <vt:lpstr>Základní informace o projektu</vt:lpstr>
      <vt:lpstr>Zhodnocení řešení projektu</vt:lpstr>
      <vt:lpstr>Představení klíčových výsledků z projektu (1)</vt:lpstr>
      <vt:lpstr>Uplatnění a uživatelé metodických doporučení</vt:lpstr>
      <vt:lpstr>Představení klíčových výsledků z projektu (2)</vt:lpstr>
      <vt:lpstr>Uplatnění a uživatelé metodiky </vt:lpstr>
      <vt:lpstr>Kontakt na řešitele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Jan Binek</cp:lastModifiedBy>
  <cp:revision>57</cp:revision>
  <dcterms:created xsi:type="dcterms:W3CDTF">2014-02-26T13:05:03Z</dcterms:created>
  <dcterms:modified xsi:type="dcterms:W3CDTF">2015-04-23T11:48:49Z</dcterms:modified>
</cp:coreProperties>
</file>