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8" r:id="rId3"/>
    <p:sldId id="260" r:id="rId4"/>
    <p:sldId id="266" r:id="rId5"/>
    <p:sldId id="262" r:id="rId6"/>
    <p:sldId id="264" r:id="rId7"/>
    <p:sldId id="258" r:id="rId8"/>
    <p:sldId id="265" r:id="rId9"/>
    <p:sldId id="269" r:id="rId10"/>
    <p:sldId id="270" r:id="rId11"/>
    <p:sldId id="271" r:id="rId12"/>
    <p:sldId id="272" r:id="rId13"/>
    <p:sldId id="273" r:id="rId14"/>
    <p:sldId id="259" r:id="rId15"/>
    <p:sldId id="263" r:id="rId16"/>
    <p:sldId id="267" r:id="rId17"/>
    <p:sldId id="26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66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-17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9.5.2016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Výzkum vhodných nástrojů</a:t>
            </a:r>
            <a:br>
              <a:rPr lang="cs-CZ" sz="2000" dirty="0" smtClean="0"/>
            </a:br>
            <a:r>
              <a:rPr lang="cs-CZ" sz="2000" dirty="0" smtClean="0"/>
              <a:t>na zvyšovaní stavební kultury</a:t>
            </a:r>
            <a:br>
              <a:rPr lang="cs-CZ" sz="2000" dirty="0" smtClean="0"/>
            </a:br>
            <a:r>
              <a:rPr lang="cs-CZ" altLang="cs-CZ" sz="2000" dirty="0" smtClean="0">
                <a:cs typeface="Arial" charset="0"/>
              </a:rPr>
              <a:t>TB030MMR003</a:t>
            </a:r>
            <a:endParaRPr lang="cs-CZ" altLang="cs-CZ" sz="20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1988840"/>
            <a:ext cx="8713787" cy="2447925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endParaRPr lang="cs-CZ" sz="2800" b="1" spc="-2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Vzdělávací plány pro MŠ, ZŠ, SŠ, VŠ </a:t>
            </a:r>
            <a:r>
              <a:rPr lang="cs-CZ" sz="2800" b="1" spc="-2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2800" b="1" spc="-2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CŽV </a:t>
            </a:r>
            <a:endParaRPr lang="cs-CZ" sz="2800" b="1" spc="-2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BEZK, z.s</a:t>
            </a: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860032" y="4941168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>
                <a:latin typeface="Arial" pitchFamily="34" charset="0"/>
                <a:cs typeface="Arial" pitchFamily="34" charset="0"/>
              </a:rPr>
              <a:t>12. 5. 2016</a:t>
            </a: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dnadpis 6"/>
          <p:cNvSpPr txBox="1">
            <a:spLocks/>
          </p:cNvSpPr>
          <p:nvPr/>
        </p:nvSpPr>
        <p:spPr bwMode="auto">
          <a:xfrm>
            <a:off x="3203848" y="5755060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Picture 2" descr="C:\Users\S---nek\Desktop\BEZK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5572140"/>
            <a:ext cx="1323972" cy="42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6513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Témata pouze pro SŠ: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Urbanistická </a:t>
            </a:r>
            <a:r>
              <a:rPr lang="cs-CZ" dirty="0" smtClean="0"/>
              <a:t>kvalita (dům, sídlo, krajina)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Architektonická kvalita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Design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Základy participace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Základní legislativa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Interakce kultur v našem prostředí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966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39248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Témata pro odborné VŠ: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Udržitelnost (ekonom., sociální, </a:t>
            </a:r>
            <a:r>
              <a:rPr lang="cs-CZ" dirty="0" err="1" smtClean="0"/>
              <a:t>envir</a:t>
            </a:r>
            <a:r>
              <a:rPr lang="cs-CZ" dirty="0" smtClean="0"/>
              <a:t>.), </a:t>
            </a:r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cities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Identifikace </a:t>
            </a:r>
            <a:r>
              <a:rPr lang="cs-CZ" dirty="0" smtClean="0"/>
              <a:t>interdisciplinárních přesahů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výtvarná umění, sociální geografie, sociologie, ekologie, sociální </a:t>
            </a:r>
            <a:r>
              <a:rPr lang="cs-CZ" dirty="0" smtClean="0"/>
              <a:t>vědy)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Ekonomie, právo, participace </a:t>
            </a:r>
            <a:r>
              <a:rPr lang="cs-CZ" dirty="0" smtClean="0"/>
              <a:t>a vzdělávací metodiky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Prostorové plánování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966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39248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Témata pro CŽV (veřejná správa):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Participace </a:t>
            </a:r>
            <a:r>
              <a:rPr lang="cs-CZ" dirty="0" smtClean="0"/>
              <a:t>při plánování </a:t>
            </a:r>
            <a:r>
              <a:rPr lang="cs-CZ" dirty="0" smtClean="0"/>
              <a:t>sídel.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Udržitelnost </a:t>
            </a:r>
            <a:r>
              <a:rPr lang="cs-CZ" dirty="0" smtClean="0"/>
              <a:t>sídel, </a:t>
            </a:r>
            <a:r>
              <a:rPr lang="cs-CZ" dirty="0" err="1" smtClean="0"/>
              <a:t>Smart</a:t>
            </a:r>
            <a:r>
              <a:rPr lang="cs-CZ" dirty="0" smtClean="0"/>
              <a:t> city, regulace.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Energetická náročnost, Možnosti financování.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Základní </a:t>
            </a:r>
            <a:r>
              <a:rPr lang="cs-CZ" dirty="0" smtClean="0"/>
              <a:t>znalostní balíček pro veřejnou správu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o </a:t>
            </a:r>
            <a:r>
              <a:rPr lang="cs-CZ" dirty="0" smtClean="0"/>
              <a:t>architektuře (dle jednotlivých úřadů).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 Design/architektura - nástroj konkurenceschopnosti.</a:t>
            </a:r>
            <a:endParaRPr lang="pl-PL" dirty="0" smtClean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966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Profesní </a:t>
            </a:r>
            <a:r>
              <a:rPr lang="cs-CZ" dirty="0" smtClean="0"/>
              <a:t>nesnášenlivost a </a:t>
            </a:r>
            <a:r>
              <a:rPr lang="cs-CZ" dirty="0" err="1" smtClean="0"/>
              <a:t>fachidiotismus</a:t>
            </a:r>
            <a:r>
              <a:rPr lang="cs-CZ" dirty="0" smtClean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úzce </a:t>
            </a:r>
            <a:r>
              <a:rPr lang="cs-CZ" dirty="0" smtClean="0"/>
              <a:t>definované vzdělávací </a:t>
            </a:r>
            <a:r>
              <a:rPr lang="cs-CZ" dirty="0" smtClean="0"/>
              <a:t>obory</a:t>
            </a:r>
            <a:r>
              <a:rPr lang="cs-CZ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Byrokratizace </a:t>
            </a:r>
            <a:r>
              <a:rPr lang="cs-CZ" dirty="0" smtClean="0"/>
              <a:t>vzdělávacího procesu.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Podcenění </a:t>
            </a:r>
            <a:r>
              <a:rPr lang="cs-CZ" dirty="0" err="1" smtClean="0"/>
              <a:t>estet</a:t>
            </a:r>
            <a:r>
              <a:rPr lang="cs-CZ" dirty="0" smtClean="0"/>
              <a:t>. </a:t>
            </a:r>
            <a:r>
              <a:rPr lang="cs-CZ" dirty="0" smtClean="0"/>
              <a:t>kvality </a:t>
            </a:r>
            <a:r>
              <a:rPr lang="cs-CZ" dirty="0" smtClean="0"/>
              <a:t>pro konkurenceschopnost </a:t>
            </a:r>
            <a:br>
              <a:rPr lang="cs-CZ" dirty="0" smtClean="0"/>
            </a:br>
            <a:r>
              <a:rPr lang="cs-CZ" dirty="0" smtClean="0"/>
              <a:t>  (</a:t>
            </a:r>
            <a:r>
              <a:rPr lang="cs-CZ" dirty="0" smtClean="0"/>
              <a:t>na všech úrovních).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Malá </a:t>
            </a:r>
            <a:r>
              <a:rPr lang="cs-CZ" dirty="0" smtClean="0"/>
              <a:t>znalost zahraničního prostředí.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Brzké </a:t>
            </a:r>
            <a:r>
              <a:rPr lang="cs-CZ" dirty="0" smtClean="0"/>
              <a:t>ukončení výuky estetických kompetencí.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Neznalost </a:t>
            </a:r>
            <a:r>
              <a:rPr lang="cs-CZ" dirty="0" smtClean="0"/>
              <a:t>problematiky na úřadech s </a:t>
            </a:r>
            <a:r>
              <a:rPr lang="cs-CZ" dirty="0" smtClean="0"/>
              <a:t>rozhodovacími</a:t>
            </a:r>
            <a:br>
              <a:rPr lang="cs-CZ" dirty="0" smtClean="0"/>
            </a:br>
            <a:r>
              <a:rPr lang="cs-CZ" dirty="0" smtClean="0"/>
              <a:t>   pravomocemi.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Deformované </a:t>
            </a:r>
            <a:r>
              <a:rPr lang="cs-CZ" dirty="0" smtClean="0"/>
              <a:t>vnímání </a:t>
            </a:r>
            <a:r>
              <a:rPr lang="cs-CZ" dirty="0" smtClean="0"/>
              <a:t>udržitelnosti.</a:t>
            </a:r>
            <a:endParaRPr lang="cs-CZ" dirty="0" smtClean="0"/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</a:t>
            </a:r>
            <a:r>
              <a:rPr lang="cs-CZ" dirty="0" smtClean="0"/>
              <a:t>projektu - bariéry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966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MMR</a:t>
            </a:r>
            <a:endParaRPr lang="cs-CZ" sz="2800" dirty="0" smtClean="0"/>
          </a:p>
          <a:p>
            <a:r>
              <a:rPr lang="cs-CZ" sz="2800" dirty="0" smtClean="0"/>
              <a:t>MŠMT (NÚV)</a:t>
            </a:r>
          </a:p>
          <a:p>
            <a:r>
              <a:rPr lang="cs-CZ" sz="2800" dirty="0" smtClean="0"/>
              <a:t>Školy</a:t>
            </a:r>
            <a:br>
              <a:rPr lang="cs-CZ" sz="2800" dirty="0" smtClean="0"/>
            </a:br>
            <a:r>
              <a:rPr lang="cs-CZ" sz="2800" dirty="0" smtClean="0"/>
              <a:t>Vzdělávací plány pro MŠ</a:t>
            </a:r>
            <a:r>
              <a:rPr lang="cs-CZ" sz="2800" dirty="0" smtClean="0"/>
              <a:t>, ZŠ, SŠ, VŠ, </a:t>
            </a:r>
            <a:r>
              <a:rPr lang="cs-CZ" sz="2800" dirty="0" smtClean="0"/>
              <a:t>CŽV,</a:t>
            </a:r>
          </a:p>
          <a:p>
            <a:r>
              <a:rPr lang="cs-CZ" sz="2800" dirty="0" smtClean="0"/>
              <a:t>V</a:t>
            </a:r>
            <a:r>
              <a:rPr lang="cs-CZ" sz="2800" dirty="0" smtClean="0"/>
              <a:t>eřejná správa</a:t>
            </a:r>
            <a:endParaRPr lang="cs-CZ" sz="2800" dirty="0" smtClean="0"/>
          </a:p>
          <a:p>
            <a:r>
              <a:rPr lang="cs-CZ" sz="2800" dirty="0" smtClean="0"/>
              <a:t>Participace</a:t>
            </a:r>
          </a:p>
          <a:p>
            <a:r>
              <a:rPr lang="cs-CZ" sz="2800" dirty="0" smtClean="0"/>
              <a:t>Strategické plánování</a:t>
            </a:r>
          </a:p>
          <a:p>
            <a:r>
              <a:rPr lang="cs-CZ" sz="2800" dirty="0" smtClean="0"/>
              <a:t>Územní </a:t>
            </a:r>
            <a:r>
              <a:rPr lang="cs-CZ" sz="2800" dirty="0" smtClean="0"/>
              <a:t>plánování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5237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situace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85993"/>
            <a:ext cx="8229600" cy="4167344"/>
          </a:xfrm>
        </p:spPr>
        <p:txBody>
          <a:bodyPr/>
          <a:lstStyle/>
          <a:p>
            <a:r>
              <a:rPr lang="cs-CZ" sz="2800" dirty="0" smtClean="0"/>
              <a:t>RVP a ŠVP: obsah </a:t>
            </a:r>
            <a:r>
              <a:rPr lang="cs-CZ" sz="2800" dirty="0" err="1" smtClean="0"/>
              <a:t>finalizován</a:t>
            </a:r>
            <a:endParaRPr lang="cs-CZ" sz="2800" dirty="0" smtClean="0"/>
          </a:p>
          <a:p>
            <a:r>
              <a:rPr lang="cs-CZ" sz="2800" dirty="0" smtClean="0"/>
              <a:t>VŠ: adjustace dle novely VŠ zákona</a:t>
            </a:r>
          </a:p>
          <a:p>
            <a:r>
              <a:rPr lang="cs-CZ" sz="2800" dirty="0" smtClean="0"/>
              <a:t>CŽV: adjustace, přidán blok pro pedagogy</a:t>
            </a:r>
          </a:p>
          <a:p>
            <a:r>
              <a:rPr lang="cs-CZ" sz="2800" dirty="0" smtClean="0"/>
              <a:t>Reflexe nových RVP a možností SF EU</a:t>
            </a:r>
          </a:p>
          <a:p>
            <a:r>
              <a:rPr lang="cs-CZ" sz="2800" dirty="0" smtClean="0"/>
              <a:t>Semináře Brno, Zlín, Liberec, Praha</a:t>
            </a:r>
          </a:p>
          <a:p>
            <a:r>
              <a:rPr lang="cs-CZ" sz="2800" dirty="0" smtClean="0"/>
              <a:t>Dotační audit a komunikační audit: </a:t>
            </a:r>
            <a:br>
              <a:rPr lang="cs-CZ" sz="2800" dirty="0" smtClean="0"/>
            </a:br>
            <a:r>
              <a:rPr lang="cs-CZ" sz="2800" dirty="0" smtClean="0"/>
              <a:t>adjustace. </a:t>
            </a:r>
          </a:p>
          <a:p>
            <a:r>
              <a:rPr lang="cs-CZ" sz="2800" dirty="0" smtClean="0"/>
              <a:t>Komunikační platforma </a:t>
            </a:r>
            <a:br>
              <a:rPr lang="cs-CZ" sz="2800" dirty="0" smtClean="0"/>
            </a:br>
            <a:r>
              <a:rPr lang="cs-CZ" sz="2800" dirty="0" smtClean="0"/>
              <a:t>(před spuštěním)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3060898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situace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85993"/>
            <a:ext cx="8229600" cy="4167344"/>
          </a:xfrm>
        </p:spPr>
        <p:txBody>
          <a:bodyPr/>
          <a:lstStyle/>
          <a:p>
            <a:r>
              <a:rPr lang="cs-CZ" sz="2800" dirty="0" smtClean="0"/>
              <a:t>RVP a ŠVP: obsah </a:t>
            </a:r>
            <a:r>
              <a:rPr lang="cs-CZ" sz="2800" dirty="0" err="1" smtClean="0"/>
              <a:t>finalizován</a:t>
            </a:r>
            <a:endParaRPr lang="cs-CZ" sz="2800" dirty="0" smtClean="0"/>
          </a:p>
          <a:p>
            <a:r>
              <a:rPr lang="cs-CZ" sz="2800" dirty="0" smtClean="0"/>
              <a:t>VŠ: adjustace dle novely VŠ zákona</a:t>
            </a:r>
          </a:p>
          <a:p>
            <a:r>
              <a:rPr lang="cs-CZ" sz="2800" dirty="0" smtClean="0"/>
              <a:t>CŽV: adjustace, přidán blok pro pedagogy</a:t>
            </a:r>
          </a:p>
          <a:p>
            <a:r>
              <a:rPr lang="cs-CZ" sz="2800" dirty="0" smtClean="0"/>
              <a:t>Reflexe nových RVP a možností SF EU</a:t>
            </a:r>
          </a:p>
          <a:p>
            <a:r>
              <a:rPr lang="cs-CZ" sz="2800" dirty="0" smtClean="0"/>
              <a:t>Semináře Brno, Zlín, Liberec, Praha</a:t>
            </a:r>
          </a:p>
          <a:p>
            <a:r>
              <a:rPr lang="cs-CZ" sz="2800" dirty="0" smtClean="0"/>
              <a:t>Dotační audit a komunikační audit: </a:t>
            </a:r>
            <a:br>
              <a:rPr lang="cs-CZ" sz="2800" dirty="0" smtClean="0"/>
            </a:br>
            <a:r>
              <a:rPr lang="cs-CZ" sz="2800" dirty="0" smtClean="0"/>
              <a:t>adjustace</a:t>
            </a:r>
          </a:p>
          <a:p>
            <a:r>
              <a:rPr lang="cs-CZ" sz="2800" dirty="0" smtClean="0"/>
              <a:t>Komunikační platforma: před spuštěním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3060898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BEZK, z.s.</a:t>
            </a:r>
            <a:endParaRPr lang="cs-CZ" dirty="0" smtClean="0"/>
          </a:p>
          <a:p>
            <a:r>
              <a:rPr lang="cs-CZ" dirty="0" smtClean="0"/>
              <a:t>Letohradská 17, 170 00 Praha 7</a:t>
            </a:r>
          </a:p>
          <a:p>
            <a:r>
              <a:rPr lang="cs-CZ" dirty="0" smtClean="0"/>
              <a:t>www.</a:t>
            </a:r>
            <a:r>
              <a:rPr lang="cs-CZ" dirty="0" err="1" smtClean="0"/>
              <a:t>stavebnikultura.cz</a:t>
            </a:r>
            <a:endParaRPr lang="cs-CZ" dirty="0" smtClean="0"/>
          </a:p>
          <a:p>
            <a:r>
              <a:rPr lang="cs-CZ" dirty="0" smtClean="0"/>
              <a:t>+420 602 555 040</a:t>
            </a:r>
          </a:p>
          <a:p>
            <a:r>
              <a:rPr lang="cs-CZ" dirty="0" err="1" smtClean="0"/>
              <a:t>petr.stepanek</a:t>
            </a:r>
            <a:r>
              <a:rPr lang="cs-CZ" dirty="0" smtClean="0"/>
              <a:t>@</a:t>
            </a:r>
            <a:r>
              <a:rPr lang="cs-CZ" dirty="0" err="1" smtClean="0"/>
              <a:t>cvut.cz</a:t>
            </a:r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0677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Ing. arch. Josef </a:t>
            </a:r>
            <a:r>
              <a:rPr lang="cs-CZ" dirty="0" smtClean="0"/>
              <a:t>Smola (ČVUT, CPD</a:t>
            </a:r>
            <a:r>
              <a:rPr lang="cs-CZ" dirty="0" smtClean="0"/>
              <a:t>) – </a:t>
            </a:r>
            <a:r>
              <a:rPr lang="cs-CZ" dirty="0" err="1" smtClean="0"/>
              <a:t>ved</a:t>
            </a:r>
            <a:r>
              <a:rPr lang="cs-CZ" dirty="0" smtClean="0"/>
              <a:t>. ŘT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Mgr. Pavel </a:t>
            </a:r>
            <a:r>
              <a:rPr lang="cs-CZ" dirty="0" smtClean="0"/>
              <a:t>Činčera (BEZK)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Ing. arch. Ing. Petr Štěpánek, PhD. (</a:t>
            </a:r>
            <a:r>
              <a:rPr lang="cs-CZ" dirty="0" smtClean="0"/>
              <a:t>ČVUT, TUL)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Doc. Ing. Veronika </a:t>
            </a:r>
            <a:r>
              <a:rPr lang="cs-CZ" dirty="0" err="1" smtClean="0"/>
              <a:t>Kotrádyová</a:t>
            </a:r>
            <a:r>
              <a:rPr lang="cs-CZ" dirty="0" smtClean="0"/>
              <a:t>, PhD. (STU</a:t>
            </a:r>
            <a:r>
              <a:rPr lang="cs-CZ" dirty="0" smtClean="0"/>
              <a:t>, MU)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Doc. Ing. Daniela Špirková, PhD. </a:t>
            </a:r>
            <a:r>
              <a:rPr lang="cs-CZ" dirty="0" smtClean="0"/>
              <a:t>(STU, MU)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MgA. Jiří </a:t>
            </a:r>
            <a:r>
              <a:rPr lang="cs-CZ" dirty="0" smtClean="0"/>
              <a:t>Jindřich (TUL)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Prof. Dr. Ing. arch. Bořek </a:t>
            </a:r>
            <a:r>
              <a:rPr lang="cs-CZ" dirty="0" smtClean="0"/>
              <a:t>Šípek (TUL)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Doc. Ing. Jiří </a:t>
            </a:r>
            <a:r>
              <a:rPr lang="cs-CZ" dirty="0" err="1" smtClean="0"/>
              <a:t>Hirš</a:t>
            </a:r>
            <a:r>
              <a:rPr lang="cs-CZ" dirty="0" smtClean="0"/>
              <a:t>, CSc. (VUT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Mgr. Pavel </a:t>
            </a:r>
            <a:r>
              <a:rPr lang="cs-CZ" dirty="0" smtClean="0"/>
              <a:t>Krutil (UTB)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Doc. PhDr. Zdeno </a:t>
            </a:r>
            <a:r>
              <a:rPr lang="cs-CZ" dirty="0" err="1" smtClean="0"/>
              <a:t>Kolesár</a:t>
            </a:r>
            <a:r>
              <a:rPr lang="cs-CZ" dirty="0" smtClean="0"/>
              <a:t>, PhD. (UTB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Ing. arch. Daniel </a:t>
            </a:r>
            <a:r>
              <a:rPr lang="cs-CZ" dirty="0" smtClean="0"/>
              <a:t>Borák (ČKA, CPD)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Řešitelský tým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9206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výzkumu vhodných nástrojů na zvyšovaní stavební kultury řeší:</a:t>
            </a:r>
            <a:br>
              <a:rPr lang="cs-CZ" dirty="0" smtClean="0"/>
            </a:br>
            <a:r>
              <a:rPr lang="cs-CZ" dirty="0" smtClean="0"/>
              <a:t>- deficit znalostí v širším vzdělávání nutných mj.  </a:t>
            </a:r>
            <a:br>
              <a:rPr lang="cs-CZ" dirty="0" smtClean="0"/>
            </a:br>
            <a:r>
              <a:rPr lang="cs-CZ" dirty="0" smtClean="0"/>
              <a:t>  pro strategické a územní plánování, </a:t>
            </a:r>
            <a:br>
              <a:rPr lang="cs-CZ" dirty="0" smtClean="0"/>
            </a:br>
            <a:r>
              <a:rPr lang="cs-CZ" dirty="0" smtClean="0"/>
              <a:t>- problém znalostí nutných pro participaci, </a:t>
            </a:r>
            <a:br>
              <a:rPr lang="cs-CZ" dirty="0" smtClean="0"/>
            </a:br>
            <a:r>
              <a:rPr lang="cs-CZ" dirty="0" smtClean="0"/>
              <a:t>- zvyšování udržitelnosti a kvality života v sídlech,</a:t>
            </a:r>
            <a:br>
              <a:rPr lang="cs-CZ" dirty="0" smtClean="0"/>
            </a:br>
            <a:r>
              <a:rPr lang="cs-CZ" dirty="0" smtClean="0"/>
              <a:t>- jejich konkurenceschopnost, </a:t>
            </a:r>
            <a:br>
              <a:rPr lang="cs-CZ" dirty="0" smtClean="0"/>
            </a:br>
            <a:r>
              <a:rPr lang="cs-CZ" dirty="0" smtClean="0"/>
              <a:t>- transfer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v této oblasti ze zahraničí,</a:t>
            </a:r>
            <a:br>
              <a:rPr lang="cs-CZ" dirty="0" smtClean="0"/>
            </a:br>
            <a:r>
              <a:rPr lang="cs-CZ" dirty="0" smtClean="0"/>
              <a:t>- nutnost upgradu obsahu vzdělávání odborníků.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9206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Zlepšení prostředí formovaného architektonického a urbanistického prostředí.</a:t>
            </a:r>
          </a:p>
          <a:p>
            <a:r>
              <a:rPr lang="cs-CZ" dirty="0" smtClean="0"/>
              <a:t>Zkvalitnění strategického a územního plánování a souvisejících procesů participace.</a:t>
            </a:r>
          </a:p>
          <a:p>
            <a:r>
              <a:rPr lang="cs-CZ" dirty="0" smtClean="0"/>
              <a:t>Vyrovnání znalostního deficitu u předmětných cílových skupin.</a:t>
            </a:r>
          </a:p>
          <a:p>
            <a:r>
              <a:rPr lang="cs-CZ" dirty="0" smtClean="0"/>
              <a:t>Zpracování metodik, úpravy stud. plánů.</a:t>
            </a:r>
          </a:p>
          <a:p>
            <a:r>
              <a:rPr lang="cs-CZ" dirty="0" smtClean="0"/>
              <a:t>Podpora komunikace tématu.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</a:t>
            </a:r>
            <a:r>
              <a:rPr lang="cs-CZ" dirty="0" smtClean="0"/>
              <a:t>- cíle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9206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19256" cy="1008112"/>
          </a:xfrm>
        </p:spPr>
        <p:txBody>
          <a:bodyPr/>
          <a:lstStyle/>
          <a:p>
            <a:pPr algn="ctr"/>
            <a:r>
              <a:rPr lang="cs-CZ" dirty="0" smtClean="0"/>
              <a:t>Popis jednotlivých kroků v procesu tvorby metodiky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276871"/>
            <a:ext cx="8229600" cy="4176465"/>
          </a:xfrm>
        </p:spPr>
        <p:txBody>
          <a:bodyPr/>
          <a:lstStyle/>
          <a:p>
            <a:r>
              <a:rPr lang="cs-CZ" dirty="0" smtClean="0"/>
              <a:t>Analýza dosavadních aktivit, </a:t>
            </a:r>
            <a:r>
              <a:rPr lang="cs-CZ" dirty="0" smtClean="0"/>
              <a:t>zahraničních zkušeností, návaznosti </a:t>
            </a:r>
            <a:r>
              <a:rPr lang="cs-CZ" dirty="0" smtClean="0"/>
              <a:t>na </a:t>
            </a:r>
            <a:r>
              <a:rPr lang="cs-CZ" dirty="0" smtClean="0"/>
              <a:t>platné dokumenty, implementační praxe.</a:t>
            </a:r>
          </a:p>
          <a:p>
            <a:r>
              <a:rPr lang="cs-CZ" dirty="0" smtClean="0"/>
              <a:t>Definice obsahu potřebného obsahu vzdělávání v oblasti stavební kultury pro MŠ, ZŠ, SŠ, VŠ a CŽV.</a:t>
            </a:r>
          </a:p>
          <a:p>
            <a:r>
              <a:rPr lang="cs-CZ" dirty="0" smtClean="0"/>
              <a:t>Zapracování obsahu do RVP a ŠVP.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803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jednotlivých kroků v procesu tvorby metodiky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714619"/>
            <a:ext cx="8229600" cy="3738717"/>
          </a:xfrm>
        </p:spPr>
        <p:txBody>
          <a:bodyPr/>
          <a:lstStyle/>
          <a:p>
            <a:r>
              <a:rPr lang="cs-CZ" dirty="0" smtClean="0"/>
              <a:t>Komunikační audit.</a:t>
            </a:r>
          </a:p>
          <a:p>
            <a:r>
              <a:rPr lang="cs-CZ" dirty="0" smtClean="0"/>
              <a:t>Dotační audit.</a:t>
            </a:r>
          </a:p>
          <a:p>
            <a:r>
              <a:rPr lang="cs-CZ" dirty="0" smtClean="0"/>
              <a:t>Komunikační platforma.</a:t>
            </a:r>
          </a:p>
          <a:p>
            <a:r>
              <a:rPr lang="cs-CZ" dirty="0" smtClean="0"/>
              <a:t>Semináře a kulaté stoly.</a:t>
            </a:r>
          </a:p>
          <a:p>
            <a:r>
              <a:rPr lang="cs-CZ" dirty="0" smtClean="0"/>
              <a:t>Metodika evaluace.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Návrh úpravy rámcových vzdělávacích plánu pro ZŠ a SŠ (doplněno o MŠ a školské vzdělávací plány). </a:t>
            </a:r>
            <a:r>
              <a:rPr lang="cs-CZ" i="1" dirty="0" err="1" smtClean="0"/>
              <a:t>H</a:t>
            </a:r>
            <a:r>
              <a:rPr lang="cs-CZ" i="1" baseline="-25000" dirty="0" err="1" smtClean="0"/>
              <a:t>neleg</a:t>
            </a:r>
            <a:endParaRPr lang="cs-CZ" i="1" baseline="-25000" dirty="0" smtClean="0"/>
          </a:p>
          <a:p>
            <a:pPr marL="514350" indent="-514350">
              <a:buAutoNum type="arabicParenR"/>
            </a:pPr>
            <a:r>
              <a:rPr lang="cs-CZ" dirty="0" smtClean="0"/>
              <a:t>Návrh úpravy rozsahu vzdělávacích plánů pro vzdělávaní pedagogů. </a:t>
            </a:r>
            <a:r>
              <a:rPr lang="cs-CZ" i="1" dirty="0" err="1" smtClean="0"/>
              <a:t>H</a:t>
            </a:r>
            <a:r>
              <a:rPr lang="cs-CZ" i="1" baseline="-25000" dirty="0" err="1" smtClean="0"/>
              <a:t>neleg</a:t>
            </a:r>
            <a:endParaRPr lang="cs-CZ" i="1" baseline="-25000" dirty="0" smtClean="0"/>
          </a:p>
          <a:p>
            <a:pPr marL="514350" indent="-514350">
              <a:buAutoNum type="arabicParenR"/>
            </a:pPr>
            <a:r>
              <a:rPr lang="cs-CZ" dirty="0" smtClean="0"/>
              <a:t>Návrh úprav studijních plánů pro SŠ a VŠ přípravě odborníků. </a:t>
            </a:r>
            <a:r>
              <a:rPr lang="cs-CZ" i="1" dirty="0" smtClean="0"/>
              <a:t>O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966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cs-CZ" dirty="0" smtClean="0"/>
              <a:t>Vzdělávací plány pro CŽV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cs-CZ" dirty="0" smtClean="0"/>
              <a:t>Zpracování metodiky participace do koncepčních dokumentů rozvoje měst a obcí </a:t>
            </a:r>
            <a:r>
              <a:rPr lang="cs-CZ" i="1" dirty="0" err="1" smtClean="0"/>
              <a:t>H</a:t>
            </a:r>
            <a:r>
              <a:rPr lang="cs-CZ" i="1" baseline="-25000" dirty="0" err="1" smtClean="0"/>
              <a:t>neleg</a:t>
            </a:r>
            <a:endParaRPr lang="cs-CZ" i="1" baseline="-25000" dirty="0" smtClean="0"/>
          </a:p>
          <a:p>
            <a:pPr marL="514350" indent="-514350">
              <a:buAutoNum type="arabicParenR" startAt="4"/>
            </a:pPr>
            <a:r>
              <a:rPr lang="cs-CZ" dirty="0" smtClean="0"/>
              <a:t>Dotační audit. </a:t>
            </a:r>
            <a:r>
              <a:rPr lang="cs-CZ" i="1" dirty="0" smtClean="0"/>
              <a:t>O</a:t>
            </a:r>
            <a:endParaRPr lang="cs-CZ" i="1" baseline="-25000" dirty="0" smtClean="0"/>
          </a:p>
          <a:p>
            <a:pPr marL="514350" indent="-514350">
              <a:buAutoNum type="arabicParenR" startAt="4"/>
            </a:pPr>
            <a:r>
              <a:rPr lang="cs-CZ" dirty="0" smtClean="0"/>
              <a:t>Komunikační plán (a integrovaná platforma) </a:t>
            </a:r>
            <a:r>
              <a:rPr lang="cs-CZ" i="1" dirty="0" smtClean="0"/>
              <a:t>O</a:t>
            </a:r>
          </a:p>
          <a:p>
            <a:pPr marL="514350" indent="-514350">
              <a:buAutoNum type="arabicParenR" startAt="4"/>
            </a:pPr>
            <a:r>
              <a:rPr lang="cs-CZ" dirty="0" smtClean="0"/>
              <a:t>Další výstupy (</a:t>
            </a:r>
            <a:r>
              <a:rPr lang="cs-CZ" dirty="0" err="1" smtClean="0"/>
              <a:t>rec</a:t>
            </a:r>
            <a:r>
              <a:rPr lang="cs-CZ" dirty="0" smtClean="0"/>
              <a:t>. články, </a:t>
            </a:r>
            <a:r>
              <a:rPr lang="cs-CZ" dirty="0" err="1" smtClean="0"/>
              <a:t>konf</a:t>
            </a:r>
            <a:r>
              <a:rPr lang="cs-CZ" dirty="0" smtClean="0"/>
              <a:t>.)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966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Témata pro ZŠ, SŠ: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Výběr </a:t>
            </a:r>
            <a:r>
              <a:rPr lang="cs-CZ" dirty="0" smtClean="0"/>
              <a:t>stavebně konstrukčních lekcí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Fungování </a:t>
            </a:r>
            <a:r>
              <a:rPr lang="cs-CZ" dirty="0" smtClean="0"/>
              <a:t>města a krajiny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Fungování </a:t>
            </a:r>
            <a:r>
              <a:rPr lang="cs-CZ" dirty="0" smtClean="0"/>
              <a:t>domu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Společenská </a:t>
            </a:r>
            <a:r>
              <a:rPr lang="cs-CZ" dirty="0" smtClean="0"/>
              <a:t>role architektury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Udržitelnost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Estetická </a:t>
            </a:r>
            <a:r>
              <a:rPr lang="cs-CZ" dirty="0" smtClean="0"/>
              <a:t>kvalita (nástroj, význam)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Veřejný </a:t>
            </a:r>
            <a:r>
              <a:rPr lang="cs-CZ" dirty="0" smtClean="0"/>
              <a:t>prostor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nn-NO" dirty="0" smtClean="0"/>
              <a:t>Stavební </a:t>
            </a:r>
            <a:r>
              <a:rPr lang="nn-NO" dirty="0" smtClean="0"/>
              <a:t>kultura jako součást EVVO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z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59669188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650</Words>
  <Application>Microsoft Office PowerPoint</Application>
  <PresentationFormat>Předvádění na obrazovce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MMR_klas</vt:lpstr>
      <vt:lpstr>  Výzkum vhodných nástrojů na zvyšovaní stavební kultury TB030MMR003</vt:lpstr>
      <vt:lpstr>Řešitelský tým</vt:lpstr>
      <vt:lpstr>Krátká informace o projektu</vt:lpstr>
      <vt:lpstr>Krátká informace - cíle projektu</vt:lpstr>
      <vt:lpstr>Popis jednotlivých kroků v procesu tvorby metodiky</vt:lpstr>
      <vt:lpstr>Popis jednotlivých kroků v procesu tvorby metodiky</vt:lpstr>
      <vt:lpstr>Představení výsledku z projektu</vt:lpstr>
      <vt:lpstr>Představení výsledku z projektu</vt:lpstr>
      <vt:lpstr>Představení výsledku z projektu</vt:lpstr>
      <vt:lpstr>Představení výsledku z projektu</vt:lpstr>
      <vt:lpstr>Představení výsledku z projektu</vt:lpstr>
      <vt:lpstr>Představení výsledku z projektu</vt:lpstr>
      <vt:lpstr>Představení výsledku z projektu - bariéry</vt:lpstr>
      <vt:lpstr>Uplatnění výsledků</vt:lpstr>
      <vt:lpstr>Aktuální situace projektu</vt:lpstr>
      <vt:lpstr>Aktuální situace projektu</vt:lpstr>
      <vt:lpstr>Kontakt na řešitele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S---nek</cp:lastModifiedBy>
  <cp:revision>23</cp:revision>
  <dcterms:created xsi:type="dcterms:W3CDTF">2014-02-26T13:05:03Z</dcterms:created>
  <dcterms:modified xsi:type="dcterms:W3CDTF">2016-05-09T09:43:48Z</dcterms:modified>
</cp:coreProperties>
</file>