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57" r:id="rId2"/>
    <p:sldId id="268" r:id="rId3"/>
    <p:sldId id="260" r:id="rId4"/>
    <p:sldId id="266" r:id="rId5"/>
    <p:sldId id="262" r:id="rId6"/>
    <p:sldId id="264" r:id="rId7"/>
    <p:sldId id="258" r:id="rId8"/>
    <p:sldId id="265" r:id="rId9"/>
    <p:sldId id="269" r:id="rId10"/>
    <p:sldId id="270" r:id="rId11"/>
    <p:sldId id="271" r:id="rId12"/>
    <p:sldId id="272" r:id="rId13"/>
    <p:sldId id="273" r:id="rId14"/>
    <p:sldId id="259" r:id="rId15"/>
    <p:sldId id="263" r:id="rId16"/>
    <p:sldId id="267" r:id="rId17"/>
    <p:sldId id="261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F3F"/>
    <a:srgbClr val="000099"/>
    <a:srgbClr val="DB7D00"/>
    <a:srgbClr val="F9E3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166" autoAdjust="0"/>
    <p:restoredTop sz="94673" autoAdjust="0"/>
  </p:normalViewPr>
  <p:slideViewPr>
    <p:cSldViewPr>
      <p:cViewPr varScale="1">
        <p:scale>
          <a:sx n="110" d="100"/>
          <a:sy n="110" d="100"/>
        </p:scale>
        <p:origin x="-174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0" d="100"/>
          <a:sy n="100" d="100"/>
        </p:scale>
        <p:origin x="-3600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A9FB6-D9ED-404E-AFD2-37E0835FC3D6}" type="datetimeFigureOut">
              <a:rPr lang="cs-CZ" smtClean="0"/>
              <a:pPr/>
              <a:t>9.5.2016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A257B-425A-4350-8792-7C49418894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282080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48070-1754-4046-9E38-6F5D9D5E9BB1}" type="datetimeFigureOut">
              <a:rPr lang="cs-CZ" smtClean="0"/>
              <a:pPr/>
              <a:t>9.5.2016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77F0F-9C0A-45F8-A7AE-EABCF91188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22146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403648" y="4581128"/>
            <a:ext cx="7056784" cy="180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autoři projektu</a:t>
            </a:r>
            <a:endParaRPr lang="cs-CZ" dirty="0"/>
          </a:p>
        </p:txBody>
      </p:sp>
      <p:sp>
        <p:nvSpPr>
          <p:cNvPr id="6" name="Nadpis 13"/>
          <p:cNvSpPr>
            <a:spLocks noGrp="1" noChangeAspect="1"/>
          </p:cNvSpPr>
          <p:nvPr>
            <p:ph type="title" hasCustomPrompt="1"/>
          </p:nvPr>
        </p:nvSpPr>
        <p:spPr>
          <a:xfrm>
            <a:off x="1403648" y="1988840"/>
            <a:ext cx="7283152" cy="1872208"/>
          </a:xfrm>
          <a:prstGeom prst="rect">
            <a:avLst/>
          </a:prstGeom>
        </p:spPr>
        <p:txBody>
          <a:bodyPr anchor="b"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7" name="Podnadpis 2"/>
          <p:cNvSpPr txBox="1">
            <a:spLocks/>
          </p:cNvSpPr>
          <p:nvPr userDrawn="1"/>
        </p:nvSpPr>
        <p:spPr>
          <a:xfrm>
            <a:off x="1403648" y="3789040"/>
            <a:ext cx="7209184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MINISTERSTVO PRO MÍSTNÍ ROZVOJ ČR</a:t>
            </a:r>
          </a:p>
        </p:txBody>
      </p:sp>
      <p:pic>
        <p:nvPicPr>
          <p:cNvPr id="8" name="Obrázek 7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3528" y="692696"/>
            <a:ext cx="2565000" cy="562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2060848"/>
            <a:ext cx="8291264" cy="4392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pic>
        <p:nvPicPr>
          <p:cNvPr id="4" name="Obrázek 3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1484784"/>
            <a:ext cx="8291264" cy="496855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pic>
        <p:nvPicPr>
          <p:cNvPr id="3" name="Obrázek 2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odráž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3924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pic>
        <p:nvPicPr>
          <p:cNvPr id="5" name="Obrázek 4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10942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podtisk_modry.emf"/>
          <p:cNvPicPr>
            <a:picLocks noChangeAspect="1"/>
          </p:cNvPicPr>
          <p:nvPr/>
        </p:nvPicPr>
        <p:blipFill>
          <a:blip r:embed="rId6" cstate="print"/>
          <a:srcRect l="17008" b="8622"/>
          <a:stretch>
            <a:fillRect/>
          </a:stretch>
        </p:blipFill>
        <p:spPr>
          <a:xfrm>
            <a:off x="2" y="1988841"/>
            <a:ext cx="7908545" cy="4869160"/>
          </a:xfrm>
          <a:prstGeom prst="rect">
            <a:avLst/>
          </a:prstGeom>
        </p:spPr>
      </p:pic>
      <p:sp>
        <p:nvSpPr>
          <p:cNvPr id="8" name="Obdélník 7"/>
          <p:cNvSpPr>
            <a:spLocks noChangeAspect="1"/>
          </p:cNvSpPr>
          <p:nvPr/>
        </p:nvSpPr>
        <p:spPr>
          <a:xfrm>
            <a:off x="0" y="1"/>
            <a:ext cx="9144000" cy="260648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6"/>
          <p:cNvSpPr txBox="1"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sz="2000" dirty="0" smtClean="0"/>
              <a:t> </a:t>
            </a:r>
            <a:br>
              <a:rPr lang="cs-CZ" sz="2000" dirty="0" smtClean="0"/>
            </a:br>
            <a:r>
              <a:rPr lang="cs-CZ" sz="2000" dirty="0" smtClean="0"/>
              <a:t>Výzkum vhodných nástrojů</a:t>
            </a:r>
            <a:br>
              <a:rPr lang="cs-CZ" sz="2000" dirty="0" smtClean="0"/>
            </a:br>
            <a:r>
              <a:rPr lang="cs-CZ" sz="2000" dirty="0" smtClean="0"/>
              <a:t>na zvyšovaní stavební kultury</a:t>
            </a:r>
            <a:br>
              <a:rPr lang="cs-CZ" sz="2000" dirty="0" smtClean="0"/>
            </a:br>
            <a:r>
              <a:rPr lang="cs-CZ" altLang="cs-CZ" sz="2000" dirty="0" smtClean="0">
                <a:cs typeface="Arial" charset="0"/>
              </a:rPr>
              <a:t>TB030MMR003</a:t>
            </a:r>
            <a:endParaRPr lang="cs-CZ" altLang="cs-CZ" sz="2000" b="1" dirty="0">
              <a:cs typeface="Arial" charset="0"/>
            </a:endParaRPr>
          </a:p>
        </p:txBody>
      </p:sp>
      <p:sp>
        <p:nvSpPr>
          <p:cNvPr id="5" name="Zaoblený obdélník 4"/>
          <p:cNvSpPr/>
          <p:nvPr/>
        </p:nvSpPr>
        <p:spPr>
          <a:xfrm>
            <a:off x="210344" y="1988840"/>
            <a:ext cx="8713787" cy="2447925"/>
          </a:xfrm>
          <a:prstGeom prst="roundRect">
            <a:avLst>
              <a:gd name="adj" fmla="val 0"/>
            </a:avLst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spcAft>
                <a:spcPts val="1200"/>
              </a:spcAft>
              <a:defRPr/>
            </a:pPr>
            <a:endParaRPr lang="cs-CZ" sz="2800" b="1" spc="-20" dirty="0" smtClean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spcAft>
                <a:spcPts val="1200"/>
              </a:spcAft>
              <a:defRPr/>
            </a:pPr>
            <a:r>
              <a:rPr lang="cs-CZ" sz="2800" b="1" spc="-2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Vzdělávací plány pro MŠ, ZŠ, SŠ, VŠ </a:t>
            </a:r>
            <a:r>
              <a:rPr lang="cs-CZ" sz="2800" b="1" spc="-2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cs-CZ" sz="2800" b="1" spc="-2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CŽV </a:t>
            </a:r>
            <a:endParaRPr lang="cs-CZ" sz="2800" b="1" spc="-20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cs-CZ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BEZK, z.s</a:t>
            </a:r>
            <a:r>
              <a:rPr lang="cs-CZ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6" name="Podnadpis 6"/>
          <p:cNvSpPr txBox="1">
            <a:spLocks noGrp="1"/>
          </p:cNvSpPr>
          <p:nvPr>
            <p:ph idx="1"/>
          </p:nvPr>
        </p:nvSpPr>
        <p:spPr bwMode="auto">
          <a:xfrm>
            <a:off x="4860032" y="4941168"/>
            <a:ext cx="3816796" cy="647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 eaLnBrk="0" hangingPunct="0">
              <a:spcBef>
                <a:spcPts val="0"/>
              </a:spcBef>
              <a:spcAft>
                <a:spcPts val="200"/>
              </a:spcAft>
              <a:defRPr/>
            </a:pPr>
            <a:r>
              <a:rPr lang="cs-CZ" sz="1400" b="1" i="1" dirty="0" smtClean="0">
                <a:latin typeface="Arial" pitchFamily="34" charset="0"/>
                <a:cs typeface="Arial" pitchFamily="34" charset="0"/>
              </a:rPr>
              <a:t>12. 5. 2016</a:t>
            </a:r>
            <a:endParaRPr lang="cs-CZ" sz="1400" b="1" i="1" dirty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spcBef>
                <a:spcPts val="0"/>
              </a:spcBef>
              <a:defRPr/>
            </a:pPr>
            <a:endParaRPr lang="cs-CZ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620688"/>
            <a:ext cx="1079500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215" y="5661248"/>
            <a:ext cx="2808313" cy="57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Podnadpis 6"/>
          <p:cNvSpPr txBox="1">
            <a:spLocks/>
          </p:cNvSpPr>
          <p:nvPr/>
        </p:nvSpPr>
        <p:spPr bwMode="auto">
          <a:xfrm>
            <a:off x="3203848" y="5755060"/>
            <a:ext cx="3816796" cy="647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ts val="1000"/>
              </a:spcBef>
              <a:spcAft>
                <a:spcPts val="1000"/>
              </a:spcAft>
              <a:buFontTx/>
              <a:buNone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Tx/>
              <a:buNone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Tx/>
              <a:buNone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Tx/>
              <a:buNone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spcBef>
                <a:spcPts val="0"/>
              </a:spcBef>
              <a:defRPr/>
            </a:pPr>
            <a:endParaRPr lang="cs-CZ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2" name="Picture 2" descr="C:\Users\S---nek\Desktop\BEZK_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29058" y="5572140"/>
            <a:ext cx="1323972" cy="4281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4651364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Témata pouze pro SŠ:</a:t>
            </a:r>
          </a:p>
          <a:p>
            <a:pPr marL="514350" indent="-514350">
              <a:spcBef>
                <a:spcPts val="0"/>
              </a:spcBef>
              <a:spcAft>
                <a:spcPts val="0"/>
              </a:spcAft>
            </a:pPr>
            <a:endParaRPr lang="cs-CZ" dirty="0" smtClean="0"/>
          </a:p>
          <a:p>
            <a:pPr marL="514350" indent="-51435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cs-CZ" dirty="0" smtClean="0"/>
              <a:t>Urbanistická </a:t>
            </a:r>
            <a:r>
              <a:rPr lang="cs-CZ" dirty="0" smtClean="0"/>
              <a:t>kvalita (dům, sídlo, krajina)</a:t>
            </a:r>
          </a:p>
          <a:p>
            <a:pPr marL="514350" indent="-51435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cs-CZ" dirty="0" smtClean="0"/>
              <a:t>Architektonická kvalita</a:t>
            </a:r>
          </a:p>
          <a:p>
            <a:pPr marL="514350" indent="-51435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cs-CZ" dirty="0" smtClean="0"/>
              <a:t>Design</a:t>
            </a:r>
          </a:p>
          <a:p>
            <a:pPr marL="514350" indent="-51435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cs-CZ" dirty="0" smtClean="0"/>
              <a:t>Základy participace</a:t>
            </a:r>
          </a:p>
          <a:p>
            <a:pPr marL="514350" indent="-51435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cs-CZ" dirty="0" smtClean="0"/>
              <a:t>Základní legislativa</a:t>
            </a:r>
          </a:p>
          <a:p>
            <a:pPr marL="514350" indent="-51435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cs-CZ" dirty="0" smtClean="0"/>
              <a:t>Interakce kultur v našem prostředí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Představení výsledku z projektu</a:t>
            </a:r>
            <a:endParaRPr lang="cs-CZ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359669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95536" y="2060848"/>
            <a:ext cx="8748464" cy="4392488"/>
          </a:xfrm>
        </p:spPr>
        <p:txBody>
          <a:bodyPr>
            <a:noAutofit/>
          </a:bodyPr>
          <a:lstStyle/>
          <a:p>
            <a:pPr marL="514350" indent="-514350"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Témata pro odborné VŠ: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 Udržitelnost (ekonom., sociální, </a:t>
            </a:r>
            <a:r>
              <a:rPr lang="cs-CZ" dirty="0" err="1" smtClean="0"/>
              <a:t>envir</a:t>
            </a:r>
            <a:r>
              <a:rPr lang="cs-CZ" dirty="0" smtClean="0"/>
              <a:t>.), </a:t>
            </a:r>
            <a:r>
              <a:rPr lang="cs-CZ" dirty="0" err="1" smtClean="0"/>
              <a:t>smart</a:t>
            </a:r>
            <a:r>
              <a:rPr lang="cs-CZ" dirty="0" smtClean="0"/>
              <a:t> </a:t>
            </a:r>
            <a:r>
              <a:rPr lang="cs-CZ" dirty="0" err="1" smtClean="0"/>
              <a:t>cities</a:t>
            </a:r>
            <a:r>
              <a:rPr lang="cs-CZ" dirty="0" smtClean="0"/>
              <a:t>.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 Identifikace </a:t>
            </a:r>
            <a:r>
              <a:rPr lang="cs-CZ" dirty="0" smtClean="0"/>
              <a:t>interdisciplinárních přesahů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(</a:t>
            </a:r>
            <a:r>
              <a:rPr lang="cs-CZ" dirty="0" smtClean="0"/>
              <a:t>výtvarná umění, sociální geografie, sociologie, ekologie, sociální </a:t>
            </a:r>
            <a:r>
              <a:rPr lang="cs-CZ" dirty="0" smtClean="0"/>
              <a:t>vědy)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 Ekonomie, právo, participace </a:t>
            </a:r>
            <a:r>
              <a:rPr lang="cs-CZ" dirty="0" smtClean="0"/>
              <a:t>a vzdělávací metodiky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Prostorové plánování</a:t>
            </a:r>
            <a:endParaRPr lang="cs-CZ" dirty="0" smtClean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Představení výsledku z projektu</a:t>
            </a:r>
            <a:endParaRPr lang="cs-CZ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3596691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95536" y="2060848"/>
            <a:ext cx="8748464" cy="4392488"/>
          </a:xfrm>
        </p:spPr>
        <p:txBody>
          <a:bodyPr>
            <a:noAutofit/>
          </a:bodyPr>
          <a:lstStyle/>
          <a:p>
            <a:pPr marL="514350" indent="-514350"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Témata pro CŽV (veřejná správa):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 Participace </a:t>
            </a:r>
            <a:r>
              <a:rPr lang="cs-CZ" dirty="0" smtClean="0"/>
              <a:t>při plánování </a:t>
            </a:r>
            <a:r>
              <a:rPr lang="cs-CZ" dirty="0" smtClean="0"/>
              <a:t>sídel.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 Udržitelnost </a:t>
            </a:r>
            <a:r>
              <a:rPr lang="cs-CZ" dirty="0" smtClean="0"/>
              <a:t>sídel, </a:t>
            </a:r>
            <a:r>
              <a:rPr lang="cs-CZ" dirty="0" err="1" smtClean="0"/>
              <a:t>Smart</a:t>
            </a:r>
            <a:r>
              <a:rPr lang="cs-CZ" dirty="0" smtClean="0"/>
              <a:t> city, regulace.</a:t>
            </a:r>
            <a:endParaRPr lang="cs-CZ" dirty="0" smtClean="0"/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 Energetická náročnost, Možnosti financování.</a:t>
            </a:r>
            <a:endParaRPr lang="cs-CZ" dirty="0" smtClean="0"/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 Základní </a:t>
            </a:r>
            <a:r>
              <a:rPr lang="cs-CZ" dirty="0" smtClean="0"/>
              <a:t>znalostní balíček pro veřejnou správu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  o </a:t>
            </a:r>
            <a:r>
              <a:rPr lang="cs-CZ" dirty="0" smtClean="0"/>
              <a:t>architektuře (dle jednotlivých úřadů).</a:t>
            </a:r>
          </a:p>
          <a:p>
            <a:pPr>
              <a:buFont typeface="Wingdings" pitchFamily="2" charset="2"/>
              <a:buChar char="§"/>
            </a:pPr>
            <a:r>
              <a:rPr lang="pl-PL" dirty="0" smtClean="0"/>
              <a:t> Design/architektura - nástroj konkurenceschopnosti.</a:t>
            </a:r>
            <a:endParaRPr lang="pl-PL" dirty="0" smtClean="0"/>
          </a:p>
          <a:p>
            <a:pPr marL="514350" indent="-51435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endParaRPr lang="cs-CZ" dirty="0" smtClean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Představení výsledku z projektu</a:t>
            </a:r>
            <a:endParaRPr lang="cs-CZ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3596691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95536" y="2060848"/>
            <a:ext cx="8748464" cy="439248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cs-CZ" dirty="0" smtClean="0"/>
              <a:t> Profesní </a:t>
            </a:r>
            <a:r>
              <a:rPr lang="cs-CZ" dirty="0" smtClean="0"/>
              <a:t>nesnášenlivost a </a:t>
            </a:r>
            <a:r>
              <a:rPr lang="cs-CZ" dirty="0" err="1" smtClean="0"/>
              <a:t>fachidiotismus</a:t>
            </a:r>
            <a:r>
              <a:rPr lang="cs-CZ" dirty="0" smtClean="0"/>
              <a:t>,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   úzce </a:t>
            </a:r>
            <a:r>
              <a:rPr lang="cs-CZ" dirty="0" smtClean="0"/>
              <a:t>definované vzdělávací </a:t>
            </a:r>
            <a:r>
              <a:rPr lang="cs-CZ" dirty="0" smtClean="0"/>
              <a:t>obory</a:t>
            </a:r>
            <a:r>
              <a:rPr lang="cs-CZ" dirty="0" smtClean="0"/>
              <a:t>.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cs-CZ" dirty="0" smtClean="0"/>
              <a:t> Byrokratizace </a:t>
            </a:r>
            <a:r>
              <a:rPr lang="cs-CZ" dirty="0" smtClean="0"/>
              <a:t>vzdělávacího procesu.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cs-CZ" dirty="0" smtClean="0"/>
              <a:t> Podcenění </a:t>
            </a:r>
            <a:r>
              <a:rPr lang="cs-CZ" dirty="0" err="1" smtClean="0"/>
              <a:t>estet</a:t>
            </a:r>
            <a:r>
              <a:rPr lang="cs-CZ" dirty="0" smtClean="0"/>
              <a:t>. </a:t>
            </a:r>
            <a:r>
              <a:rPr lang="cs-CZ" dirty="0" smtClean="0"/>
              <a:t>kvality </a:t>
            </a:r>
            <a:r>
              <a:rPr lang="cs-CZ" dirty="0" smtClean="0"/>
              <a:t>pro konkurenceschopnost </a:t>
            </a:r>
            <a:br>
              <a:rPr lang="cs-CZ" dirty="0" smtClean="0"/>
            </a:br>
            <a:r>
              <a:rPr lang="cs-CZ" dirty="0" smtClean="0"/>
              <a:t>  (</a:t>
            </a:r>
            <a:r>
              <a:rPr lang="cs-CZ" dirty="0" smtClean="0"/>
              <a:t>na všech úrovních).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cs-CZ" dirty="0" smtClean="0"/>
              <a:t> Malá </a:t>
            </a:r>
            <a:r>
              <a:rPr lang="cs-CZ" dirty="0" smtClean="0"/>
              <a:t>znalost zahraničního prostředí.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cs-CZ" dirty="0" smtClean="0"/>
              <a:t> Brzké </a:t>
            </a:r>
            <a:r>
              <a:rPr lang="cs-CZ" dirty="0" smtClean="0"/>
              <a:t>ukončení výuky estetických kompetencí.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cs-CZ" dirty="0" smtClean="0"/>
              <a:t> Neznalost </a:t>
            </a:r>
            <a:r>
              <a:rPr lang="cs-CZ" dirty="0" smtClean="0"/>
              <a:t>problematiky na úřadech s </a:t>
            </a:r>
            <a:r>
              <a:rPr lang="cs-CZ" dirty="0" smtClean="0"/>
              <a:t>rozhodovacími</a:t>
            </a:r>
            <a:br>
              <a:rPr lang="cs-CZ" dirty="0" smtClean="0"/>
            </a:br>
            <a:r>
              <a:rPr lang="cs-CZ" dirty="0" smtClean="0"/>
              <a:t>   pravomocemi.</a:t>
            </a:r>
            <a:endParaRPr lang="cs-CZ" dirty="0" smtClean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cs-CZ" dirty="0" smtClean="0"/>
              <a:t> Deformované </a:t>
            </a:r>
            <a:r>
              <a:rPr lang="cs-CZ" dirty="0" smtClean="0"/>
              <a:t>vnímání </a:t>
            </a:r>
            <a:r>
              <a:rPr lang="cs-CZ" dirty="0" smtClean="0"/>
              <a:t>udržitelnosti.</a:t>
            </a:r>
            <a:endParaRPr lang="cs-CZ" dirty="0" smtClean="0"/>
          </a:p>
          <a:p>
            <a:pPr marL="514350" indent="-51435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endParaRPr lang="cs-CZ" dirty="0" smtClean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Představení výsledku z </a:t>
            </a:r>
            <a:r>
              <a:rPr lang="cs-CZ" dirty="0" smtClean="0"/>
              <a:t>projektu - bariéry</a:t>
            </a:r>
            <a:endParaRPr lang="cs-CZ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3596691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Uplatnění výsledků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cs-CZ" sz="2800" dirty="0" smtClean="0"/>
          </a:p>
          <a:p>
            <a:r>
              <a:rPr lang="cs-CZ" sz="2800" dirty="0" smtClean="0"/>
              <a:t>MMR</a:t>
            </a:r>
            <a:endParaRPr lang="cs-CZ" sz="2800" dirty="0" smtClean="0"/>
          </a:p>
          <a:p>
            <a:r>
              <a:rPr lang="cs-CZ" sz="2800" dirty="0" smtClean="0"/>
              <a:t>MŠMT (NÚV)</a:t>
            </a:r>
          </a:p>
          <a:p>
            <a:r>
              <a:rPr lang="cs-CZ" sz="2800" dirty="0" smtClean="0"/>
              <a:t>Školy</a:t>
            </a:r>
            <a:br>
              <a:rPr lang="cs-CZ" sz="2800" dirty="0" smtClean="0"/>
            </a:br>
            <a:r>
              <a:rPr lang="cs-CZ" sz="2800" dirty="0" smtClean="0"/>
              <a:t>Vzdělávací plány pro MŠ</a:t>
            </a:r>
            <a:r>
              <a:rPr lang="cs-CZ" sz="2800" dirty="0" smtClean="0"/>
              <a:t>, ZŠ, SŠ, VŠ, </a:t>
            </a:r>
            <a:r>
              <a:rPr lang="cs-CZ" sz="2800" dirty="0" smtClean="0"/>
              <a:t>CŽV,</a:t>
            </a:r>
          </a:p>
          <a:p>
            <a:r>
              <a:rPr lang="cs-CZ" sz="2800" dirty="0" smtClean="0"/>
              <a:t>V</a:t>
            </a:r>
            <a:r>
              <a:rPr lang="cs-CZ" sz="2800" dirty="0" smtClean="0"/>
              <a:t>eřejná správa</a:t>
            </a:r>
            <a:endParaRPr lang="cs-CZ" sz="2800" dirty="0" smtClean="0"/>
          </a:p>
          <a:p>
            <a:r>
              <a:rPr lang="cs-CZ" sz="2800" dirty="0" smtClean="0"/>
              <a:t>Participace</a:t>
            </a:r>
          </a:p>
          <a:p>
            <a:r>
              <a:rPr lang="cs-CZ" sz="2800" dirty="0" smtClean="0"/>
              <a:t>Strategické plánování</a:t>
            </a:r>
          </a:p>
          <a:p>
            <a:r>
              <a:rPr lang="cs-CZ" sz="2800" dirty="0" smtClean="0"/>
              <a:t>Územní </a:t>
            </a:r>
            <a:r>
              <a:rPr lang="cs-CZ" sz="2800" dirty="0" smtClean="0"/>
              <a:t>plánování</a:t>
            </a:r>
          </a:p>
          <a:p>
            <a:pPr>
              <a:buNone/>
            </a:pPr>
            <a:endParaRPr lang="cs-CZ" sz="2800" dirty="0" smtClean="0"/>
          </a:p>
          <a:p>
            <a:endParaRPr lang="cs-CZ" sz="2800" dirty="0" smtClean="0"/>
          </a:p>
          <a:p>
            <a:endParaRPr lang="cs-CZ" sz="28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5523744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Aktuální situace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285993"/>
            <a:ext cx="8229600" cy="4167344"/>
          </a:xfrm>
        </p:spPr>
        <p:txBody>
          <a:bodyPr/>
          <a:lstStyle/>
          <a:p>
            <a:r>
              <a:rPr lang="cs-CZ" sz="2800" dirty="0" smtClean="0"/>
              <a:t>RVP a ŠVP: obsah </a:t>
            </a:r>
            <a:r>
              <a:rPr lang="cs-CZ" sz="2800" dirty="0" err="1" smtClean="0"/>
              <a:t>finalizován</a:t>
            </a:r>
            <a:endParaRPr lang="cs-CZ" sz="2800" dirty="0" smtClean="0"/>
          </a:p>
          <a:p>
            <a:r>
              <a:rPr lang="cs-CZ" sz="2800" dirty="0" smtClean="0"/>
              <a:t>VŠ: adjustace dle novely VŠ zákona</a:t>
            </a:r>
          </a:p>
          <a:p>
            <a:r>
              <a:rPr lang="cs-CZ" sz="2800" dirty="0" smtClean="0"/>
              <a:t>CŽV: adjustace, přidán blok pro pedagogy</a:t>
            </a:r>
          </a:p>
          <a:p>
            <a:r>
              <a:rPr lang="cs-CZ" sz="2800" dirty="0" smtClean="0"/>
              <a:t>Reflexe nových RVP a možností SF EU</a:t>
            </a:r>
          </a:p>
          <a:p>
            <a:r>
              <a:rPr lang="cs-CZ" sz="2800" dirty="0" smtClean="0"/>
              <a:t>Semináře Brno, Zlín, Liberec, Praha</a:t>
            </a:r>
          </a:p>
          <a:p>
            <a:r>
              <a:rPr lang="cs-CZ" sz="2800" dirty="0" smtClean="0"/>
              <a:t>Dotační audit a komunikační audit: </a:t>
            </a:r>
            <a:br>
              <a:rPr lang="cs-CZ" sz="2800" dirty="0" smtClean="0"/>
            </a:br>
            <a:r>
              <a:rPr lang="cs-CZ" sz="2800" dirty="0" smtClean="0"/>
              <a:t>adjustace. </a:t>
            </a:r>
          </a:p>
          <a:p>
            <a:r>
              <a:rPr lang="cs-CZ" sz="2800" dirty="0" smtClean="0"/>
              <a:t>Komunikační platforma </a:t>
            </a:r>
            <a:br>
              <a:rPr lang="cs-CZ" sz="2800" dirty="0" smtClean="0"/>
            </a:br>
            <a:r>
              <a:rPr lang="cs-CZ" sz="2800" dirty="0" smtClean="0"/>
              <a:t>(před spuštěním)</a:t>
            </a:r>
            <a:endParaRPr lang="cs-CZ" sz="2800" dirty="0" smtClean="0"/>
          </a:p>
          <a:p>
            <a:endParaRPr lang="cs-CZ" sz="2800" dirty="0"/>
          </a:p>
        </p:txBody>
      </p:sp>
    </p:spTree>
    <p:extLst>
      <p:ext uri="{BB962C8B-B14F-4D97-AF65-F5344CB8AC3E}">
        <p14:creationId xmlns="" xmlns:p14="http://schemas.microsoft.com/office/powerpoint/2010/main" val="30608982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Aktuální situace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285993"/>
            <a:ext cx="8229600" cy="4167344"/>
          </a:xfrm>
        </p:spPr>
        <p:txBody>
          <a:bodyPr/>
          <a:lstStyle/>
          <a:p>
            <a:r>
              <a:rPr lang="cs-CZ" sz="2800" dirty="0" smtClean="0"/>
              <a:t>RVP a ŠVP: obsah </a:t>
            </a:r>
            <a:r>
              <a:rPr lang="cs-CZ" sz="2800" dirty="0" err="1" smtClean="0"/>
              <a:t>finalizován</a:t>
            </a:r>
            <a:endParaRPr lang="cs-CZ" sz="2800" dirty="0" smtClean="0"/>
          </a:p>
          <a:p>
            <a:r>
              <a:rPr lang="cs-CZ" sz="2800" dirty="0" smtClean="0"/>
              <a:t>VŠ: adjustace dle novely VŠ zákona</a:t>
            </a:r>
          </a:p>
          <a:p>
            <a:r>
              <a:rPr lang="cs-CZ" sz="2800" dirty="0" smtClean="0"/>
              <a:t>CŽV: adjustace, přidán blok pro pedagogy</a:t>
            </a:r>
          </a:p>
          <a:p>
            <a:r>
              <a:rPr lang="cs-CZ" sz="2800" dirty="0" smtClean="0"/>
              <a:t>Reflexe nových RVP a možností SF EU</a:t>
            </a:r>
          </a:p>
          <a:p>
            <a:r>
              <a:rPr lang="cs-CZ" sz="2800" dirty="0" smtClean="0"/>
              <a:t>Semináře Brno, Zlín, Liberec, Praha</a:t>
            </a:r>
          </a:p>
          <a:p>
            <a:r>
              <a:rPr lang="cs-CZ" sz="2800" dirty="0" smtClean="0"/>
              <a:t>Dotační audit a komunikační audit: </a:t>
            </a:r>
            <a:br>
              <a:rPr lang="cs-CZ" sz="2800" dirty="0" smtClean="0"/>
            </a:br>
            <a:r>
              <a:rPr lang="cs-CZ" sz="2800" dirty="0" smtClean="0"/>
              <a:t>adjustace</a:t>
            </a:r>
          </a:p>
          <a:p>
            <a:r>
              <a:rPr lang="cs-CZ" sz="2800" dirty="0" smtClean="0"/>
              <a:t>Komunikační platforma: před spuštěním</a:t>
            </a:r>
          </a:p>
          <a:p>
            <a:endParaRPr lang="cs-CZ" sz="2800" dirty="0"/>
          </a:p>
        </p:txBody>
      </p:sp>
    </p:spTree>
    <p:extLst>
      <p:ext uri="{BB962C8B-B14F-4D97-AF65-F5344CB8AC3E}">
        <p14:creationId xmlns="" xmlns:p14="http://schemas.microsoft.com/office/powerpoint/2010/main" val="30608982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Kontakt na řešitele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BEZK, z.s.</a:t>
            </a:r>
            <a:endParaRPr lang="cs-CZ" dirty="0" smtClean="0"/>
          </a:p>
          <a:p>
            <a:r>
              <a:rPr lang="cs-CZ" dirty="0" smtClean="0"/>
              <a:t>Letohradská 17, 170 00 Praha 7</a:t>
            </a:r>
          </a:p>
          <a:p>
            <a:r>
              <a:rPr lang="cs-CZ" dirty="0" smtClean="0"/>
              <a:t>www.</a:t>
            </a:r>
            <a:r>
              <a:rPr lang="cs-CZ" dirty="0" err="1" smtClean="0"/>
              <a:t>stavebnikultura.cz</a:t>
            </a:r>
            <a:endParaRPr lang="cs-CZ" dirty="0" smtClean="0"/>
          </a:p>
          <a:p>
            <a:r>
              <a:rPr lang="cs-CZ" dirty="0" smtClean="0"/>
              <a:t>+420 602 555 040</a:t>
            </a:r>
          </a:p>
          <a:p>
            <a:r>
              <a:rPr lang="cs-CZ" dirty="0" err="1" smtClean="0"/>
              <a:t>petr.stepanek</a:t>
            </a:r>
            <a:r>
              <a:rPr lang="cs-CZ" dirty="0" smtClean="0"/>
              <a:t>@</a:t>
            </a:r>
            <a:r>
              <a:rPr lang="cs-CZ" dirty="0" err="1" smtClean="0"/>
              <a:t>cvut.cz</a:t>
            </a:r>
            <a:endParaRPr lang="cs-CZ" dirty="0" smtClean="0"/>
          </a:p>
          <a:p>
            <a:endParaRPr lang="cs-CZ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706776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cs-CZ" dirty="0" smtClean="0"/>
              <a:t> Ing. arch. Josef </a:t>
            </a:r>
            <a:r>
              <a:rPr lang="cs-CZ" dirty="0" smtClean="0"/>
              <a:t>Smola (ČVUT, CPD</a:t>
            </a:r>
            <a:r>
              <a:rPr lang="cs-CZ" dirty="0" smtClean="0"/>
              <a:t>) – </a:t>
            </a:r>
            <a:r>
              <a:rPr lang="cs-CZ" dirty="0" err="1" smtClean="0"/>
              <a:t>ved</a:t>
            </a:r>
            <a:r>
              <a:rPr lang="cs-CZ" dirty="0" smtClean="0"/>
              <a:t>. ŘT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cs-CZ" dirty="0" smtClean="0"/>
              <a:t> Mgr. Pavel </a:t>
            </a:r>
            <a:r>
              <a:rPr lang="cs-CZ" dirty="0" smtClean="0"/>
              <a:t>Činčera (BEZK)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cs-CZ" dirty="0" smtClean="0"/>
              <a:t> Ing. arch. Ing. Petr Štěpánek, PhD. (</a:t>
            </a:r>
            <a:r>
              <a:rPr lang="cs-CZ" dirty="0" smtClean="0"/>
              <a:t>ČVUT, TUL)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cs-CZ" dirty="0" smtClean="0"/>
              <a:t> Doc. Ing. Veronika </a:t>
            </a:r>
            <a:r>
              <a:rPr lang="cs-CZ" dirty="0" err="1" smtClean="0"/>
              <a:t>Kotrádyová</a:t>
            </a:r>
            <a:r>
              <a:rPr lang="cs-CZ" dirty="0" smtClean="0"/>
              <a:t>, PhD. (STU</a:t>
            </a:r>
            <a:r>
              <a:rPr lang="cs-CZ" dirty="0" smtClean="0"/>
              <a:t>, MU)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cs-CZ" dirty="0" smtClean="0"/>
              <a:t> Doc. Ing. Daniela Špirková, PhD. </a:t>
            </a:r>
            <a:r>
              <a:rPr lang="cs-CZ" dirty="0" smtClean="0"/>
              <a:t>(STU, MU)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cs-CZ" dirty="0" smtClean="0"/>
              <a:t> MgA. Jiří </a:t>
            </a:r>
            <a:r>
              <a:rPr lang="cs-CZ" dirty="0" smtClean="0"/>
              <a:t>Jindřich (TUL)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cs-CZ" dirty="0" smtClean="0"/>
              <a:t> Prof. Dr. Ing. arch. Bořek </a:t>
            </a:r>
            <a:r>
              <a:rPr lang="cs-CZ" dirty="0" smtClean="0"/>
              <a:t>Šípek (TUL)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cs-CZ" dirty="0" smtClean="0"/>
              <a:t> Doc. Ing. Jiří </a:t>
            </a:r>
            <a:r>
              <a:rPr lang="cs-CZ" dirty="0" err="1" smtClean="0"/>
              <a:t>Hirš</a:t>
            </a:r>
            <a:r>
              <a:rPr lang="cs-CZ" dirty="0" smtClean="0"/>
              <a:t>, CSc. (VUT</a:t>
            </a:r>
            <a:r>
              <a:rPr lang="cs-CZ" dirty="0" smtClean="0"/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cs-CZ" dirty="0" smtClean="0"/>
              <a:t> Mgr. Pavel </a:t>
            </a:r>
            <a:r>
              <a:rPr lang="cs-CZ" dirty="0" smtClean="0"/>
              <a:t>Krutil (UTB)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cs-CZ" dirty="0" smtClean="0"/>
              <a:t> Doc. PhDr. Zdeno </a:t>
            </a:r>
            <a:r>
              <a:rPr lang="cs-CZ" dirty="0" err="1" smtClean="0"/>
              <a:t>Kolesár</a:t>
            </a:r>
            <a:r>
              <a:rPr lang="cs-CZ" dirty="0" smtClean="0"/>
              <a:t>, PhD. (UTB</a:t>
            </a:r>
            <a:r>
              <a:rPr lang="cs-CZ" dirty="0" smtClean="0"/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cs-CZ" dirty="0" smtClean="0"/>
              <a:t> Ing. arch. Daniel </a:t>
            </a:r>
            <a:r>
              <a:rPr lang="cs-CZ" dirty="0" smtClean="0"/>
              <a:t>Borák (ČKA, CPD)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Řešitelský tým</a:t>
            </a:r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4292067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Projekt výzkumu vhodných nástrojů na zvyšovaní stavební kultury řeší:</a:t>
            </a:r>
            <a:br>
              <a:rPr lang="cs-CZ" dirty="0" smtClean="0"/>
            </a:br>
            <a:r>
              <a:rPr lang="cs-CZ" dirty="0" smtClean="0"/>
              <a:t>- deficit znalostí v širším vzdělávání nutných mj.  </a:t>
            </a:r>
            <a:br>
              <a:rPr lang="cs-CZ" dirty="0" smtClean="0"/>
            </a:br>
            <a:r>
              <a:rPr lang="cs-CZ" dirty="0" smtClean="0"/>
              <a:t>  pro strategické a územní plánování, </a:t>
            </a:r>
            <a:br>
              <a:rPr lang="cs-CZ" dirty="0" smtClean="0"/>
            </a:br>
            <a:r>
              <a:rPr lang="cs-CZ" dirty="0" smtClean="0"/>
              <a:t>- problém znalostí nutných pro participaci, </a:t>
            </a:r>
            <a:br>
              <a:rPr lang="cs-CZ" dirty="0" smtClean="0"/>
            </a:br>
            <a:r>
              <a:rPr lang="cs-CZ" dirty="0" smtClean="0"/>
              <a:t>- zvyšování udržitelnosti a kvality života v sídlech,</a:t>
            </a:r>
            <a:br>
              <a:rPr lang="cs-CZ" dirty="0" smtClean="0"/>
            </a:br>
            <a:r>
              <a:rPr lang="cs-CZ" dirty="0" smtClean="0"/>
              <a:t>- jejich konkurenceschopnost, </a:t>
            </a:r>
            <a:br>
              <a:rPr lang="cs-CZ" dirty="0" smtClean="0"/>
            </a:br>
            <a:r>
              <a:rPr lang="cs-CZ" dirty="0" smtClean="0"/>
              <a:t>- transfer </a:t>
            </a:r>
            <a:r>
              <a:rPr lang="cs-CZ" dirty="0" err="1" smtClean="0"/>
              <a:t>know</a:t>
            </a:r>
            <a:r>
              <a:rPr lang="cs-CZ" dirty="0" smtClean="0"/>
              <a:t>-</a:t>
            </a:r>
            <a:r>
              <a:rPr lang="cs-CZ" dirty="0" err="1" smtClean="0"/>
              <a:t>how</a:t>
            </a:r>
            <a:r>
              <a:rPr lang="cs-CZ" dirty="0" smtClean="0"/>
              <a:t> v této oblasti ze zahraničí,</a:t>
            </a:r>
            <a:br>
              <a:rPr lang="cs-CZ" dirty="0" smtClean="0"/>
            </a:br>
            <a:r>
              <a:rPr lang="cs-CZ" dirty="0" smtClean="0"/>
              <a:t>- nutnost upgradu obsahu vzdělávání odborníků. 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Krátká informace o projektu</a:t>
            </a:r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4292067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Zlepšení prostředí formovaného architektonického a urbanistického prostředí.</a:t>
            </a:r>
          </a:p>
          <a:p>
            <a:r>
              <a:rPr lang="cs-CZ" dirty="0" smtClean="0"/>
              <a:t>Zkvalitnění strategického a územního plánování a souvisejících procesů participace.</a:t>
            </a:r>
          </a:p>
          <a:p>
            <a:r>
              <a:rPr lang="cs-CZ" dirty="0" smtClean="0"/>
              <a:t>Vyrovnání znalostního deficitu u předmětných cílových skupin.</a:t>
            </a:r>
          </a:p>
          <a:p>
            <a:r>
              <a:rPr lang="cs-CZ" dirty="0" smtClean="0"/>
              <a:t>Zpracování metodik, úpravy stud. plánů.</a:t>
            </a:r>
          </a:p>
          <a:p>
            <a:r>
              <a:rPr lang="cs-CZ" dirty="0" smtClean="0"/>
              <a:t>Podpora komunikace tématu.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Krátká informace </a:t>
            </a:r>
            <a:r>
              <a:rPr lang="cs-CZ" dirty="0" smtClean="0"/>
              <a:t>- cíle </a:t>
            </a:r>
            <a:r>
              <a:rPr lang="cs-CZ" dirty="0" smtClean="0"/>
              <a:t>projektu</a:t>
            </a:r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4292067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1124744"/>
            <a:ext cx="8219256" cy="1008112"/>
          </a:xfrm>
        </p:spPr>
        <p:txBody>
          <a:bodyPr/>
          <a:lstStyle/>
          <a:p>
            <a:pPr algn="ctr"/>
            <a:r>
              <a:rPr lang="cs-CZ" dirty="0" smtClean="0"/>
              <a:t>Popis jednotlivých kroků v procesu tvorby metodiky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276871"/>
            <a:ext cx="8229600" cy="4176465"/>
          </a:xfrm>
        </p:spPr>
        <p:txBody>
          <a:bodyPr/>
          <a:lstStyle/>
          <a:p>
            <a:r>
              <a:rPr lang="cs-CZ" dirty="0" smtClean="0"/>
              <a:t>Analýza dosavadních aktivit, </a:t>
            </a:r>
            <a:r>
              <a:rPr lang="cs-CZ" dirty="0" smtClean="0"/>
              <a:t>zahraničních zkušeností, návaznosti </a:t>
            </a:r>
            <a:r>
              <a:rPr lang="cs-CZ" dirty="0" smtClean="0"/>
              <a:t>na </a:t>
            </a:r>
            <a:r>
              <a:rPr lang="cs-CZ" dirty="0" smtClean="0"/>
              <a:t>platné dokumenty, implementační praxe.</a:t>
            </a:r>
          </a:p>
          <a:p>
            <a:r>
              <a:rPr lang="cs-CZ" dirty="0" smtClean="0"/>
              <a:t>Definice obsahu potřebného obsahu vzdělávání v oblasti stavební kultury pro MŠ, ZŠ, SŠ, VŠ a CŽV.</a:t>
            </a:r>
          </a:p>
          <a:p>
            <a:r>
              <a:rPr lang="cs-CZ" dirty="0" smtClean="0"/>
              <a:t>Zapracování obsahu do RVP a ŠVP.</a:t>
            </a:r>
            <a:endParaRPr lang="cs-CZ" dirty="0" smtClean="0"/>
          </a:p>
          <a:p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88035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Popis jednotlivých kroků v procesu tvorby metodiky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714619"/>
            <a:ext cx="8229600" cy="3738717"/>
          </a:xfrm>
        </p:spPr>
        <p:txBody>
          <a:bodyPr/>
          <a:lstStyle/>
          <a:p>
            <a:r>
              <a:rPr lang="cs-CZ" dirty="0" smtClean="0"/>
              <a:t>Komunikační audit.</a:t>
            </a:r>
          </a:p>
          <a:p>
            <a:r>
              <a:rPr lang="cs-CZ" dirty="0" smtClean="0"/>
              <a:t>Dotační audit.</a:t>
            </a:r>
          </a:p>
          <a:p>
            <a:r>
              <a:rPr lang="cs-CZ" dirty="0" smtClean="0"/>
              <a:t>Komunikační platforma.</a:t>
            </a:r>
          </a:p>
          <a:p>
            <a:r>
              <a:rPr lang="cs-CZ" dirty="0" smtClean="0"/>
              <a:t>Semináře a kulaté stoly.</a:t>
            </a:r>
          </a:p>
          <a:p>
            <a:r>
              <a:rPr lang="cs-CZ" dirty="0" smtClean="0"/>
              <a:t>Metodika evaluace.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cs-CZ" dirty="0" smtClean="0"/>
              <a:t>Návrh úpravy rámcových vzdělávacích plánu pro ZŠ a SŠ (doplněno o MŠ a školské vzdělávací plány). </a:t>
            </a:r>
            <a:r>
              <a:rPr lang="cs-CZ" i="1" dirty="0" err="1" smtClean="0"/>
              <a:t>H</a:t>
            </a:r>
            <a:r>
              <a:rPr lang="cs-CZ" i="1" baseline="-25000" dirty="0" err="1" smtClean="0"/>
              <a:t>neleg</a:t>
            </a:r>
            <a:endParaRPr lang="cs-CZ" i="1" baseline="-25000" dirty="0" smtClean="0"/>
          </a:p>
          <a:p>
            <a:pPr marL="514350" indent="-514350">
              <a:buAutoNum type="arabicParenR"/>
            </a:pPr>
            <a:r>
              <a:rPr lang="cs-CZ" dirty="0" smtClean="0"/>
              <a:t>Návrh úpravy rozsahu vzdělávacích plánů pro vzdělávaní pedagogů. </a:t>
            </a:r>
            <a:r>
              <a:rPr lang="cs-CZ" i="1" dirty="0" err="1" smtClean="0"/>
              <a:t>H</a:t>
            </a:r>
            <a:r>
              <a:rPr lang="cs-CZ" i="1" baseline="-25000" dirty="0" err="1" smtClean="0"/>
              <a:t>neleg</a:t>
            </a:r>
            <a:endParaRPr lang="cs-CZ" i="1" baseline="-25000" dirty="0" smtClean="0"/>
          </a:p>
          <a:p>
            <a:pPr marL="514350" indent="-514350">
              <a:buAutoNum type="arabicParenR"/>
            </a:pPr>
            <a:r>
              <a:rPr lang="cs-CZ" dirty="0" smtClean="0"/>
              <a:t>Návrh úprav studijních plánů pro SŠ a VŠ přípravě odborníků. </a:t>
            </a:r>
            <a:r>
              <a:rPr lang="cs-CZ" i="1" dirty="0" smtClean="0"/>
              <a:t>O</a:t>
            </a:r>
          </a:p>
          <a:p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Představení výsledku z projektu</a:t>
            </a:r>
            <a:endParaRPr lang="cs-CZ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3596691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 startAt="4"/>
            </a:pPr>
            <a:r>
              <a:rPr lang="cs-CZ" dirty="0" smtClean="0"/>
              <a:t>Vzdělávací plány pro CŽV</a:t>
            </a:r>
          </a:p>
          <a:p>
            <a:pPr marL="514350" indent="-514350">
              <a:buFont typeface="+mj-lt"/>
              <a:buAutoNum type="arabicParenR" startAt="4"/>
            </a:pPr>
            <a:r>
              <a:rPr lang="cs-CZ" dirty="0" smtClean="0"/>
              <a:t>Zpracování metodiky participace do koncepčních dokumentů rozvoje měst a obcí </a:t>
            </a:r>
            <a:r>
              <a:rPr lang="cs-CZ" i="1" dirty="0" err="1" smtClean="0"/>
              <a:t>H</a:t>
            </a:r>
            <a:r>
              <a:rPr lang="cs-CZ" i="1" baseline="-25000" dirty="0" err="1" smtClean="0"/>
              <a:t>neleg</a:t>
            </a:r>
            <a:endParaRPr lang="cs-CZ" i="1" baseline="-25000" dirty="0" smtClean="0"/>
          </a:p>
          <a:p>
            <a:pPr marL="514350" indent="-514350">
              <a:buAutoNum type="arabicParenR" startAt="4"/>
            </a:pPr>
            <a:r>
              <a:rPr lang="cs-CZ" dirty="0" smtClean="0"/>
              <a:t>Dotační audit. </a:t>
            </a:r>
            <a:r>
              <a:rPr lang="cs-CZ" i="1" dirty="0" smtClean="0"/>
              <a:t>O</a:t>
            </a:r>
            <a:endParaRPr lang="cs-CZ" i="1" baseline="-25000" dirty="0" smtClean="0"/>
          </a:p>
          <a:p>
            <a:pPr marL="514350" indent="-514350">
              <a:buAutoNum type="arabicParenR" startAt="4"/>
            </a:pPr>
            <a:r>
              <a:rPr lang="cs-CZ" dirty="0" smtClean="0"/>
              <a:t>Komunikační plán (a integrovaná platforma) </a:t>
            </a:r>
            <a:r>
              <a:rPr lang="cs-CZ" i="1" dirty="0" smtClean="0"/>
              <a:t>O</a:t>
            </a:r>
          </a:p>
          <a:p>
            <a:pPr marL="514350" indent="-514350">
              <a:buAutoNum type="arabicParenR" startAt="4"/>
            </a:pPr>
            <a:r>
              <a:rPr lang="cs-CZ" dirty="0" smtClean="0"/>
              <a:t>Další výstupy (</a:t>
            </a:r>
            <a:r>
              <a:rPr lang="cs-CZ" dirty="0" err="1" smtClean="0"/>
              <a:t>rec</a:t>
            </a:r>
            <a:r>
              <a:rPr lang="cs-CZ" dirty="0" smtClean="0"/>
              <a:t>. články, </a:t>
            </a:r>
            <a:r>
              <a:rPr lang="cs-CZ" dirty="0" err="1" smtClean="0"/>
              <a:t>konf</a:t>
            </a:r>
            <a:r>
              <a:rPr lang="cs-CZ" dirty="0" smtClean="0"/>
              <a:t>.)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Představení výsledku z projektu</a:t>
            </a:r>
            <a:endParaRPr lang="cs-CZ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3596691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Témata pro ZŠ, SŠ: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dirty="0" smtClean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cs-CZ" dirty="0" smtClean="0"/>
              <a:t> Výběr </a:t>
            </a:r>
            <a:r>
              <a:rPr lang="cs-CZ" dirty="0" smtClean="0"/>
              <a:t>stavebně konstrukčních lekcí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cs-CZ" dirty="0" smtClean="0"/>
              <a:t> Fungování </a:t>
            </a:r>
            <a:r>
              <a:rPr lang="cs-CZ" dirty="0" smtClean="0"/>
              <a:t>města a krajiny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cs-CZ" dirty="0" smtClean="0"/>
              <a:t> Fungování </a:t>
            </a:r>
            <a:r>
              <a:rPr lang="cs-CZ" dirty="0" smtClean="0"/>
              <a:t>domu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cs-CZ" dirty="0" smtClean="0"/>
              <a:t> Společenská </a:t>
            </a:r>
            <a:r>
              <a:rPr lang="cs-CZ" dirty="0" smtClean="0"/>
              <a:t>role architektury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cs-CZ" dirty="0" smtClean="0"/>
              <a:t> Udržitelnost</a:t>
            </a:r>
            <a:endParaRPr lang="cs-CZ" dirty="0" smtClean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cs-CZ" dirty="0" smtClean="0"/>
              <a:t> Estetická </a:t>
            </a:r>
            <a:r>
              <a:rPr lang="cs-CZ" dirty="0" smtClean="0"/>
              <a:t>kvalita (nástroj, význam)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cs-CZ" dirty="0" smtClean="0"/>
              <a:t> Veřejný </a:t>
            </a:r>
            <a:r>
              <a:rPr lang="cs-CZ" dirty="0" smtClean="0"/>
              <a:t>prostor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cs-CZ" dirty="0" smtClean="0"/>
              <a:t> </a:t>
            </a:r>
            <a:r>
              <a:rPr lang="nn-NO" dirty="0" smtClean="0"/>
              <a:t>Stavební </a:t>
            </a:r>
            <a:r>
              <a:rPr lang="nn-NO" dirty="0" smtClean="0"/>
              <a:t>kultura jako součást EVVO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Představení výsledku z projektu</a:t>
            </a:r>
            <a:endParaRPr lang="cs-CZ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359669188"/>
      </p:ext>
    </p:extLst>
  </p:cSld>
  <p:clrMapOvr>
    <a:masterClrMapping/>
  </p:clrMapOvr>
</p:sld>
</file>

<file path=ppt/theme/theme1.xml><?xml version="1.0" encoding="utf-8"?>
<a:theme xmlns:a="http://schemas.openxmlformats.org/drawingml/2006/main" name="MMR_klas">
  <a:themeElements>
    <a:clrScheme name="Barvy MMR">
      <a:dk1>
        <a:sysClr val="windowText" lastClr="000000"/>
      </a:dk1>
      <a:lt1>
        <a:sysClr val="window" lastClr="FFFFFF"/>
      </a:lt1>
      <a:dk2>
        <a:srgbClr val="262626"/>
      </a:dk2>
      <a:lt2>
        <a:srgbClr val="EEECE1"/>
      </a:lt2>
      <a:accent1>
        <a:srgbClr val="000099"/>
      </a:accent1>
      <a:accent2>
        <a:srgbClr val="00AF3F"/>
      </a:accent2>
      <a:accent3>
        <a:srgbClr val="F9E300"/>
      </a:accent3>
      <a:accent4>
        <a:srgbClr val="E21C18"/>
      </a:accent4>
      <a:accent5>
        <a:srgbClr val="24A7AF"/>
      </a:accent5>
      <a:accent6>
        <a:srgbClr val="868686"/>
      </a:accent6>
      <a:hlink>
        <a:srgbClr val="00AF3F"/>
      </a:hlink>
      <a:folHlink>
        <a:srgbClr val="868686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</TotalTime>
  <Words>650</Words>
  <Application>Microsoft Office PowerPoint</Application>
  <PresentationFormat>Předvádění na obrazovce (4:3)</PresentationFormat>
  <Paragraphs>120</Paragraphs>
  <Slides>17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MMR_klas</vt:lpstr>
      <vt:lpstr>  Výzkum vhodných nástrojů na zvyšovaní stavební kultury TB030MMR003</vt:lpstr>
      <vt:lpstr>Řešitelský tým</vt:lpstr>
      <vt:lpstr>Krátká informace o projektu</vt:lpstr>
      <vt:lpstr>Krátká informace - cíle projektu</vt:lpstr>
      <vt:lpstr>Popis jednotlivých kroků v procesu tvorby metodiky</vt:lpstr>
      <vt:lpstr>Popis jednotlivých kroků v procesu tvorby metodiky</vt:lpstr>
      <vt:lpstr>Představení výsledku z projektu</vt:lpstr>
      <vt:lpstr>Představení výsledku z projektu</vt:lpstr>
      <vt:lpstr>Představení výsledku z projektu</vt:lpstr>
      <vt:lpstr>Představení výsledku z projektu</vt:lpstr>
      <vt:lpstr>Představení výsledku z projektu</vt:lpstr>
      <vt:lpstr>Představení výsledku z projektu</vt:lpstr>
      <vt:lpstr>Představení výsledku z projektu - bariéry</vt:lpstr>
      <vt:lpstr>Uplatnění výsledků</vt:lpstr>
      <vt:lpstr>Aktuální situace projektu</vt:lpstr>
      <vt:lpstr>Aktuální situace projektu</vt:lpstr>
      <vt:lpstr>Kontakt na řešitele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Vaner Lukáš</dc:creator>
  <cp:lastModifiedBy>S---nek</cp:lastModifiedBy>
  <cp:revision>23</cp:revision>
  <dcterms:created xsi:type="dcterms:W3CDTF">2014-02-26T13:05:03Z</dcterms:created>
  <dcterms:modified xsi:type="dcterms:W3CDTF">2016-05-09T09:43:48Z</dcterms:modified>
</cp:coreProperties>
</file>