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7" r:id="rId2"/>
    <p:sldId id="265" r:id="rId3"/>
    <p:sldId id="260" r:id="rId4"/>
    <p:sldId id="262" r:id="rId5"/>
    <p:sldId id="264" r:id="rId6"/>
    <p:sldId id="258" r:id="rId7"/>
    <p:sldId id="259" r:id="rId8"/>
    <p:sldId id="266" r:id="rId9"/>
    <p:sldId id="268" r:id="rId10"/>
    <p:sldId id="267" r:id="rId11"/>
    <p:sldId id="263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F3F"/>
    <a:srgbClr val="000099"/>
    <a:srgbClr val="DB7D00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4673" autoAdjust="0"/>
  </p:normalViewPr>
  <p:slideViewPr>
    <p:cSldViewPr>
      <p:cViewPr varScale="1">
        <p:scale>
          <a:sx n="119" d="100"/>
          <a:sy n="119" d="100"/>
        </p:scale>
        <p:origin x="-14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10.5.2016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vlkjos@mmr.cz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606042" y="1988840"/>
            <a:ext cx="7710374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cs-CZ" altLang="cs-CZ" b="1" dirty="0" smtClean="0">
                <a:cs typeface="Arial" charset="0"/>
              </a:rPr>
              <a:t>II. Konference o výzkumu </a:t>
            </a:r>
            <a:endParaRPr lang="cs-CZ" altLang="cs-CZ" b="1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10344" y="2924944"/>
            <a:ext cx="8713787" cy="1511821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endParaRPr lang="cs-CZ" b="1" spc="-2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611560" y="4941168"/>
            <a:ext cx="8065268" cy="813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cs-CZ" sz="1800" b="1" i="1" dirty="0"/>
              <a:t>Olomouc </a:t>
            </a:r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15" y="5661248"/>
            <a:ext cx="2808313" cy="57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Podnadpis 6"/>
          <p:cNvSpPr txBox="1">
            <a:spLocks/>
          </p:cNvSpPr>
          <p:nvPr/>
        </p:nvSpPr>
        <p:spPr bwMode="auto">
          <a:xfrm>
            <a:off x="3203848" y="5755060"/>
            <a:ext cx="38167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1000"/>
              </a:spcBef>
              <a:spcAft>
                <a:spcPts val="1000"/>
              </a:spcAft>
              <a:buFontTx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2286000" y="2941687"/>
            <a:ext cx="4572000" cy="12772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endParaRPr lang="cs-CZ" b="1" i="1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endParaRPr lang="cs-CZ" b="1" i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Aft>
                <a:spcPts val="200"/>
              </a:spcAft>
              <a:defRPr/>
            </a:pPr>
            <a:r>
              <a:rPr lang="cs-CZ" b="1" i="1" dirty="0">
                <a:latin typeface="Arial" pitchFamily="34" charset="0"/>
                <a:cs typeface="Arial" pitchFamily="34" charset="0"/>
              </a:rPr>
              <a:t>odbor regionální politiky MMR </a:t>
            </a:r>
          </a:p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b="1" i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cs-CZ" b="1" i="1" dirty="0">
                <a:latin typeface="Arial" pitchFamily="34" charset="0"/>
                <a:cs typeface="Arial" pitchFamily="34" charset="0"/>
              </a:rPr>
              <a:t>. května 2016 </a:t>
            </a:r>
          </a:p>
        </p:txBody>
      </p:sp>
    </p:spTree>
    <p:extLst>
      <p:ext uri="{BB962C8B-B14F-4D97-AF65-F5344CB8AC3E}">
        <p14:creationId xmlns:p14="http://schemas.microsoft.com/office/powerpoint/2010/main" val="146513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  Realizace národních programů MMR 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2800" b="1" dirty="0" smtClean="0"/>
              <a:t>Regionální rozvoj            2400 / 750</a:t>
            </a:r>
          </a:p>
          <a:p>
            <a:pPr marL="0" indent="0">
              <a:buNone/>
            </a:pPr>
            <a:r>
              <a:rPr lang="cs-CZ" sz="2800" b="1" dirty="0" smtClean="0"/>
              <a:t>Bytová politika 	                203 / 112 </a:t>
            </a:r>
          </a:p>
          <a:p>
            <a:pPr marL="0" indent="0">
              <a:buNone/>
            </a:pPr>
            <a:r>
              <a:rPr lang="cs-CZ" sz="2800" b="1" dirty="0" smtClean="0"/>
              <a:t>Územní plánování             168 / </a:t>
            </a:r>
            <a:r>
              <a:rPr lang="cs-CZ" sz="2800" b="1" dirty="0" smtClean="0"/>
              <a:t>104</a:t>
            </a:r>
            <a:endParaRPr lang="cs-CZ" sz="2800" b="1" dirty="0" smtClean="0"/>
          </a:p>
          <a:p>
            <a:pPr marL="0" indent="0">
              <a:buNone/>
            </a:pPr>
            <a:r>
              <a:rPr lang="cs-CZ" sz="2800" b="1" dirty="0" smtClean="0"/>
              <a:t>Cestovní ruch 	                  80 </a:t>
            </a:r>
            <a:r>
              <a:rPr lang="cs-CZ" sz="2800" b="1" smtClean="0"/>
              <a:t>/ </a:t>
            </a:r>
            <a:r>
              <a:rPr lang="cs-CZ" sz="2800" b="1" smtClean="0"/>
              <a:t>  58 </a:t>
            </a:r>
            <a:r>
              <a:rPr lang="cs-CZ" sz="2000" b="1" dirty="0" smtClean="0"/>
              <a:t>(návrh) 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132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91264" cy="2520280"/>
          </a:xfrm>
        </p:spPr>
        <p:txBody>
          <a:bodyPr/>
          <a:lstStyle/>
          <a:p>
            <a:r>
              <a:rPr lang="cs-CZ" dirty="0" smtClean="0"/>
              <a:t>                       MMR a výzkum 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4149080"/>
            <a:ext cx="8229600" cy="2304256"/>
          </a:xfrm>
        </p:spPr>
        <p:txBody>
          <a:bodyPr/>
          <a:lstStyle/>
          <a:p>
            <a:pPr marL="0" indent="0">
              <a:buNone/>
            </a:pPr>
            <a:r>
              <a:rPr lang="cs-CZ" sz="2800" dirty="0" smtClean="0"/>
              <a:t>                         Děkuji za pozornost </a:t>
            </a:r>
          </a:p>
          <a:p>
            <a:pPr marL="0" indent="0" algn="ctr">
              <a:buNone/>
            </a:pPr>
            <a:endParaRPr lang="cs-CZ" sz="2400" b="1" dirty="0" smtClean="0">
              <a:hlinkClick r:id="rId2"/>
            </a:endParaRPr>
          </a:p>
          <a:p>
            <a:pPr marL="0" indent="0" algn="ctr">
              <a:buNone/>
            </a:pPr>
            <a:r>
              <a:rPr lang="cs-CZ" sz="2400" b="1" dirty="0" smtClean="0">
                <a:hlinkClick r:id="rId2"/>
              </a:rPr>
              <a:t>vlkjos@mmr.cz</a:t>
            </a:r>
            <a:r>
              <a:rPr lang="cs-CZ" sz="2400" b="1" dirty="0" smtClean="0"/>
              <a:t> </a:t>
            </a:r>
          </a:p>
          <a:p>
            <a:pPr marL="0" indent="0">
              <a:buNone/>
            </a:pPr>
            <a:r>
              <a:rPr lang="cs-CZ" sz="2400" b="1" dirty="0" smtClean="0"/>
              <a:t>                                    224 15 4242 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06089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6"/>
          <p:cNvSpPr txBox="1">
            <a:spLocks noGrp="1"/>
          </p:cNvSpPr>
          <p:nvPr>
            <p:ph type="title"/>
          </p:nvPr>
        </p:nvSpPr>
        <p:spPr bwMode="auto">
          <a:xfrm>
            <a:off x="395536" y="1988840"/>
            <a:ext cx="8291264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cs-CZ" altLang="cs-CZ" b="1" dirty="0" smtClean="0">
                <a:cs typeface="Arial" charset="0"/>
              </a:rPr>
              <a:t>MMR a program výzkumu BETA 2 </a:t>
            </a:r>
            <a:endParaRPr lang="cs-CZ" altLang="cs-CZ" b="1" dirty="0">
              <a:cs typeface="Arial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210344" y="2924944"/>
            <a:ext cx="8713787" cy="1511821"/>
          </a:xfrm>
          <a:prstGeom prst="roundRect">
            <a:avLst>
              <a:gd name="adj" fmla="val 0"/>
            </a:avLst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spcAft>
                <a:spcPts val="1200"/>
              </a:spcAft>
              <a:defRPr/>
            </a:pPr>
            <a:r>
              <a:rPr lang="cs-CZ" b="1" spc="-2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Ing. Josef  Vlk, CSc.  </a:t>
            </a:r>
            <a:endParaRPr lang="cs-CZ" b="1" spc="-2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6"/>
          <p:cNvSpPr txBox="1">
            <a:spLocks noGrp="1"/>
          </p:cNvSpPr>
          <p:nvPr>
            <p:ph idx="1"/>
          </p:nvPr>
        </p:nvSpPr>
        <p:spPr bwMode="auto">
          <a:xfrm>
            <a:off x="611560" y="4941168"/>
            <a:ext cx="8065268" cy="813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400" b="1" i="1" dirty="0" smtClean="0">
                <a:latin typeface="Arial" pitchFamily="34" charset="0"/>
                <a:cs typeface="Arial" pitchFamily="34" charset="0"/>
              </a:rPr>
              <a:t>11. května 2016 </a:t>
            </a:r>
          </a:p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endParaRPr lang="cs-CZ" sz="1400" b="1" i="1" dirty="0"/>
          </a:p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r>
              <a:rPr lang="cs-CZ" sz="1400" b="1" i="1" dirty="0" smtClean="0">
                <a:latin typeface="Arial" pitchFamily="34" charset="0"/>
                <a:cs typeface="Arial" pitchFamily="34" charset="0"/>
              </a:rPr>
              <a:t>Olomouc </a:t>
            </a:r>
            <a:endParaRPr lang="cs-CZ" sz="1400" b="1" i="1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spcBef>
                <a:spcPts val="0"/>
              </a:spcBef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620688"/>
            <a:ext cx="1079500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15" y="5661248"/>
            <a:ext cx="2808313" cy="57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Podnadpis 6"/>
          <p:cNvSpPr txBox="1">
            <a:spLocks/>
          </p:cNvSpPr>
          <p:nvPr/>
        </p:nvSpPr>
        <p:spPr bwMode="auto">
          <a:xfrm>
            <a:off x="3203848" y="5755060"/>
            <a:ext cx="3816796" cy="64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ts val="1000"/>
              </a:spcBef>
              <a:spcAft>
                <a:spcPts val="1000"/>
              </a:spcAft>
              <a:buFontTx/>
              <a:buNone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Tx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ts val="0"/>
              </a:spcBef>
              <a:spcAft>
                <a:spcPts val="200"/>
              </a:spcAft>
              <a:defRPr/>
            </a:pPr>
            <a:endParaRPr lang="cs-CZ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667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BETA a MMR 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893818"/>
              </p:ext>
            </p:extLst>
          </p:nvPr>
        </p:nvGraphicFramePr>
        <p:xfrm>
          <a:off x="1907704" y="2852936"/>
          <a:ext cx="5184576" cy="237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728192"/>
                <a:gridCol w="1728192"/>
              </a:tblGrid>
              <a:tr h="594066">
                <a:tc gridSpan="2">
                  <a:txBody>
                    <a:bodyPr/>
                    <a:lstStyle/>
                    <a:p>
                      <a:r>
                        <a:rPr lang="cs-CZ" dirty="0" smtClean="0"/>
                        <a:t>            Výzkumné potřeby 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  mil. Kč 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cs-CZ" dirty="0" smtClean="0"/>
                        <a:t>Předložené 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/>
                        <a:t>          29 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     69,8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cs-CZ" dirty="0" smtClean="0"/>
                        <a:t>Přijaté 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/>
                        <a:t>          19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     44,0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066">
                <a:tc>
                  <a:txBody>
                    <a:bodyPr/>
                    <a:lstStyle/>
                    <a:p>
                      <a:r>
                        <a:rPr lang="cs-CZ" dirty="0" smtClean="0"/>
                        <a:t>Zrušené 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dirty="0" smtClean="0"/>
                        <a:t>            3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       5,4</a:t>
                      </a:r>
                      <a:endParaRPr lang="cs-CZ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206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1124744"/>
            <a:ext cx="8219256" cy="1008112"/>
          </a:xfrm>
        </p:spPr>
        <p:txBody>
          <a:bodyPr/>
          <a:lstStyle/>
          <a:p>
            <a:pPr algn="ctr"/>
            <a:r>
              <a:rPr lang="cs-CZ" dirty="0" smtClean="0"/>
              <a:t>BETA 2  a MMR </a:t>
            </a:r>
            <a:br>
              <a:rPr lang="cs-CZ" dirty="0" smtClean="0"/>
            </a:br>
            <a:r>
              <a:rPr lang="cs-CZ" sz="2800" dirty="0" smtClean="0">
                <a:solidFill>
                  <a:srgbClr val="00AF3F"/>
                </a:solidFill>
              </a:rPr>
              <a:t>UV č. 278/16 z 30.3. 2016 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délník 5"/>
          <p:cNvSpPr/>
          <p:nvPr/>
        </p:nvSpPr>
        <p:spPr>
          <a:xfrm>
            <a:off x="481597" y="2276872"/>
            <a:ext cx="80648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endParaRPr lang="cs-CZ" sz="2400" dirty="0" smtClean="0"/>
          </a:p>
          <a:p>
            <a:pPr marL="285750" lvl="0" indent="-285750">
              <a:buFontTx/>
              <a:buChar char="-"/>
            </a:pPr>
            <a:endParaRPr lang="cs-CZ" sz="2400" dirty="0"/>
          </a:p>
          <a:p>
            <a:pPr marL="182563" lvl="0" indent="-182563"/>
            <a:r>
              <a:rPr lang="cs-CZ" sz="2400" dirty="0" smtClean="0"/>
              <a:t>- </a:t>
            </a:r>
            <a:r>
              <a:rPr lang="cs-CZ" sz="2400" b="1" dirty="0" smtClean="0"/>
              <a:t>výzkum </a:t>
            </a:r>
            <a:r>
              <a:rPr lang="cs-CZ" sz="2400" b="1" dirty="0"/>
              <a:t>a vývoj v oblastech regionální politiky, </a:t>
            </a:r>
            <a:r>
              <a:rPr lang="cs-CZ" sz="2400" b="1" dirty="0" smtClean="0"/>
              <a:t>  cestovního </a:t>
            </a:r>
            <a:r>
              <a:rPr lang="cs-CZ" sz="2400" b="1" dirty="0"/>
              <a:t>ruchu, územního plánování, politiky bydlení</a:t>
            </a:r>
            <a:r>
              <a:rPr lang="cs-CZ" sz="2400" b="1" dirty="0" smtClean="0"/>
              <a:t>;</a:t>
            </a:r>
          </a:p>
          <a:p>
            <a:pPr lvl="0"/>
            <a:endParaRPr lang="cs-CZ" sz="2400" b="1" dirty="0"/>
          </a:p>
          <a:p>
            <a:pPr marL="182563" lvl="0" indent="-182563"/>
            <a:r>
              <a:rPr lang="cs-CZ" sz="2400" b="1" dirty="0" smtClean="0"/>
              <a:t>- výzkum </a:t>
            </a:r>
            <a:r>
              <a:rPr lang="cs-CZ" sz="2400" b="1" dirty="0"/>
              <a:t>a vývoj, který povede k efektivnější návaznosti na Evropskou legislativu v rámci Národních orgánů pro koordinace</a:t>
            </a:r>
            <a:r>
              <a:rPr lang="cs-CZ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03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1124744"/>
            <a:ext cx="8219256" cy="1008112"/>
          </a:xfrm>
        </p:spPr>
        <p:txBody>
          <a:bodyPr/>
          <a:lstStyle/>
          <a:p>
            <a:pPr algn="ctr"/>
            <a:r>
              <a:rPr lang="cs-CZ" dirty="0" smtClean="0"/>
              <a:t>BETA 2 a MMR 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2653112173"/>
              </p:ext>
            </p:extLst>
          </p:nvPr>
        </p:nvGraphicFramePr>
        <p:xfrm>
          <a:off x="539552" y="2636912"/>
          <a:ext cx="8208907" cy="23042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172701"/>
                <a:gridCol w="1172701"/>
                <a:gridCol w="1172701"/>
                <a:gridCol w="1172701"/>
                <a:gridCol w="1172701"/>
                <a:gridCol w="1172701"/>
                <a:gridCol w="1172701"/>
              </a:tblGrid>
              <a:tr h="7680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2017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2018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2019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2020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2021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Celkem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536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Výdaje SR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22,80  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23,56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27,17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27,17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23,56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124,26</a:t>
                      </a:r>
                      <a:endParaRPr lang="cs-CZ" sz="24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237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b="1" dirty="0" smtClean="0"/>
              <a:t>Útvary MMR  - zahájeno v únoru 2016 </a:t>
            </a:r>
          </a:p>
          <a:p>
            <a:r>
              <a:rPr lang="cs-CZ" b="1" dirty="0" smtClean="0"/>
              <a:t>Samosprávné celky </a:t>
            </a:r>
          </a:p>
          <a:p>
            <a:r>
              <a:rPr lang="cs-CZ" b="1" dirty="0" smtClean="0"/>
              <a:t>Výzkumná sféra </a:t>
            </a:r>
          </a:p>
          <a:p>
            <a:r>
              <a:rPr lang="cs-CZ" b="1" dirty="0" smtClean="0"/>
              <a:t>Odborná a laická veřejnost  </a:t>
            </a:r>
          </a:p>
          <a:p>
            <a:r>
              <a:rPr lang="cs-CZ" b="1" dirty="0" smtClean="0">
                <a:solidFill>
                  <a:srgbClr val="00AF3F"/>
                </a:solidFill>
              </a:rPr>
              <a:t>Termín: od června 2016  </a:t>
            </a:r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Sběr výzkumných potřeb </a:t>
            </a:r>
            <a:endParaRPr lang="cs-CZ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966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Realizace výstupů výzkumu BETA 2 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</a:p>
          <a:p>
            <a:r>
              <a:rPr lang="cs-CZ" sz="2000" b="1" dirty="0" smtClean="0"/>
              <a:t>Certifikované metodiky </a:t>
            </a:r>
          </a:p>
          <a:p>
            <a:r>
              <a:rPr lang="cs-CZ" sz="2000" b="1" dirty="0" smtClean="0"/>
              <a:t>Legislativní </a:t>
            </a:r>
            <a:r>
              <a:rPr lang="cs-CZ" sz="2000" b="1" dirty="0"/>
              <a:t>a nelegislativní podněty   </a:t>
            </a:r>
          </a:p>
          <a:p>
            <a:r>
              <a:rPr lang="cs-CZ" sz="2000" b="1" dirty="0" smtClean="0"/>
              <a:t>SW </a:t>
            </a:r>
          </a:p>
          <a:p>
            <a:r>
              <a:rPr lang="cs-CZ" sz="2000" b="1" dirty="0" smtClean="0"/>
              <a:t>Mapy</a:t>
            </a:r>
          </a:p>
          <a:p>
            <a:pPr marL="0" indent="0">
              <a:buNone/>
            </a:pPr>
            <a:endParaRPr lang="cs-CZ" sz="2800" b="1" dirty="0" smtClean="0"/>
          </a:p>
          <a:p>
            <a:pPr marL="0" indent="0">
              <a:buNone/>
            </a:pPr>
            <a:r>
              <a:rPr lang="cs-CZ" sz="2000" b="1" i="1" dirty="0" smtClean="0">
                <a:solidFill>
                  <a:srgbClr val="00AF3F"/>
                </a:solidFill>
              </a:rPr>
              <a:t>Konference  - semináře - písemné a elektronické materiály    </a:t>
            </a:r>
          </a:p>
          <a:p>
            <a:pPr marL="0" indent="0">
              <a:buNone/>
            </a:pPr>
            <a:r>
              <a:rPr lang="cs-CZ" sz="2000" u="sng"/>
              <a:t/>
            </a:r>
            <a:br>
              <a:rPr lang="cs-CZ" sz="2000" u="sng"/>
            </a:br>
            <a:r>
              <a:rPr lang="cs-CZ" sz="1800" b="1" smtClean="0"/>
              <a:t>http</a:t>
            </a:r>
            <a:r>
              <a:rPr lang="cs-CZ" sz="1800" b="1" dirty="0"/>
              <a:t>://www.mmr.cz/cs/Podpora-regionu-a-cestovni-ruch/Regionalni-politika/Certifikace-vysledku-vyzkumu,-vyvoje-a-inovaci</a:t>
            </a:r>
            <a:r>
              <a:rPr lang="cs-CZ" sz="1800" b="1" i="1" dirty="0" smtClean="0">
                <a:solidFill>
                  <a:srgbClr val="00AF3F"/>
                </a:solidFill>
              </a:rPr>
              <a:t>  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237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Výběr aktuálních činností MMR 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400" b="1" dirty="0" smtClean="0">
                <a:latin typeface="+mj-lt"/>
              </a:rPr>
              <a:t>Novela zákona 248/2000 Sb. podpora </a:t>
            </a:r>
            <a:r>
              <a:rPr lang="cs-CZ" sz="2400" b="1" dirty="0" err="1" smtClean="0">
                <a:latin typeface="+mj-lt"/>
              </a:rPr>
              <a:t>reg</a:t>
            </a:r>
            <a:r>
              <a:rPr lang="cs-CZ" sz="2400" b="1" dirty="0" smtClean="0">
                <a:latin typeface="+mj-lt"/>
              </a:rPr>
              <a:t>. rozvoje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400" b="1" dirty="0" smtClean="0">
                <a:latin typeface="+mj-lt"/>
              </a:rPr>
              <a:t>Zákon o zadávání veřejných zakázek – 134/2016 Sb. 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400" b="1" dirty="0" smtClean="0"/>
              <a:t>Novela zákona č. 183/2006 </a:t>
            </a:r>
            <a:r>
              <a:rPr lang="cs-CZ" sz="2400" b="1" dirty="0"/>
              <a:t>Sb., o územním plánování a stavebním </a:t>
            </a:r>
            <a:r>
              <a:rPr lang="cs-CZ" sz="2400" b="1" dirty="0" smtClean="0"/>
              <a:t>řádu</a:t>
            </a:r>
            <a:endParaRPr lang="cs-CZ" sz="2400" b="1" i="1" dirty="0" smtClean="0">
              <a:latin typeface="+mj-lt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400" b="1" dirty="0" smtClean="0"/>
              <a:t>Integrované nástroje (MPIN) </a:t>
            </a:r>
          </a:p>
          <a:p>
            <a:pPr marL="881063"/>
            <a:r>
              <a:rPr lang="cs-CZ" sz="2000" b="1" dirty="0" smtClean="0">
                <a:latin typeface="+mj-lt"/>
              </a:rPr>
              <a:t>ITI – Integrované územní dimenze (města) </a:t>
            </a:r>
          </a:p>
          <a:p>
            <a:pPr marL="881063"/>
            <a:r>
              <a:rPr lang="cs-CZ" sz="2000" b="1" dirty="0" smtClean="0">
                <a:latin typeface="+mj-lt"/>
              </a:rPr>
              <a:t>IPRÚ – Integrované plány rozvoje území (města)  </a:t>
            </a:r>
          </a:p>
          <a:p>
            <a:pPr marL="881063"/>
            <a:r>
              <a:rPr lang="cs-CZ" sz="2000" b="1" dirty="0" smtClean="0">
                <a:latin typeface="+mj-lt"/>
              </a:rPr>
              <a:t>CLLD – Komunitně vedený místní rozvoj (MAS)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 smtClean="0">
                <a:latin typeface="+mj-lt"/>
              </a:rPr>
              <a:t>Příprava nové kohézní politiky EU – 2021+ </a:t>
            </a:r>
            <a:endParaRPr lang="cs-CZ" sz="2400" b="1" dirty="0">
              <a:latin typeface="+mj-lt"/>
            </a:endParaRPr>
          </a:p>
          <a:p>
            <a:pPr marL="0" indent="538163"/>
            <a:endParaRPr lang="cs-CZ" sz="2000" b="1" dirty="0" smtClean="0">
              <a:latin typeface="+mj-lt"/>
            </a:endParaRPr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buNone/>
            </a:pPr>
            <a:r>
              <a:rPr lang="cs-CZ" sz="2400" b="1" dirty="0" smtClean="0"/>
              <a:t>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04664"/>
            <a:ext cx="86409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541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 bwMode="auto">
          <a:xfrm>
            <a:off x="395288" y="1412875"/>
            <a:ext cx="8291512" cy="503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cs-CZ" altLang="cs-CZ" sz="2800" smtClean="0">
                <a:latin typeface="Arial" charset="0"/>
                <a:cs typeface="Arial" charset="0"/>
              </a:rPr>
              <a:t>Novela zákona 248/2000 Sb.</a:t>
            </a:r>
            <a:r>
              <a:rPr lang="cs-CZ" altLang="cs-CZ" smtClean="0">
                <a:latin typeface="Arial" charset="0"/>
                <a:cs typeface="Arial" charset="0"/>
              </a:rPr>
              <a:t> </a:t>
            </a:r>
            <a:br>
              <a:rPr lang="cs-CZ" altLang="cs-CZ" smtClean="0">
                <a:latin typeface="Arial" charset="0"/>
                <a:cs typeface="Arial" charset="0"/>
              </a:rPr>
            </a:br>
            <a:endParaRPr lang="cs-CZ" altLang="cs-CZ" smtClean="0">
              <a:latin typeface="Arial" charset="0"/>
              <a:cs typeface="Arial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8313" y="2060575"/>
            <a:ext cx="8229600" cy="4392613"/>
          </a:xfrm>
        </p:spPr>
        <p:txBody>
          <a:bodyPr/>
          <a:lstStyle/>
          <a:p>
            <a:pPr marL="285750" lvl="1">
              <a:lnSpc>
                <a:spcPct val="150000"/>
              </a:lnSpc>
              <a:spcBef>
                <a:spcPts val="600"/>
              </a:spcBef>
              <a:defRPr/>
            </a:pPr>
            <a:endParaRPr lang="cs-CZ" sz="1800" b="1" dirty="0" smtClean="0"/>
          </a:p>
          <a:p>
            <a:pPr marL="285750" lvl="1">
              <a:spcBef>
                <a:spcPts val="600"/>
              </a:spcBef>
              <a:defRPr/>
            </a:pPr>
            <a:r>
              <a:rPr lang="cs-CZ" sz="1800" b="1" dirty="0" smtClean="0"/>
              <a:t>Dohoda </a:t>
            </a:r>
            <a:r>
              <a:rPr lang="cs-CZ" sz="1800" b="1" dirty="0"/>
              <a:t>o partnerství pro období 2014-2020 </a:t>
            </a:r>
            <a:endParaRPr lang="cs-CZ" sz="1800" b="1" dirty="0" smtClean="0"/>
          </a:p>
          <a:p>
            <a:pPr marL="176213" lvl="1" indent="-176213">
              <a:spcBef>
                <a:spcPts val="600"/>
              </a:spcBef>
              <a:defRPr/>
            </a:pPr>
            <a:r>
              <a:rPr lang="cs-CZ" sz="1800" b="1" dirty="0"/>
              <a:t> </a:t>
            </a:r>
            <a:r>
              <a:rPr lang="cs-CZ" sz="1800" b="1" dirty="0" smtClean="0"/>
              <a:t> Ukotvení </a:t>
            </a:r>
            <a:r>
              <a:rPr lang="cs-CZ" sz="1800" b="1" dirty="0"/>
              <a:t>Rady pro ESIF </a:t>
            </a:r>
          </a:p>
          <a:p>
            <a:pPr marL="285750" lvl="1">
              <a:spcBef>
                <a:spcPts val="600"/>
              </a:spcBef>
              <a:defRPr/>
            </a:pPr>
            <a:r>
              <a:rPr lang="cs-CZ" sz="1800" b="1" dirty="0" smtClean="0"/>
              <a:t>Rámec </a:t>
            </a:r>
            <a:r>
              <a:rPr lang="cs-CZ" sz="1800" b="1" dirty="0"/>
              <a:t>politiky soudržnosti (ukotvení koordinační role MMR -  NOK  a měst - ITI)</a:t>
            </a:r>
          </a:p>
          <a:p>
            <a:pPr>
              <a:spcBef>
                <a:spcPts val="600"/>
              </a:spcBef>
              <a:defRPr/>
            </a:pPr>
            <a:r>
              <a:rPr lang="cs-CZ" sz="1800" b="1" dirty="0" smtClean="0"/>
              <a:t>Sjednocení </a:t>
            </a:r>
            <a:r>
              <a:rPr lang="cs-CZ" sz="1800" b="1" dirty="0"/>
              <a:t>implementace programů ESIF, monitorovací systém</a:t>
            </a:r>
          </a:p>
          <a:p>
            <a:pPr marL="285750" lvl="1">
              <a:spcBef>
                <a:spcPts val="600"/>
              </a:spcBef>
              <a:defRPr/>
            </a:pPr>
            <a:r>
              <a:rPr lang="cs-CZ" sz="1800" b="1" dirty="0" smtClean="0"/>
              <a:t>Rámec </a:t>
            </a:r>
            <a:r>
              <a:rPr lang="cs-CZ" sz="1800" b="1" dirty="0"/>
              <a:t>podpory regionálního rozvoje ČR (strategické materiály)   </a:t>
            </a:r>
          </a:p>
          <a:p>
            <a:pPr>
              <a:spcBef>
                <a:spcPts val="600"/>
              </a:spcBef>
              <a:defRPr/>
            </a:pPr>
            <a:r>
              <a:rPr lang="cs-CZ" altLang="cs-CZ" sz="1800" b="1" dirty="0" smtClean="0"/>
              <a:t>Podporované  regiony vymezeny pouze obvody </a:t>
            </a:r>
            <a:r>
              <a:rPr lang="cs-CZ" altLang="cs-CZ" sz="1800" b="1" dirty="0"/>
              <a:t>krajů a obcí </a:t>
            </a:r>
          </a:p>
          <a:p>
            <a:pPr>
              <a:spcBef>
                <a:spcPts val="600"/>
              </a:spcBef>
              <a:defRPr/>
            </a:pPr>
            <a:r>
              <a:rPr lang="cs-CZ" altLang="cs-CZ" sz="1800" b="1" dirty="0" smtClean="0"/>
              <a:t>Vymezení podporovaných </a:t>
            </a:r>
            <a:r>
              <a:rPr lang="cs-CZ" altLang="cs-CZ" sz="1800" b="1" dirty="0"/>
              <a:t>regionů </a:t>
            </a:r>
            <a:r>
              <a:rPr lang="cs-CZ" altLang="cs-CZ" sz="1800" b="1" dirty="0" smtClean="0"/>
              <a:t>ponecháno </a:t>
            </a:r>
            <a:r>
              <a:rPr lang="cs-CZ" altLang="cs-CZ" sz="1800" b="1" dirty="0"/>
              <a:t>na </a:t>
            </a:r>
            <a:r>
              <a:rPr lang="cs-CZ" altLang="cs-CZ" sz="1800" b="1" dirty="0" smtClean="0"/>
              <a:t> SRR</a:t>
            </a:r>
            <a:r>
              <a:rPr lang="cs-CZ" altLang="cs-CZ" sz="1800" dirty="0" smtClean="0"/>
              <a:t> </a:t>
            </a:r>
            <a:endParaRPr lang="cs-CZ" sz="1800" dirty="0"/>
          </a:p>
          <a:p>
            <a:pPr marL="0" indent="0">
              <a:spcBef>
                <a:spcPts val="600"/>
              </a:spcBef>
              <a:buFont typeface="Wingdings" pitchFamily="2" charset="2"/>
              <a:buNone/>
              <a:defRPr/>
            </a:pPr>
            <a:endParaRPr lang="cs-CZ" sz="1800" dirty="0"/>
          </a:p>
          <a:p>
            <a:pPr>
              <a:defRPr/>
            </a:pPr>
            <a:endParaRPr lang="cs-CZ" sz="2000" dirty="0"/>
          </a:p>
        </p:txBody>
      </p:sp>
      <p:sp>
        <p:nvSpPr>
          <p:cNvPr id="14340" name="TextovéPole 3"/>
          <p:cNvSpPr txBox="1">
            <a:spLocks noChangeArrowheads="1"/>
          </p:cNvSpPr>
          <p:nvPr/>
        </p:nvSpPr>
        <p:spPr bwMode="auto">
          <a:xfrm>
            <a:off x="8316913" y="6308725"/>
            <a:ext cx="647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40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29437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324</Words>
  <Application>Microsoft Office PowerPoint</Application>
  <PresentationFormat>Předvádění na obrazovce (4:3)</PresentationFormat>
  <Paragraphs>93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MMR_klas</vt:lpstr>
      <vt:lpstr>II. Konference o výzkumu </vt:lpstr>
      <vt:lpstr>MMR a program výzkumu BETA 2 </vt:lpstr>
      <vt:lpstr>BETA a MMR </vt:lpstr>
      <vt:lpstr>BETA 2  a MMR  UV č. 278/16 z 30.3. 2016   </vt:lpstr>
      <vt:lpstr>BETA 2 a MMR </vt:lpstr>
      <vt:lpstr>Sběr výzkumných potřeb </vt:lpstr>
      <vt:lpstr>Realizace výstupů výzkumu BETA 2  </vt:lpstr>
      <vt:lpstr>Výběr aktuálních činností MMR  </vt:lpstr>
      <vt:lpstr>Novela zákona 248/2000 Sb.  </vt:lpstr>
      <vt:lpstr>   Realizace národních programů MMR   </vt:lpstr>
      <vt:lpstr>                       MMR a výzkum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*</cp:lastModifiedBy>
  <cp:revision>33</cp:revision>
  <dcterms:created xsi:type="dcterms:W3CDTF">2014-02-26T13:05:03Z</dcterms:created>
  <dcterms:modified xsi:type="dcterms:W3CDTF">2016-05-10T05:59:57Z</dcterms:modified>
</cp:coreProperties>
</file>