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GoogleSlidesCustomDataVersion2">
      <go:slidesCustomData xmlns:go="http://customooxmlschemas.google.com/" r:id="rId13" roundtripDataSignature="AMtx7mhgNFi2qaatxx2WMlHkJFMW0NxT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5" name="Google Shape;135;p5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list">
  <p:cSld name="Úvodní lis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300"/>
              <a:buFont typeface="Arial"/>
              <a:buNone/>
              <a:defRPr b="1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8" name="Google Shape;68;p2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2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6" name="Google Shape;76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s nadpisem">
  <p:cSld name="Vnitřní list s nadpisem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/>
          <p:nvPr>
            <p:ph idx="1" type="body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None/>
              <a:defRPr b="1" sz="32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5" name="Google Shape;2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descr="mmr_cr_rgb.emf" id="15" name="Google Shape;15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23528" y="665313"/>
            <a:ext cx="2565000" cy="5625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title"/>
          </p:nvPr>
        </p:nvSpPr>
        <p:spPr>
          <a:xfrm>
            <a:off x="930424" y="1580456"/>
            <a:ext cx="7283152" cy="2836934"/>
          </a:xfrm>
          <a:prstGeom prst="rect">
            <a:avLst/>
          </a:prstGeom>
          <a:noFill/>
          <a:ln cap="flat" cmpd="sng" w="22225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mbria"/>
              <a:buNone/>
            </a:pPr>
            <a:r>
              <a:rPr lang="cs-CZ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TISKOVÁ KONFERENCE</a:t>
            </a: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Aktuální stav obnovy po povodních ze září 2024</a:t>
            </a: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956924" y="4688013"/>
            <a:ext cx="5230152" cy="11116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Petr Kulhánek, ministr pro místní rozvoj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30. června 2025</a:t>
            </a:r>
            <a:endParaRPr b="1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8" name="Google Shape;98;p1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type="title"/>
          </p:nvPr>
        </p:nvSpPr>
        <p:spPr>
          <a:xfrm>
            <a:off x="2972157" y="706759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Program Živel 1: aktuální stav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06" name="Google Shape;106;p2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7" name="Google Shape;107;p2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322089" y="1791365"/>
            <a:ext cx="8499822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Počet přijatých žádostí: 36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Celková požadovaná podpora: 7,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113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mld. korun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Počet kladně vyhodnocených žádostí: 28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9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(79 %)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Počet proplacených žádostí: 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11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Celková suma proplacených žádostí: 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23,4 mil. korun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1270001" y="6504609"/>
            <a:ext cx="6841066" cy="338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Stav k pátku 27. června 2025.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title"/>
          </p:nvPr>
        </p:nvSpPr>
        <p:spPr>
          <a:xfrm>
            <a:off x="2972157" y="706759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Dosavadní vývoj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17" name="Google Shape;117;p6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8" name="Google Shape;118;p6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6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6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6"/>
          <p:cNvSpPr/>
          <p:nvPr/>
        </p:nvSpPr>
        <p:spPr>
          <a:xfrm>
            <a:off x="322089" y="1791365"/>
            <a:ext cx="8499822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 územím jsme v neustálém kontaktu.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Opakovaně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 jsme 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vy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lepšili podmínky dotace.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 těch nejmenších obcí tak může míra podpory dosáhnout až 100 % uznatelných nákladů.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Zvýšili jsme dotaci na vybavení na 40 % hodnoty (z 20 %).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Google Shape;122;p6"/>
          <p:cNvSpPr txBox="1"/>
          <p:nvPr/>
        </p:nvSpPr>
        <p:spPr>
          <a:xfrm>
            <a:off x="1270001" y="6504609"/>
            <a:ext cx="6841066" cy="338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Stav k pátku 27. června 2025.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>
            <p:ph type="title"/>
          </p:nvPr>
        </p:nvSpPr>
        <p:spPr>
          <a:xfrm>
            <a:off x="3022957" y="546326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Proč celý proces nefunguje rychleji?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28" name="Google Shape;128;p4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" name="Google Shape;129;p4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/>
          <p:nvPr/>
        </p:nvSpPr>
        <p:spPr>
          <a:xfrm>
            <a:off x="322089" y="1791365"/>
            <a:ext cx="8499822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Reálná obnova zasažených oblastí vyžaduje značné množství podkladů (projektovou dokumentaci, studie atd.).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 lokalitě chyběli odhadci škod, projektanti, architekti =&gt; daří se saturovat za podpory CRR.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Podmínkou pro využití peněz jsou vysoutěžené veřejné zakázky, bez kterých by obce peníze z podpory na svých účtech nemohly využít.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>
            <p:ph type="title"/>
          </p:nvPr>
        </p:nvSpPr>
        <p:spPr>
          <a:xfrm>
            <a:off x="3022957" y="546326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Proč došlo ke změně způsobu vyplácení podpory?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38" name="Google Shape;138;p5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9" name="Google Shape;139;p5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5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5"/>
          <p:cNvSpPr/>
          <p:nvPr/>
        </p:nvSpPr>
        <p:spPr>
          <a:xfrm>
            <a:off x="322089" y="1791365"/>
            <a:ext cx="8499822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 případě zálohového vyplácení by obce sice měly peníze, ale nemohly by je bez vysoutěžených zakázek využívat.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Někteří žadatelé by tak na účtech měli peníze, ze kterých by po reálném vyúčtování museli část vracet, zatímco jiní by čekali právě na tyto vratky =&gt; stávající </a:t>
            </a:r>
            <a:r>
              <a:rPr b="1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systém tak přináší větší efektivitu nakládání s veřejnými prostředky</a:t>
            </a: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Změnu kvitovali hejtmani obou nejvíce postižených krajů – Olomouckého a Moravskoslezského.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/>
          <p:nvPr>
            <p:ph type="title"/>
          </p:nvPr>
        </p:nvSpPr>
        <p:spPr>
          <a:xfrm>
            <a:off x="3022957" y="717310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 čím počítáme dále?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48" name="Google Shape;148;p7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9" name="Google Shape;149;p7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7"/>
          <p:cNvSpPr/>
          <p:nvPr/>
        </p:nvSpPr>
        <p:spPr>
          <a:xfrm>
            <a:off x="322089" y="1791365"/>
            <a:ext cx="8499822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Do Živlu 1 přesouváme nevyužité prostředky z jiných podpůrných výzev =&gt; dostane se tak na všechny žadatele.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Dosud máme od Ministerstva financí na účtu 2 miliardy, které zasíláme žadatelům. Příslib je takový, že jakmile část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ka u rozhodnutí o dotacích překročí 1 miliardu, resort pošle k přerozdělení další peníze.</a:t>
            </a:r>
            <a:endParaRPr/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"/>
          <p:cNvSpPr txBox="1"/>
          <p:nvPr>
            <p:ph type="title"/>
          </p:nvPr>
        </p:nvSpPr>
        <p:spPr>
          <a:xfrm>
            <a:off x="930424" y="1580456"/>
            <a:ext cx="7283152" cy="2836934"/>
          </a:xfrm>
          <a:prstGeom prst="rect">
            <a:avLst/>
          </a:prstGeom>
          <a:noFill/>
          <a:ln cap="flat" cmpd="sng" w="22225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mbria"/>
              <a:buNone/>
            </a:pPr>
            <a:r>
              <a:rPr lang="cs-CZ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TISKOVÁ KONFERENCE</a:t>
            </a: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Aktuální stav obnovy po povodních ze září 2024</a:t>
            </a: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1956924" y="4688013"/>
            <a:ext cx="5230152" cy="11116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Petr Kulhánek, ministr pro místní rozvoj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30. června 2025</a:t>
            </a:r>
            <a:endParaRPr b="1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0" name="Google Shape;160;p3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3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3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2018-05-21T09:29:49Z</dcterms:created>
  <dc:creator>Kašparová Ivana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0x0101001096BCCFB306C640BC575FA0F1B66E56</vt:lpwstr>
  </property>
  <property fmtid="{D5CDD505-2E9C-101B-9397-08002B2CF9AE}" pid="3" name="MSIP_Label_dbf187fd-d85e-420a-8fad-14e7c67cb9ea_Enabled">
    <vt:lpwstr>True</vt:lpwstr>
  </property>
  <property fmtid="{D5CDD505-2E9C-101B-9397-08002B2CF9AE}" pid="4" name="MSIP_Label_dbf187fd-d85e-420a-8fad-14e7c67cb9ea_SiteId">
    <vt:lpwstr>8227f2a5-4238-4dd2-baa9-cb8d4f57a2e8</vt:lpwstr>
  </property>
  <property fmtid="{D5CDD505-2E9C-101B-9397-08002B2CF9AE}" pid="5" name="MSIP_Label_dbf187fd-d85e-420a-8fad-14e7c67cb9ea_SetDate">
    <vt:lpwstr>2024-10-16T08:40:52Z</vt:lpwstr>
  </property>
  <property fmtid="{D5CDD505-2E9C-101B-9397-08002B2CF9AE}" pid="6" name="MSIP_Label_dbf187fd-d85e-420a-8fad-14e7c67cb9ea_Name">
    <vt:lpwstr>dbf187fd-d85e-420a-8fad-14e7c67cb9ea</vt:lpwstr>
  </property>
  <property fmtid="{D5CDD505-2E9C-101B-9397-08002B2CF9AE}" pid="7" name="MSIP_Label_dbf187fd-d85e-420a-8fad-14e7c67cb9ea_ActionId">
    <vt:lpwstr>f41bf6cb-7d89-4602-a33d-3d775ed32741</vt:lpwstr>
  </property>
  <property fmtid="{D5CDD505-2E9C-101B-9397-08002B2CF9AE}" pid="8" name="MSIP_Label_dbf187fd-d85e-420a-8fad-14e7c67cb9ea_Removed">
    <vt:lpwstr>False</vt:lpwstr>
  </property>
  <property fmtid="{D5CDD505-2E9C-101B-9397-08002B2CF9AE}" pid="9" name="MSIP_Label_dbf187fd-d85e-420a-8fad-14e7c67cb9ea_Extended_MSFT_Method">
    <vt:lpwstr>Privileged</vt:lpwstr>
  </property>
  <property fmtid="{D5CDD505-2E9C-101B-9397-08002B2CF9AE}" pid="10" name="Sensitivity">
    <vt:lpwstr>dbf187fd-d85e-420a-8fad-14e7c67cb9ea</vt:lpwstr>
  </property>
  <property fmtid="{D5CDD505-2E9C-101B-9397-08002B2CF9AE}" pid="11" name="Order">
    <vt:r8>16900.0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_ExtendedDescription">
    <vt:lpwstr/>
  </property>
  <property fmtid="{D5CDD505-2E9C-101B-9397-08002B2CF9AE}" pid="19" name="TriggerFlowInfo">
    <vt:lpwstr/>
  </property>
</Properties>
</file>