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6"/>
  </p:notesMasterIdLst>
  <p:handoutMasterIdLst>
    <p:handoutMasterId r:id="rId17"/>
  </p:handoutMasterIdLst>
  <p:sldIdLst>
    <p:sldId id="257" r:id="rId2"/>
    <p:sldId id="260" r:id="rId3"/>
    <p:sldId id="275" r:id="rId4"/>
    <p:sldId id="276" r:id="rId5"/>
    <p:sldId id="277" r:id="rId6"/>
    <p:sldId id="278" r:id="rId7"/>
    <p:sldId id="279" r:id="rId8"/>
    <p:sldId id="280" r:id="rId9"/>
    <p:sldId id="281" r:id="rId10"/>
    <p:sldId id="271" r:id="rId11"/>
    <p:sldId id="282" r:id="rId12"/>
    <p:sldId id="283" r:id="rId13"/>
    <p:sldId id="274" r:id="rId14"/>
    <p:sldId id="261" r:id="rId15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99"/>
    <a:srgbClr val="00AF3F"/>
    <a:srgbClr val="DB7D00"/>
    <a:srgbClr val="F9E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166" autoAdjust="0"/>
    <p:restoredTop sz="94673" autoAdjust="0"/>
  </p:normalViewPr>
  <p:slideViewPr>
    <p:cSldViewPr>
      <p:cViewPr varScale="1">
        <p:scale>
          <a:sx n="87" d="100"/>
          <a:sy n="87" d="100"/>
        </p:scale>
        <p:origin x="-1158" y="-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100" d="100"/>
          <a:sy n="100" d="100"/>
        </p:scale>
        <p:origin x="-3600" y="-10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DA9FB6-D9ED-404E-AFD2-37E0835FC3D6}" type="datetimeFigureOut">
              <a:rPr lang="cs-CZ" smtClean="0"/>
              <a:pPr/>
              <a:t>5. 5. 2016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4BA257B-425A-4350-8792-7C494188941C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8208066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7B48070-1754-4046-9E38-6F5D9D5E9BB1}" type="datetimeFigureOut">
              <a:rPr lang="cs-CZ" smtClean="0"/>
              <a:pPr/>
              <a:t>5. 5. 2016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A477F0F-9C0A-45F8-A7AE-EABCF9118898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214698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slideMaster" Target="../slideMasters/slideMaster1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3.wmf"/><Relationship Id="rId4" Type="http://schemas.openxmlformats.org/officeDocument/2006/relationships/oleObject" Target="../embeddings/oleObject1.bin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Úvodní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odnadpis 2"/>
          <p:cNvSpPr>
            <a:spLocks noGrp="1"/>
          </p:cNvSpPr>
          <p:nvPr>
            <p:ph type="subTitle" idx="1" hasCustomPrompt="1"/>
          </p:nvPr>
        </p:nvSpPr>
        <p:spPr>
          <a:xfrm>
            <a:off x="1403648" y="4581128"/>
            <a:ext cx="7056784" cy="1800200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 algn="l">
              <a:spcBef>
                <a:spcPts val="1000"/>
              </a:spcBef>
              <a:spcAft>
                <a:spcPts val="1000"/>
              </a:spcAft>
              <a:buNone/>
              <a:defRPr sz="2000" baseline="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dirty="0" smtClean="0"/>
              <a:t>autoři projektu</a:t>
            </a:r>
            <a:endParaRPr lang="cs-CZ" dirty="0"/>
          </a:p>
        </p:txBody>
      </p:sp>
      <p:sp>
        <p:nvSpPr>
          <p:cNvPr id="6" name="Nadpis 13"/>
          <p:cNvSpPr>
            <a:spLocks noGrp="1" noChangeAspect="1"/>
          </p:cNvSpPr>
          <p:nvPr>
            <p:ph type="title" hasCustomPrompt="1"/>
          </p:nvPr>
        </p:nvSpPr>
        <p:spPr>
          <a:xfrm>
            <a:off x="1403648" y="1988840"/>
            <a:ext cx="7283152" cy="1872208"/>
          </a:xfrm>
          <a:prstGeom prst="rect">
            <a:avLst/>
          </a:prstGeom>
        </p:spPr>
        <p:txBody>
          <a:bodyPr anchor="b"/>
          <a:lstStyle>
            <a:lvl1pPr algn="l">
              <a:defRPr b="1" baseline="0">
                <a:solidFill>
                  <a:srgbClr val="000099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cs-CZ" dirty="0" smtClean="0"/>
              <a:t>NÁZEV PREZENTACE</a:t>
            </a:r>
            <a:endParaRPr lang="cs-CZ" dirty="0"/>
          </a:p>
        </p:txBody>
      </p:sp>
      <p:sp>
        <p:nvSpPr>
          <p:cNvPr id="7" name="Podnadpis 2"/>
          <p:cNvSpPr txBox="1">
            <a:spLocks/>
          </p:cNvSpPr>
          <p:nvPr userDrawn="1"/>
        </p:nvSpPr>
        <p:spPr>
          <a:xfrm>
            <a:off x="1403648" y="3789040"/>
            <a:ext cx="7209184" cy="576064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>
              <a:buNone/>
              <a:defRPr sz="2600" baseline="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cs-CZ" sz="26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MINISTERSTVO PRO MÍSTNÍ ROZVOJ ČR</a:t>
            </a:r>
          </a:p>
        </p:txBody>
      </p:sp>
      <p:pic>
        <p:nvPicPr>
          <p:cNvPr id="8" name="Obrázek 7" descr="mmr_cr_rgb.emf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323528" y="692696"/>
            <a:ext cx="2565000" cy="5625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nitřní list s na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 hasCustomPrompt="1"/>
          </p:nvPr>
        </p:nvSpPr>
        <p:spPr>
          <a:xfrm>
            <a:off x="395536" y="2060848"/>
            <a:ext cx="8291264" cy="4392488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spcBef>
                <a:spcPts val="1000"/>
              </a:spcBef>
              <a:spcAft>
                <a:spcPts val="1000"/>
              </a:spcAft>
              <a:buFontTx/>
              <a:buNone/>
              <a:defRPr sz="2800">
                <a:latin typeface="Arial" pitchFamily="34" charset="0"/>
                <a:cs typeface="Arial" pitchFamily="34" charset="0"/>
              </a:defRPr>
            </a:lvl1pPr>
            <a:lvl2pPr algn="l">
              <a:buFontTx/>
              <a:buNone/>
              <a:defRPr sz="2400">
                <a:latin typeface="Arial" pitchFamily="34" charset="0"/>
                <a:cs typeface="Arial" pitchFamily="34" charset="0"/>
              </a:defRPr>
            </a:lvl2pPr>
            <a:lvl3pPr algn="l">
              <a:buFontTx/>
              <a:buNone/>
              <a:defRPr sz="2000">
                <a:latin typeface="Arial" pitchFamily="34" charset="0"/>
                <a:cs typeface="Arial" pitchFamily="34" charset="0"/>
              </a:defRPr>
            </a:lvl3pPr>
            <a:lvl4pPr algn="l">
              <a:buFontTx/>
              <a:buNone/>
              <a:defRPr sz="1800">
                <a:latin typeface="Arial" pitchFamily="34" charset="0"/>
                <a:cs typeface="Arial" pitchFamily="34" charset="0"/>
              </a:defRPr>
            </a:lvl4pPr>
            <a:lvl5pPr algn="l">
              <a:buFontTx/>
              <a:buNone/>
              <a:defRPr sz="1800">
                <a:latin typeface="Arial" pitchFamily="34" charset="0"/>
                <a:cs typeface="Arial" pitchFamily="34" charset="0"/>
              </a:defRPr>
            </a:lvl5pPr>
            <a:lvl6pPr>
              <a:buNone/>
              <a:defRPr/>
            </a:lvl6pPr>
          </a:lstStyle>
          <a:p>
            <a:pPr lvl="0"/>
            <a:r>
              <a:rPr lang="cs-CZ" dirty="0" smtClean="0"/>
              <a:t>Klepnutím vložíte text</a:t>
            </a:r>
          </a:p>
        </p:txBody>
      </p:sp>
      <p:sp>
        <p:nvSpPr>
          <p:cNvPr id="10" name="Nadpis 9"/>
          <p:cNvSpPr>
            <a:spLocks noGrp="1"/>
          </p:cNvSpPr>
          <p:nvPr>
            <p:ph type="title" hasCustomPrompt="1"/>
          </p:nvPr>
        </p:nvSpPr>
        <p:spPr>
          <a:xfrm>
            <a:off x="395536" y="1412776"/>
            <a:ext cx="8291264" cy="504056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defRPr sz="3200" b="1">
                <a:solidFill>
                  <a:srgbClr val="000099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cs-CZ" dirty="0" smtClean="0"/>
              <a:t>NADPIS</a:t>
            </a:r>
            <a:endParaRPr lang="cs-CZ" dirty="0"/>
          </a:p>
        </p:txBody>
      </p:sp>
      <p:pic>
        <p:nvPicPr>
          <p:cNvPr id="4" name="Obrázek 3" descr="mmr_cr_rgb.emf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467544" y="620688"/>
            <a:ext cx="2016224" cy="44215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nitřní list bez nadpis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ástupný symbol pro obsah 2"/>
          <p:cNvSpPr>
            <a:spLocks noGrp="1"/>
          </p:cNvSpPr>
          <p:nvPr>
            <p:ph idx="1" hasCustomPrompt="1"/>
          </p:nvPr>
        </p:nvSpPr>
        <p:spPr>
          <a:xfrm>
            <a:off x="395536" y="1484784"/>
            <a:ext cx="8291264" cy="4968552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spcBef>
                <a:spcPts val="1000"/>
              </a:spcBef>
              <a:spcAft>
                <a:spcPts val="1000"/>
              </a:spcAft>
              <a:buFontTx/>
              <a:buNone/>
              <a:defRPr sz="2800">
                <a:latin typeface="Arial" pitchFamily="34" charset="0"/>
                <a:cs typeface="Arial" pitchFamily="34" charset="0"/>
              </a:defRPr>
            </a:lvl1pPr>
            <a:lvl2pPr algn="l">
              <a:buFontTx/>
              <a:buNone/>
              <a:defRPr sz="2400">
                <a:latin typeface="Arial" pitchFamily="34" charset="0"/>
                <a:cs typeface="Arial" pitchFamily="34" charset="0"/>
              </a:defRPr>
            </a:lvl2pPr>
            <a:lvl3pPr algn="l">
              <a:buFontTx/>
              <a:buNone/>
              <a:defRPr sz="2000">
                <a:latin typeface="Arial" pitchFamily="34" charset="0"/>
                <a:cs typeface="Arial" pitchFamily="34" charset="0"/>
              </a:defRPr>
            </a:lvl3pPr>
            <a:lvl4pPr algn="l">
              <a:buFontTx/>
              <a:buNone/>
              <a:defRPr sz="1800">
                <a:latin typeface="Arial" pitchFamily="34" charset="0"/>
                <a:cs typeface="Arial" pitchFamily="34" charset="0"/>
              </a:defRPr>
            </a:lvl4pPr>
            <a:lvl5pPr algn="l">
              <a:buFontTx/>
              <a:buNone/>
              <a:defRPr sz="1800">
                <a:latin typeface="Arial" pitchFamily="34" charset="0"/>
                <a:cs typeface="Arial" pitchFamily="34" charset="0"/>
              </a:defRPr>
            </a:lvl5pPr>
            <a:lvl6pPr>
              <a:buNone/>
              <a:defRPr/>
            </a:lvl6pPr>
          </a:lstStyle>
          <a:p>
            <a:pPr lvl="0"/>
            <a:r>
              <a:rPr lang="cs-CZ" dirty="0" smtClean="0"/>
              <a:t>Klepnutím vložíte text</a:t>
            </a:r>
          </a:p>
        </p:txBody>
      </p:sp>
      <p:pic>
        <p:nvPicPr>
          <p:cNvPr id="3" name="Obrázek 2" descr="mmr_cr_rgb.emf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467544" y="620688"/>
            <a:ext cx="2016224" cy="44215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nitřní list s odrážkam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Nadpis 9"/>
          <p:cNvSpPr>
            <a:spLocks noGrp="1"/>
          </p:cNvSpPr>
          <p:nvPr>
            <p:ph type="title" hasCustomPrompt="1"/>
          </p:nvPr>
        </p:nvSpPr>
        <p:spPr>
          <a:xfrm>
            <a:off x="395536" y="1412776"/>
            <a:ext cx="8291264" cy="504056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defRPr sz="3200" b="1">
                <a:solidFill>
                  <a:srgbClr val="000099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cs-CZ" dirty="0" smtClean="0"/>
              <a:t>NADPIS</a:t>
            </a:r>
            <a:endParaRPr lang="cs-CZ" dirty="0"/>
          </a:p>
        </p:txBody>
      </p:sp>
      <p:sp>
        <p:nvSpPr>
          <p:cNvPr id="4" name="Zástupný symbol pro obsah 2"/>
          <p:cNvSpPr>
            <a:spLocks noGrp="1"/>
          </p:cNvSpPr>
          <p:nvPr>
            <p:ph idx="10"/>
          </p:nvPr>
        </p:nvSpPr>
        <p:spPr>
          <a:xfrm>
            <a:off x="467544" y="2060849"/>
            <a:ext cx="8229600" cy="4392488"/>
          </a:xfrm>
          <a:prstGeom prst="rect">
            <a:avLst/>
          </a:prstGeom>
        </p:spPr>
        <p:txBody>
          <a:bodyPr/>
          <a:lstStyle>
            <a:lvl1pPr marL="342900" indent="-342900">
              <a:buClr>
                <a:schemeClr val="accent1"/>
              </a:buClr>
              <a:buFont typeface="Wingdings" pitchFamily="2" charset="2"/>
              <a:buChar char="§"/>
              <a:defRPr/>
            </a:lvl1pPr>
            <a:lvl2pPr marL="742950" indent="-285750">
              <a:buClr>
                <a:schemeClr val="accent1"/>
              </a:buClr>
              <a:buFont typeface="Wingdings" pitchFamily="2" charset="2"/>
              <a:buChar char="§"/>
              <a:defRPr/>
            </a:lvl2pPr>
            <a:lvl3pPr marL="1143000" indent="-228600">
              <a:buClr>
                <a:schemeClr val="accent1"/>
              </a:buClr>
              <a:buFont typeface="Wingdings" pitchFamily="2" charset="2"/>
              <a:buChar char="§"/>
              <a:defRPr/>
            </a:lvl3pPr>
            <a:lvl4pPr marL="1600200" indent="-228600">
              <a:buClr>
                <a:schemeClr val="accent1"/>
              </a:buClr>
              <a:buFont typeface="Wingdings" pitchFamily="2" charset="2"/>
              <a:buChar char="§"/>
              <a:defRPr/>
            </a:lvl4pPr>
            <a:lvl5pPr marL="2057400" indent="-228600">
              <a:buClr>
                <a:schemeClr val="accent1"/>
              </a:buClr>
              <a:buFont typeface="Wingdings" pitchFamily="2" charset="2"/>
              <a:buChar char="§"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pic>
        <p:nvPicPr>
          <p:cNvPr id="5" name="Obrázek 4" descr="mmr_cr_rgb.emf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467544" y="620688"/>
            <a:ext cx="2016224" cy="4421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094237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délník 7"/>
          <p:cNvSpPr/>
          <p:nvPr/>
        </p:nvSpPr>
        <p:spPr>
          <a:xfrm>
            <a:off x="0" y="0"/>
            <a:ext cx="9144000" cy="6143644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b="1" cap="none" spc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1414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00034" y="1643050"/>
            <a:ext cx="8229600" cy="4525963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42844" y="6286520"/>
            <a:ext cx="1295400" cy="46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9" name="Zástupný symbol pro číslo snímku 5"/>
          <p:cNvSpPr txBox="1">
            <a:spLocks/>
          </p:cNvSpPr>
          <p:nvPr userDrawn="1"/>
        </p:nvSpPr>
        <p:spPr>
          <a:xfrm>
            <a:off x="3491880" y="6337319"/>
            <a:ext cx="12695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cs-CZ"/>
            </a:defPPr>
            <a:lvl1pPr marL="0" algn="ctr" defTabSz="914400" rtl="0" eaLnBrk="1" latinLnBrk="0" hangingPunct="1">
              <a:defRPr sz="12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AC57A5DF-1266-40EA-9282-1E66B9DE06C0}" type="slidenum">
              <a:rPr lang="cs-CZ" smtClean="0"/>
              <a:pPr/>
              <a:t>‹#›</a:t>
            </a:fld>
            <a:endParaRPr lang="cs-CZ"/>
          </a:p>
        </p:txBody>
      </p:sp>
      <p:graphicFrame>
        <p:nvGraphicFramePr>
          <p:cNvPr id="10" name="Objekt 9"/>
          <p:cNvGraphicFramePr>
            <a:graphicFrameLocks noChangeAspect="1"/>
          </p:cNvGraphicFramePr>
          <p:nvPr userDrawn="1">
            <p:extLst>
              <p:ext uri="{D42A27DB-BD31-4B8C-83A1-F6EECF244321}">
                <p14:modId xmlns:p14="http://schemas.microsoft.com/office/powerpoint/2010/main" val="3038773851"/>
              </p:ext>
            </p:extLst>
          </p:nvPr>
        </p:nvGraphicFramePr>
        <p:xfrm>
          <a:off x="7236296" y="6232544"/>
          <a:ext cx="1806575" cy="574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1" name="Picture" r:id="rId4" imgW="2496240" imgH="791280" progId="Word.Picture.8">
                  <p:embed/>
                </p:oleObj>
              </mc:Choice>
              <mc:Fallback>
                <p:oleObj name="Picture" r:id="rId4" imgW="2496240" imgH="791280" progId="Word.Picture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36296" y="6232544"/>
                        <a:ext cx="1806575" cy="5746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2209982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emf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Obrázek 9" descr="podtisk_modry.emf"/>
          <p:cNvPicPr>
            <a:picLocks noChangeAspect="1"/>
          </p:cNvPicPr>
          <p:nvPr/>
        </p:nvPicPr>
        <p:blipFill>
          <a:blip r:embed="rId7" cstate="print"/>
          <a:srcRect l="17008" b="8622"/>
          <a:stretch>
            <a:fillRect/>
          </a:stretch>
        </p:blipFill>
        <p:spPr>
          <a:xfrm>
            <a:off x="2" y="1988841"/>
            <a:ext cx="7908545" cy="4869160"/>
          </a:xfrm>
          <a:prstGeom prst="rect">
            <a:avLst/>
          </a:prstGeom>
        </p:spPr>
      </p:pic>
      <p:sp>
        <p:nvSpPr>
          <p:cNvPr id="8" name="Obdélník 7"/>
          <p:cNvSpPr>
            <a:spLocks noChangeAspect="1"/>
          </p:cNvSpPr>
          <p:nvPr/>
        </p:nvSpPr>
        <p:spPr>
          <a:xfrm>
            <a:off x="0" y="1"/>
            <a:ext cx="9144000" cy="260648"/>
          </a:xfrm>
          <a:prstGeom prst="rect">
            <a:avLst/>
          </a:prstGeom>
          <a:solidFill>
            <a:srgbClr val="0000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noFill/>
            </a:endParaRPr>
          </a:p>
        </p:txBody>
      </p:sp>
      <p:sp>
        <p:nvSpPr>
          <p:cNvPr id="9" name="Obdélník 8"/>
          <p:cNvSpPr/>
          <p:nvPr/>
        </p:nvSpPr>
        <p:spPr>
          <a:xfrm>
            <a:off x="0" y="260649"/>
            <a:ext cx="9144000" cy="144016"/>
          </a:xfrm>
          <a:prstGeom prst="rect">
            <a:avLst/>
          </a:prstGeom>
          <a:gradFill>
            <a:gsLst>
              <a:gs pos="0">
                <a:srgbClr val="000099"/>
              </a:gs>
              <a:gs pos="100000">
                <a:schemeClr val="bg1">
                  <a:alpha val="0"/>
                </a:schemeClr>
              </a:gs>
            </a:gsLst>
            <a:lin ang="0" scaled="1"/>
          </a:gradFill>
          <a:ln>
            <a:noFill/>
          </a:ln>
          <a:effectLst>
            <a:reflection blurRad="6350" stA="52000" endA="300" endPos="350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noFill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5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7.emf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5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8.emf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odnadpis 6"/>
          <p:cNvSpPr txBox="1">
            <a:spLocks noGrp="1"/>
          </p:cNvSpPr>
          <p:nvPr>
            <p:ph type="title"/>
          </p:nvPr>
        </p:nvSpPr>
        <p:spPr bwMode="auto"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cs-CZ" altLang="cs-CZ" sz="2000" dirty="0" smtClean="0">
                <a:cs typeface="Arial" charset="0"/>
              </a:rPr>
              <a:t>TB040MMR002</a:t>
            </a:r>
            <a:endParaRPr lang="cs-CZ" altLang="cs-CZ" sz="2000" b="1" dirty="0">
              <a:cs typeface="Arial" charset="0"/>
            </a:endParaRPr>
          </a:p>
        </p:txBody>
      </p:sp>
      <p:sp>
        <p:nvSpPr>
          <p:cNvPr id="5" name="Zaoblený obdélník 4"/>
          <p:cNvSpPr/>
          <p:nvPr/>
        </p:nvSpPr>
        <p:spPr>
          <a:xfrm>
            <a:off x="395537" y="1844824"/>
            <a:ext cx="8352928" cy="3312368"/>
          </a:xfrm>
          <a:prstGeom prst="roundRect">
            <a:avLst>
              <a:gd name="adj" fmla="val 0"/>
            </a:avLst>
          </a:prstGeom>
          <a:noFill/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anchor="ctr"/>
          <a:lstStyle/>
          <a:p>
            <a:pPr algn="ctr">
              <a:spcAft>
                <a:spcPts val="1200"/>
              </a:spcAft>
              <a:defRPr/>
            </a:pPr>
            <a:r>
              <a:rPr lang="cs-CZ" sz="2800" b="1" spc="-20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Efekty územně determinovaných </a:t>
            </a:r>
            <a:r>
              <a:rPr lang="cs-CZ" sz="2800" b="1" spc="-20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projektů</a:t>
            </a:r>
          </a:p>
          <a:p>
            <a:pPr algn="ctr">
              <a:spcAft>
                <a:spcPts val="2000"/>
              </a:spcAft>
              <a:defRPr/>
            </a:pPr>
            <a:r>
              <a:rPr lang="cs-CZ" sz="2400" b="1" spc="-20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Návrh </a:t>
            </a:r>
            <a:r>
              <a:rPr lang="cs-CZ" sz="2400" b="1" spc="-20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řešení a přehled dosavadních výstupů</a:t>
            </a:r>
          </a:p>
          <a:p>
            <a:pPr>
              <a:spcAft>
                <a:spcPts val="1200"/>
              </a:spcAft>
              <a:defRPr/>
            </a:pPr>
            <a:r>
              <a:rPr lang="cs-CZ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Zpracovatel: 	Cassia </a:t>
            </a:r>
            <a:r>
              <a:rPr lang="cs-CZ" i="1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Development</a:t>
            </a:r>
            <a:r>
              <a:rPr lang="cs-CZ" i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&amp; </a:t>
            </a:r>
            <a:r>
              <a:rPr lang="cs-CZ" i="1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Consulting</a:t>
            </a:r>
            <a:r>
              <a:rPr lang="cs-CZ" i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s.r.o</a:t>
            </a:r>
            <a:r>
              <a:rPr lang="cs-CZ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 					ve spolupráci s </a:t>
            </a:r>
            <a:r>
              <a:rPr lang="cs-CZ" i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Berman</a:t>
            </a:r>
            <a:r>
              <a:rPr lang="cs-CZ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Group, s.r.o.</a:t>
            </a:r>
          </a:p>
          <a:p>
            <a:pPr>
              <a:spcAft>
                <a:spcPts val="1200"/>
              </a:spcAft>
              <a:defRPr/>
            </a:pPr>
            <a:r>
              <a:rPr lang="cs-CZ" sz="1600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Řešitelský tým: 	Vilém </a:t>
            </a:r>
            <a:r>
              <a:rPr lang="cs-CZ" sz="1600" i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Čekajle</a:t>
            </a:r>
            <a:r>
              <a:rPr lang="cs-CZ" sz="1600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cs-CZ" sz="1600" i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Dipl</a:t>
            </a:r>
            <a:r>
              <a:rPr lang="cs-CZ" sz="1600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cs-CZ" sz="1600" i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Ek</a:t>
            </a:r>
            <a:r>
              <a:rPr lang="cs-CZ" sz="1600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., Ing. Petr </a:t>
            </a:r>
            <a:r>
              <a:rPr lang="cs-CZ" sz="1600" i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Friedek</a:t>
            </a:r>
            <a:r>
              <a:rPr lang="cs-CZ" sz="1600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, Mgr. Jana Hanušová, Mgr. 			Pavel  </a:t>
            </a:r>
            <a:r>
              <a:rPr lang="cs-CZ" sz="1600" i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Jovanovič</a:t>
            </a:r>
            <a:r>
              <a:rPr lang="cs-CZ" sz="1600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, Mgr. Vojtěch Kadlec, Prof. Ing. arch. Karel Maier 			</a:t>
            </a:r>
            <a:r>
              <a:rPr lang="cs-CZ" sz="1600" i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CSc</a:t>
            </a:r>
            <a:r>
              <a:rPr lang="cs-CZ" sz="1600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, Ing. Markéta Valdmanová, Ing. Tomáš Vlasák, doc. Ing. arch. 			Jakub Vorel  Ph.D., RNDr. Jan </a:t>
            </a:r>
            <a:r>
              <a:rPr lang="cs-CZ" sz="1600" i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Vozáb</a:t>
            </a:r>
            <a:r>
              <a:rPr lang="cs-CZ" sz="1600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Ph.D. </a:t>
            </a:r>
            <a:endParaRPr lang="cs-CZ" sz="1600" i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Podnadpis 6"/>
          <p:cNvSpPr txBox="1">
            <a:spLocks noGrp="1"/>
          </p:cNvSpPr>
          <p:nvPr>
            <p:ph idx="1"/>
          </p:nvPr>
        </p:nvSpPr>
        <p:spPr bwMode="auto">
          <a:xfrm>
            <a:off x="4906315" y="5154065"/>
            <a:ext cx="3816796" cy="5759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normAutofit/>
          </a:bodyPr>
          <a:lstStyle/>
          <a:p>
            <a:pPr algn="ctr" eaLnBrk="0" hangingPunct="0">
              <a:spcBef>
                <a:spcPts val="0"/>
              </a:spcBef>
              <a:spcAft>
                <a:spcPts val="200"/>
              </a:spcAft>
              <a:defRPr/>
            </a:pPr>
            <a:r>
              <a:rPr lang="cs-CZ" sz="1400" b="1" i="1" dirty="0" err="1" smtClean="0"/>
              <a:t>Clarion</a:t>
            </a:r>
            <a:r>
              <a:rPr lang="cs-CZ" sz="1400" b="1" i="1" dirty="0" smtClean="0"/>
              <a:t> </a:t>
            </a:r>
            <a:r>
              <a:rPr lang="cs-CZ" sz="1400" b="1" i="1" dirty="0" err="1"/>
              <a:t>Congress</a:t>
            </a:r>
            <a:r>
              <a:rPr lang="cs-CZ" sz="1400" b="1" i="1" dirty="0"/>
              <a:t> Hotel, 11. května 2016</a:t>
            </a:r>
          </a:p>
          <a:p>
            <a:pPr algn="ctr" eaLnBrk="0" hangingPunct="0">
              <a:spcBef>
                <a:spcPts val="0"/>
              </a:spcBef>
              <a:spcAft>
                <a:spcPts val="200"/>
              </a:spcAft>
              <a:defRPr/>
            </a:pPr>
            <a:endParaRPr lang="cs-CZ" sz="1400" b="1" i="1" dirty="0">
              <a:latin typeface="Arial" pitchFamily="34" charset="0"/>
              <a:cs typeface="Arial" pitchFamily="34" charset="0"/>
            </a:endParaRPr>
          </a:p>
          <a:p>
            <a:pPr algn="ctr" eaLnBrk="0" hangingPunct="0">
              <a:spcBef>
                <a:spcPts val="0"/>
              </a:spcBef>
              <a:defRPr/>
            </a:pPr>
            <a:endParaRPr lang="cs-CZ" dirty="0">
              <a:solidFill>
                <a:schemeClr val="accent6">
                  <a:lumMod val="50000"/>
                </a:schemeClr>
              </a:solidFill>
              <a:latin typeface="+mn-lt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4328" y="620688"/>
            <a:ext cx="1079500" cy="1079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5486" y="5729981"/>
            <a:ext cx="1872208" cy="5957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555776" y="5794469"/>
            <a:ext cx="1295400" cy="46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14651364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graphicFrame>
        <p:nvGraphicFramePr>
          <p:cNvPr id="6" name="Objek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49641831"/>
              </p:ext>
            </p:extLst>
          </p:nvPr>
        </p:nvGraphicFramePr>
        <p:xfrm>
          <a:off x="0" y="0"/>
          <a:ext cx="9144000" cy="685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5" name="Visio" r:id="rId3" imgW="6952617" imgH="6115756" progId="Visio.Drawing.11">
                  <p:embed/>
                </p:oleObj>
              </mc:Choice>
              <mc:Fallback>
                <p:oleObj name="Visio" r:id="rId3" imgW="6952617" imgH="6115756" progId="Visio.Drawing.1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0" y="0"/>
                        <a:ext cx="9144000" cy="685800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0661882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395536" y="2564904"/>
            <a:ext cx="8291264" cy="3888432"/>
          </a:xfrm>
        </p:spPr>
        <p:txBody>
          <a:bodyPr>
            <a:noAutofit/>
          </a:bodyPr>
          <a:lstStyle/>
          <a:p>
            <a:pPr marL="342900" indent="-342900">
              <a:buFont typeface="Arial" pitchFamily="34" charset="0"/>
              <a:buChar char="•"/>
            </a:pPr>
            <a:r>
              <a:rPr lang="cs-CZ" dirty="0"/>
              <a:t>Multikriteriální hodnocení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cs-CZ" dirty="0"/>
              <a:t>Jednoduché hodnocení možných dopadů na několik vybraných faktorů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cs-CZ" dirty="0"/>
              <a:t>Roztřídění projektů do několika kategorií, které budou určovat, jak složité a detailní hodnocení by mělo být provedeno</a:t>
            </a: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Návrh řešení – </a:t>
            </a:r>
            <a:r>
              <a:rPr lang="cs-CZ" dirty="0" smtClean="0"/>
              <a:t>postup vlastního hodnocení</a:t>
            </a:r>
            <a:endParaRPr lang="cs-CZ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352" y="404664"/>
            <a:ext cx="864096" cy="8640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534139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395536" y="2564904"/>
            <a:ext cx="8291264" cy="3888432"/>
          </a:xfrm>
        </p:spPr>
        <p:txBody>
          <a:bodyPr>
            <a:noAutofit/>
          </a:bodyPr>
          <a:lstStyle/>
          <a:p>
            <a:pPr marL="457200" indent="-457200" algn="just">
              <a:buFont typeface="Arial" pitchFamily="34" charset="0"/>
              <a:buChar char="•"/>
            </a:pPr>
            <a:r>
              <a:rPr lang="cs-CZ" dirty="0"/>
              <a:t>Rámcový postup velmi podobný, založený na kombinaci CBA, RIA a TIA</a:t>
            </a:r>
          </a:p>
          <a:p>
            <a:pPr marL="457200" indent="-457200" algn="just">
              <a:buFont typeface="Arial" pitchFamily="34" charset="0"/>
              <a:buChar char="•"/>
            </a:pPr>
            <a:r>
              <a:rPr lang="cs-CZ" dirty="0"/>
              <a:t>Hlavní rozdíl v odlišné požadované úrovni podrobnosti a detailu v rámci hodnocení</a:t>
            </a:r>
          </a:p>
          <a:p>
            <a:pPr marL="457200" indent="-457200" algn="just">
              <a:buFont typeface="Arial" pitchFamily="34" charset="0"/>
              <a:buChar char="•"/>
            </a:pPr>
            <a:r>
              <a:rPr lang="cs-CZ" dirty="0"/>
              <a:t>Využití IM (</a:t>
            </a:r>
            <a:r>
              <a:rPr lang="cs-CZ" dirty="0" err="1"/>
              <a:t>impact</a:t>
            </a:r>
            <a:r>
              <a:rPr lang="cs-CZ" dirty="0"/>
              <a:t> matrix) z </a:t>
            </a:r>
            <a:r>
              <a:rPr lang="cs-CZ" dirty="0" err="1"/>
              <a:t>Impact</a:t>
            </a:r>
            <a:r>
              <a:rPr lang="cs-CZ" dirty="0"/>
              <a:t> </a:t>
            </a:r>
            <a:r>
              <a:rPr lang="cs-CZ" dirty="0" err="1"/>
              <a:t>Assessment</a:t>
            </a:r>
            <a:r>
              <a:rPr lang="cs-CZ" dirty="0"/>
              <a:t> </a:t>
            </a:r>
            <a:r>
              <a:rPr lang="cs-CZ" dirty="0" err="1"/>
              <a:t>guidelines</a:t>
            </a:r>
            <a:r>
              <a:rPr lang="cs-CZ" dirty="0"/>
              <a:t> (EC, 1999)</a:t>
            </a:r>
            <a:endParaRPr lang="cs-CZ" sz="2400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Návrh řešení – určení významnosti </a:t>
            </a:r>
            <a:r>
              <a:rPr lang="cs-CZ" dirty="0" smtClean="0"/>
              <a:t>projektu</a:t>
            </a:r>
            <a:endParaRPr lang="cs-CZ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352" y="404664"/>
            <a:ext cx="864096" cy="8640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491840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obsah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Nadpis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graphicFrame>
        <p:nvGraphicFramePr>
          <p:cNvPr id="2" name="Objek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71707983"/>
              </p:ext>
            </p:extLst>
          </p:nvPr>
        </p:nvGraphicFramePr>
        <p:xfrm>
          <a:off x="0" y="-27384"/>
          <a:ext cx="9144000" cy="688538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9" name="Visio" r:id="rId3" imgW="10491593" imgH="8793692" progId="Visio.Drawing.11">
                  <p:embed/>
                </p:oleObj>
              </mc:Choice>
              <mc:Fallback>
                <p:oleObj name="Visio" r:id="rId3" imgW="10491593" imgH="8793692" progId="Visio.Drawing.1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0" y="-27384"/>
                        <a:ext cx="9144000" cy="688538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8859544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/>
              <a:t>Kontakt na řešitele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0"/>
          </p:nvPr>
        </p:nvSpPr>
        <p:spPr>
          <a:xfrm>
            <a:off x="467544" y="2780928"/>
            <a:ext cx="8229600" cy="3672408"/>
          </a:xfrm>
        </p:spPr>
        <p:txBody>
          <a:bodyPr/>
          <a:lstStyle/>
          <a:p>
            <a:pPr marL="0" indent="0" algn="ctr">
              <a:buNone/>
            </a:pPr>
            <a:r>
              <a:rPr lang="cs-CZ" dirty="0"/>
              <a:t>Cassia </a:t>
            </a:r>
            <a:r>
              <a:rPr lang="cs-CZ" dirty="0" err="1"/>
              <a:t>Development</a:t>
            </a:r>
            <a:r>
              <a:rPr lang="cs-CZ" dirty="0"/>
              <a:t> &amp; </a:t>
            </a:r>
            <a:r>
              <a:rPr lang="cs-CZ" dirty="0" err="1"/>
              <a:t>Consulting</a:t>
            </a:r>
            <a:r>
              <a:rPr lang="cs-CZ" dirty="0"/>
              <a:t> </a:t>
            </a:r>
            <a:r>
              <a:rPr lang="cs-CZ" dirty="0" err="1" smtClean="0"/>
              <a:t>s.r.o</a:t>
            </a:r>
            <a:endParaRPr lang="cs-CZ" dirty="0" smtClean="0"/>
          </a:p>
          <a:p>
            <a:pPr marL="0" indent="0" algn="ctr">
              <a:buNone/>
            </a:pPr>
            <a:r>
              <a:rPr lang="cs-CZ" dirty="0" smtClean="0"/>
              <a:t>Telefon: +420 386 352 804</a:t>
            </a:r>
          </a:p>
          <a:p>
            <a:pPr marL="0" indent="0" algn="ctr">
              <a:buNone/>
            </a:pPr>
            <a:r>
              <a:rPr lang="cs-CZ" dirty="0" smtClean="0"/>
              <a:t>E-mail</a:t>
            </a:r>
            <a:r>
              <a:rPr lang="cs-CZ" dirty="0"/>
              <a:t>: </a:t>
            </a:r>
            <a:r>
              <a:rPr lang="cs-CZ" dirty="0" smtClean="0"/>
              <a:t>info@cassia.cz</a:t>
            </a:r>
          </a:p>
          <a:p>
            <a:endParaRPr lang="cs-CZ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352" y="404664"/>
            <a:ext cx="864096" cy="8640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067761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cs-CZ" dirty="0" smtClean="0"/>
              <a:t>„</a:t>
            </a:r>
            <a:r>
              <a:rPr lang="cs-CZ" dirty="0"/>
              <a:t>Z</a:t>
            </a:r>
            <a:r>
              <a:rPr lang="cs-CZ" i="1" dirty="0"/>
              <a:t>pracování analýzy a návrhu metod a nástrojů využitelných na národní, regionální a lokální úrovni k zjištění rozvojových efektů územně diferencovaných projektů (tj. dopadů rozvojových projektů) do typologicky různorodých území – to vše se zaměřením na významné projekty spolufinancované z ESI fondů.„</a:t>
            </a:r>
            <a:endParaRPr lang="cs-CZ" dirty="0"/>
          </a:p>
          <a:p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Hlavní cíl definovaný </a:t>
            </a:r>
            <a:r>
              <a:rPr lang="cs-CZ" dirty="0" smtClean="0"/>
              <a:t>zadáním</a:t>
            </a:r>
            <a:endParaRPr lang="cs-CZ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352" y="404664"/>
            <a:ext cx="864096" cy="8640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920672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457200" indent="-457200" algn="just">
              <a:buFont typeface="Arial" pitchFamily="34" charset="0"/>
              <a:buChar char="•"/>
            </a:pPr>
            <a:r>
              <a:rPr lang="cs-CZ" dirty="0" smtClean="0"/>
              <a:t>je </a:t>
            </a:r>
            <a:r>
              <a:rPr lang="cs-CZ" dirty="0"/>
              <a:t>potřeba detailněji a intenzivněji posuzovat zda jsou prostředky vynakládány na takové projekty, které budou mít v území co největší pozitivní efekt, nebo např. zda nedojde v území </a:t>
            </a:r>
            <a:r>
              <a:rPr lang="cs-CZ" dirty="0" smtClean="0"/>
              <a:t>               k realizaci </a:t>
            </a:r>
            <a:r>
              <a:rPr lang="cs-CZ" dirty="0"/>
              <a:t>projektu, který bude mít významný negativní efekt apod.</a:t>
            </a:r>
          </a:p>
          <a:p>
            <a:pPr marL="457200" indent="-457200" algn="just">
              <a:buFont typeface="Arial" pitchFamily="34" charset="0"/>
              <a:buChar char="•"/>
            </a:pPr>
            <a:r>
              <a:rPr lang="cs-CZ" dirty="0"/>
              <a:t>zejména u významnějších projektů tak vzrůstá potřeba ex ante hodnocení celého spektra možných dopadů, a to jak jejich pozitivní, tak i možné negativní aspekty v prostoru a čase</a:t>
            </a:r>
          </a:p>
          <a:p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Interpretace cíle (1)</a:t>
            </a: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352" y="404664"/>
            <a:ext cx="864096" cy="8640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572500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 algn="just">
              <a:buFont typeface="Arial" pitchFamily="34" charset="0"/>
              <a:buChar char="•"/>
            </a:pPr>
            <a:r>
              <a:rPr lang="cs-CZ" dirty="0"/>
              <a:t>aktuálně je územní dimenze hodnocena pouze výjimečně, v rámci hodnocení stávajících projektů jsou sice používány různé nástroje (CBA, studie proveditelnosti), ty však nemají jasně definováno, jakým způsobem by měla být územní dimenze </a:t>
            </a:r>
            <a:r>
              <a:rPr lang="cs-CZ" dirty="0" smtClean="0"/>
              <a:t>zohledněna</a:t>
            </a:r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Interpretace cíle </a:t>
            </a:r>
            <a:r>
              <a:rPr lang="cs-CZ" dirty="0" smtClean="0"/>
              <a:t>(2)</a:t>
            </a:r>
            <a:endParaRPr lang="cs-CZ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352" y="404664"/>
            <a:ext cx="864096" cy="8640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8857169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 algn="just">
              <a:buFont typeface="Arial" pitchFamily="34" charset="0"/>
              <a:buChar char="•"/>
            </a:pPr>
            <a:r>
              <a:rPr lang="cs-CZ" dirty="0"/>
              <a:t>vytvořit metodický návod, který umožní, aby hodnocení byla vzájemně porovnatelná a použitelná jak pro porovnání projektů mezi sebou, tak pro rozhodování o jednotlivých investičních záměrech např. na úrovni jednotlivých </a:t>
            </a:r>
            <a:r>
              <a:rPr lang="cs-CZ" dirty="0" smtClean="0"/>
              <a:t>samospráv</a:t>
            </a:r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Interpretace cíle </a:t>
            </a:r>
            <a:r>
              <a:rPr lang="cs-CZ" dirty="0" smtClean="0"/>
              <a:t>(3)</a:t>
            </a:r>
            <a:endParaRPr lang="cs-CZ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352" y="404664"/>
            <a:ext cx="864096" cy="8640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0145330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algn="just"/>
            <a:r>
              <a:rPr lang="cs-CZ" b="1" dirty="0"/>
              <a:t>Krok 1 - Zahájení projektu: </a:t>
            </a:r>
            <a:r>
              <a:rPr lang="cs-CZ" dirty="0"/>
              <a:t>ustavení projektového týmu, upřesnění rolí jednotlivých členů týmu, rozpracování a upřesnění metodického postupu, detailní rozplánování jednotlivých kroků.</a:t>
            </a:r>
          </a:p>
          <a:p>
            <a:pPr algn="just"/>
            <a:r>
              <a:rPr lang="cs-CZ" b="1" dirty="0"/>
              <a:t>Krok 2 – Rešerše stávajících způsobů hodnocení dopadů projektů do území </a:t>
            </a:r>
            <a:r>
              <a:rPr lang="cs-CZ" dirty="0"/>
              <a:t>– Vyhodnocení výchozí situace a kontextu zakázky. Sběr a analýza dat o hlavních známých přístupech k hodnocení dopadů/efektů územně diferencovaných projektů</a:t>
            </a:r>
          </a:p>
          <a:p>
            <a:pPr algn="just"/>
            <a:r>
              <a:rPr lang="cs-CZ" b="1" dirty="0"/>
              <a:t>Krok 3 – Vyhodnocení jednotlivých používaných přístupů </a:t>
            </a:r>
            <a:r>
              <a:rPr lang="cs-CZ" dirty="0"/>
              <a:t>– vyhodnocení získaných dat a údajů o používaných postupech z pohledu možného stanovení standardních postupů pro jednotlivé typy projektů, případně pro jednotlivé typy území.</a:t>
            </a:r>
          </a:p>
          <a:p>
            <a:pPr algn="just"/>
            <a:r>
              <a:rPr lang="cs-CZ" b="1" dirty="0"/>
              <a:t>Krok 4 – Zpracování případových studií </a:t>
            </a:r>
            <a:r>
              <a:rPr lang="cs-CZ" dirty="0"/>
              <a:t>pro jednotlivé typy projektů/území – zpracování vzorových případových studií, které budou použity jako prověření pro identifikované možné způsoby hodnocení.</a:t>
            </a:r>
          </a:p>
          <a:p>
            <a:pPr algn="just"/>
            <a:r>
              <a:rPr lang="cs-CZ" b="1" dirty="0"/>
              <a:t>Krok 5 – Návrh metodického postupu (metodiky) </a:t>
            </a:r>
            <a:r>
              <a:rPr lang="cs-CZ" dirty="0"/>
              <a:t>pro jednotlivé typy projektů/území. Projednání metodiky se zadavatelem a dotčenými subjekty, organizace diskusních </a:t>
            </a:r>
            <a:r>
              <a:rPr lang="cs-CZ" dirty="0" err="1"/>
              <a:t>focus</a:t>
            </a:r>
            <a:r>
              <a:rPr lang="cs-CZ" dirty="0"/>
              <a:t> </a:t>
            </a:r>
            <a:r>
              <a:rPr lang="cs-CZ" dirty="0" err="1"/>
              <a:t>groups</a:t>
            </a:r>
            <a:r>
              <a:rPr lang="cs-CZ" dirty="0"/>
              <a:t> pro diskutování navrhované metodiky s vybranými zástupci regionálních aktérů a zástupci centrálních orgánů, které by zpracovanou metodiku měli využívat.</a:t>
            </a:r>
          </a:p>
          <a:p>
            <a:pPr algn="just"/>
            <a:r>
              <a:rPr lang="cs-CZ" b="1" dirty="0"/>
              <a:t>Krok 6 – Finalizace metodiky</a:t>
            </a:r>
            <a:r>
              <a:rPr lang="cs-CZ" dirty="0"/>
              <a:t>, proces připomínkování a certifikace metodiky.</a:t>
            </a: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/>
              <a:t>Technický postup řešení</a:t>
            </a:r>
            <a:endParaRPr lang="cs-CZ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352" y="404664"/>
            <a:ext cx="864096" cy="8640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215044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buFont typeface="Arial" pitchFamily="34" charset="0"/>
              <a:buChar char="•"/>
            </a:pPr>
            <a:r>
              <a:rPr lang="cs-CZ" dirty="0"/>
              <a:t>Aktuálně pro hodnocení dopadů používáno několik postupů</a:t>
            </a:r>
          </a:p>
          <a:p>
            <a:pPr marL="800100" lvl="1" indent="-342900">
              <a:buFont typeface="Symbol" pitchFamily="18" charset="2"/>
              <a:buChar char=""/>
            </a:pPr>
            <a:r>
              <a:rPr lang="cs-CZ" dirty="0"/>
              <a:t>TIA (spíše na úrovni nadregionálních investic/intervencí, případně hodnocení programů a politik)</a:t>
            </a:r>
          </a:p>
          <a:p>
            <a:pPr marL="800100" lvl="1" indent="-342900">
              <a:buFont typeface="Symbol" pitchFamily="18" charset="2"/>
              <a:buChar char=""/>
            </a:pPr>
            <a:r>
              <a:rPr lang="cs-CZ" dirty="0"/>
              <a:t>RIA (hodnocení dopadů legislativních a regulatorních opatření)</a:t>
            </a:r>
          </a:p>
          <a:p>
            <a:pPr marL="800100" lvl="1" indent="-342900">
              <a:buFont typeface="Symbol" pitchFamily="18" charset="2"/>
              <a:buChar char=""/>
            </a:pPr>
            <a:r>
              <a:rPr lang="cs-CZ" dirty="0"/>
              <a:t>CBA (hodnocení socioekonomických dopadů větších investičních projektů)/ Studie proveditelnosti (používáno u menších projektů podporovaných z ESI)</a:t>
            </a: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/>
              <a:t>Výstupy vstupních analýz (1)</a:t>
            </a:r>
            <a:endParaRPr lang="cs-CZ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352" y="404664"/>
            <a:ext cx="864096" cy="8640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503653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457200" indent="-457200" algn="just">
              <a:buFont typeface="Arial" pitchFamily="34" charset="0"/>
              <a:buChar char="•"/>
            </a:pPr>
            <a:r>
              <a:rPr lang="cs-CZ" sz="1800" dirty="0"/>
              <a:t>Aktuální přístupy hodnocení dopadů intervencí jsou dosti odlišné a používané často pro jiné účely (hodnocení programu, hodnocení legislativy)</a:t>
            </a:r>
          </a:p>
          <a:p>
            <a:pPr marL="457200" indent="-457200" algn="just">
              <a:buFont typeface="Arial" pitchFamily="34" charset="0"/>
              <a:buChar char="•"/>
            </a:pPr>
            <a:r>
              <a:rPr lang="cs-CZ" sz="1800" dirty="0"/>
              <a:t>Metodicky nejvhodnější upravený přístup RIA využívající dílčí prvky a postupové kroky všech tří metod</a:t>
            </a:r>
          </a:p>
          <a:p>
            <a:pPr marL="457200" indent="-457200" algn="just">
              <a:buFont typeface="Arial" pitchFamily="34" charset="0"/>
              <a:buChar char="•"/>
            </a:pPr>
            <a:r>
              <a:rPr lang="cs-CZ" sz="1800" dirty="0"/>
              <a:t>Není vhodné/možné unifikovat postup až do úrovně kalkulace konkrétních dopadů – dochází de facto k zamezení zohlednění územní dimenze</a:t>
            </a:r>
          </a:p>
          <a:p>
            <a:pPr marL="457200" indent="-457200" algn="just">
              <a:buFont typeface="Arial" pitchFamily="34" charset="0"/>
              <a:buChar char="•"/>
            </a:pPr>
            <a:r>
              <a:rPr lang="cs-CZ" sz="1800" dirty="0"/>
              <a:t>Postup musí respektovat charakter projektu, podmínky a území ve kterém je realizován</a:t>
            </a:r>
          </a:p>
          <a:p>
            <a:pPr marL="457200" indent="-457200" algn="just">
              <a:buFont typeface="Arial" pitchFamily="34" charset="0"/>
              <a:buChar char="•"/>
            </a:pPr>
            <a:r>
              <a:rPr lang="cs-CZ" sz="1800" dirty="0"/>
              <a:t>Klíčové je proto v metodice stanovit jasný, srozumitelný a relativně jednoduchý postup, jak určit „jak významný projekt s ohledem na jeho dopady je“ a jaké hodnocení, v jakém rozsahu a na co by se u jednotlivých typů projektů mělo zaměřit</a:t>
            </a: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/>
              <a:t>Výstupy vstupních analýz (2)</a:t>
            </a:r>
            <a:endParaRPr lang="cs-CZ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352" y="404664"/>
            <a:ext cx="864096" cy="8640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334734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285750" indent="-285750" algn="just">
              <a:buFont typeface="Arial" pitchFamily="34" charset="0"/>
              <a:buChar char="•"/>
            </a:pPr>
            <a:r>
              <a:rPr lang="cs-CZ" sz="2600" dirty="0"/>
              <a:t>Odlišné hodnocení pro různě „významné“ projekty podle toho jak velkou změnu v území může projekt způsobit;</a:t>
            </a:r>
          </a:p>
          <a:p>
            <a:pPr marL="285750" indent="-285750" algn="just">
              <a:buFont typeface="Arial" pitchFamily="34" charset="0"/>
              <a:buChar char="•"/>
            </a:pPr>
            <a:r>
              <a:rPr lang="cs-CZ" sz="2600" dirty="0"/>
              <a:t>Hodnocení dvoukolové – v prvním kole rozlišení „významnosti“ projektu, v druhém kole vlastní hodnocení dopadů;</a:t>
            </a:r>
          </a:p>
          <a:p>
            <a:pPr marL="285750" indent="-285750" algn="just">
              <a:buFont typeface="Arial" pitchFamily="34" charset="0"/>
              <a:buChar char="•"/>
            </a:pPr>
            <a:r>
              <a:rPr lang="cs-CZ" sz="2600" dirty="0"/>
              <a:t>Hodnocení dopadů bude používat stejný standardizovaný postup, bude se však lišit úroveň detailu a hloubky analýz, která bude vyžadována;</a:t>
            </a: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/>
              <a:t>Návrh řešení – základní východiska</a:t>
            </a:r>
            <a:endParaRPr lang="cs-CZ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352" y="404664"/>
            <a:ext cx="864096" cy="8640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490488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MR_klas">
  <a:themeElements>
    <a:clrScheme name="Barvy MMR">
      <a:dk1>
        <a:sysClr val="windowText" lastClr="000000"/>
      </a:dk1>
      <a:lt1>
        <a:sysClr val="window" lastClr="FFFFFF"/>
      </a:lt1>
      <a:dk2>
        <a:srgbClr val="262626"/>
      </a:dk2>
      <a:lt2>
        <a:srgbClr val="EEECE1"/>
      </a:lt2>
      <a:accent1>
        <a:srgbClr val="000099"/>
      </a:accent1>
      <a:accent2>
        <a:srgbClr val="00AF3F"/>
      </a:accent2>
      <a:accent3>
        <a:srgbClr val="F9E300"/>
      </a:accent3>
      <a:accent4>
        <a:srgbClr val="E21C18"/>
      </a:accent4>
      <a:accent5>
        <a:srgbClr val="24A7AF"/>
      </a:accent5>
      <a:accent6>
        <a:srgbClr val="868686"/>
      </a:accent6>
      <a:hlink>
        <a:srgbClr val="00AF3F"/>
      </a:hlink>
      <a:folHlink>
        <a:srgbClr val="868686"/>
      </a:folHlink>
    </a:clrScheme>
    <a:fontScheme name="Office – klasické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103</TotalTime>
  <Words>752</Words>
  <Application>Microsoft Office PowerPoint</Application>
  <PresentationFormat>Předvádění na obrazovce (4:3)</PresentationFormat>
  <Paragraphs>49</Paragraphs>
  <Slides>14</Slides>
  <Notes>0</Notes>
  <HiddenSlides>0</HiddenSlides>
  <MMClips>0</MMClips>
  <ScaleCrop>false</ScaleCrop>
  <HeadingPairs>
    <vt:vector size="6" baseType="variant">
      <vt:variant>
        <vt:lpstr>Motiv</vt:lpstr>
      </vt:variant>
      <vt:variant>
        <vt:i4>1</vt:i4>
      </vt:variant>
      <vt:variant>
        <vt:lpstr>Vložené servery OLE</vt:lpstr>
      </vt:variant>
      <vt:variant>
        <vt:i4>2</vt:i4>
      </vt:variant>
      <vt:variant>
        <vt:lpstr>Nadpisy snímků</vt:lpstr>
      </vt:variant>
      <vt:variant>
        <vt:i4>14</vt:i4>
      </vt:variant>
    </vt:vector>
  </HeadingPairs>
  <TitlesOfParts>
    <vt:vector size="17" baseType="lpstr">
      <vt:lpstr>MMR_klas</vt:lpstr>
      <vt:lpstr>Picture</vt:lpstr>
      <vt:lpstr>Visio</vt:lpstr>
      <vt:lpstr>TB040MMR002</vt:lpstr>
      <vt:lpstr>Hlavní cíl definovaný zadáním</vt:lpstr>
      <vt:lpstr>Interpretace cíle (1)</vt:lpstr>
      <vt:lpstr>Interpretace cíle (2)</vt:lpstr>
      <vt:lpstr>Interpretace cíle (3)</vt:lpstr>
      <vt:lpstr>Technický postup řešení</vt:lpstr>
      <vt:lpstr>Výstupy vstupních analýz (1)</vt:lpstr>
      <vt:lpstr>Výstupy vstupních analýz (2)</vt:lpstr>
      <vt:lpstr>Návrh řešení – základní východiska</vt:lpstr>
      <vt:lpstr>Prezentace aplikace PowerPoint</vt:lpstr>
      <vt:lpstr>Návrh řešení – postup vlastního hodnocení</vt:lpstr>
      <vt:lpstr>Návrh řešení – určení významnosti projektu</vt:lpstr>
      <vt:lpstr>Prezentace aplikace PowerPoint</vt:lpstr>
      <vt:lpstr>Kontakt na řešitele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Vaner Lukáš</dc:creator>
  <cp:lastModifiedBy>Luboš Lichtenberk</cp:lastModifiedBy>
  <cp:revision>17</cp:revision>
  <dcterms:created xsi:type="dcterms:W3CDTF">2014-02-26T13:05:03Z</dcterms:created>
  <dcterms:modified xsi:type="dcterms:W3CDTF">2016-05-05T14:07:55Z</dcterms:modified>
</cp:coreProperties>
</file>