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7" r:id="rId3"/>
    <p:sldId id="262" r:id="rId4"/>
    <p:sldId id="259" r:id="rId5"/>
    <p:sldId id="263" r:id="rId6"/>
    <p:sldId id="260" r:id="rId7"/>
    <p:sldId id="267" r:id="rId8"/>
    <p:sldId id="269" r:id="rId9"/>
    <p:sldId id="271" r:id="rId10"/>
    <p:sldId id="274" r:id="rId11"/>
    <p:sldId id="27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3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2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3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5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6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42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15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D40DB6-D964-478E-8CA3-CC1CA9F32578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4F2128-97E1-48E8-82F5-92FC09CEEC6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b="1" dirty="0"/>
              <a:t/>
            </a:r>
            <a:br>
              <a:rPr lang="cs-CZ" sz="6000" b="1" dirty="0"/>
            </a:br>
            <a:r>
              <a:rPr lang="cs-CZ" sz="6000" b="1" dirty="0"/>
              <a:t>Spolupráce se soukromými vlastníky</a:t>
            </a:r>
            <a:br>
              <a:rPr lang="cs-CZ" sz="6000" b="1" dirty="0"/>
            </a:br>
            <a:r>
              <a:rPr lang="cs-CZ" sz="4900" b="1" dirty="0">
                <a:solidFill>
                  <a:srgbClr val="FFC000"/>
                </a:solidFill>
              </a:rPr>
              <a:t/>
            </a:r>
            <a:br>
              <a:rPr lang="cs-CZ" sz="4900" b="1" dirty="0">
                <a:solidFill>
                  <a:srgbClr val="FFC000"/>
                </a:solidFill>
              </a:rPr>
            </a:br>
            <a:r>
              <a:rPr lang="cs-CZ" sz="4900" b="1" dirty="0" err="1">
                <a:solidFill>
                  <a:srgbClr val="FFC000"/>
                </a:solidFill>
              </a:rPr>
              <a:t>Romodrom</a:t>
            </a:r>
            <a:r>
              <a:rPr lang="cs-CZ" sz="4900" b="1" dirty="0">
                <a:solidFill>
                  <a:srgbClr val="FFC000"/>
                </a:solidFill>
              </a:rPr>
              <a:t> </a:t>
            </a:r>
            <a:r>
              <a:rPr lang="cs-CZ" sz="4900" b="1" dirty="0" err="1">
                <a:solidFill>
                  <a:srgbClr val="FFC000"/>
                </a:solidFill>
              </a:rPr>
              <a:t>o.p.s</a:t>
            </a:r>
            <a:r>
              <a:rPr lang="cs-CZ" sz="4900" b="1" dirty="0">
                <a:solidFill>
                  <a:srgbClr val="FFC000"/>
                </a:solidFill>
              </a:rPr>
              <a:t> a Nová možnost, </a:t>
            </a:r>
            <a:r>
              <a:rPr lang="cs-CZ" sz="4900" b="1" dirty="0" err="1">
                <a:solidFill>
                  <a:srgbClr val="FFC000"/>
                </a:solidFill>
              </a:rPr>
              <a:t>z.ú</a:t>
            </a:r>
            <a:r>
              <a:rPr lang="cs-CZ" sz="49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4417912"/>
            <a:ext cx="10058400" cy="1143000"/>
          </a:xfrm>
        </p:spPr>
        <p:txBody>
          <a:bodyPr>
            <a:normAutofit/>
          </a:bodyPr>
          <a:lstStyle/>
          <a:p>
            <a:endParaRPr lang="cs-CZ" sz="2200" dirty="0">
              <a:latin typeface="+mn-lt"/>
            </a:endParaRPr>
          </a:p>
          <a:p>
            <a:pPr algn="ctr"/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KDYŽ VÁM NĚKDO VĚŘÍ, DOKÁŽETE VÍC!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99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péče o vlastníka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pravidelné reporty vlastníkovi v případě jeho výslovného přání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jednoroční setkání u kávy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nsvszující</a:t>
            </a:r>
            <a:r>
              <a:rPr lang="cs-CZ" dirty="0"/>
              <a:t> setkání za účelem poskytnutí dalších bytů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r>
              <a:rPr lang="cs-CZ" sz="2400" b="1" dirty="0"/>
              <a:t>Majiteli nabízíme a poskytujeme klid a bezstarostnost!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D9C2B91-7F6D-F52F-3FFC-45DDE74B4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00" y="1845734"/>
            <a:ext cx="3234769" cy="43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když vám někdo věří, dokážete víc!</a:t>
            </a:r>
          </a:p>
        </p:txBody>
      </p:sp>
    </p:spTree>
    <p:extLst>
      <p:ext uri="{BB962C8B-B14F-4D97-AF65-F5344CB8AC3E}">
        <p14:creationId xmlns:p14="http://schemas.microsoft.com/office/powerpoint/2010/main" val="213474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9D4C4A-425E-5559-4E7F-E19746AF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zkušenosti v číslech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5E8AF3-A284-1121-114C-485E3994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000" b="1" dirty="0">
                <a:latin typeface="+mn-lt"/>
              </a:rPr>
              <a:t>-  15 let zkušeností se sociálním bydlením</a:t>
            </a:r>
          </a:p>
          <a:p>
            <a:r>
              <a:rPr lang="cs-CZ" b="1" dirty="0"/>
              <a:t>- </a:t>
            </a:r>
            <a:r>
              <a:rPr lang="cs-CZ" sz="2000" b="1" dirty="0">
                <a:latin typeface="+mn-lt"/>
              </a:rPr>
              <a:t>10 let spolupráce se soukromými vlastníky </a:t>
            </a:r>
          </a:p>
          <a:p>
            <a:r>
              <a:rPr lang="cs-CZ" sz="2000" b="1" dirty="0">
                <a:latin typeface="+mn-lt"/>
              </a:rPr>
              <a:t>- </a:t>
            </a:r>
            <a:r>
              <a:rPr lang="cs-CZ" b="1" dirty="0"/>
              <a:t>5 let realizace projektu </a:t>
            </a:r>
            <a:r>
              <a:rPr lang="cs-CZ" b="1" dirty="0" err="1"/>
              <a:t>Housing</a:t>
            </a:r>
            <a:r>
              <a:rPr lang="cs-CZ" b="1" dirty="0"/>
              <a:t> </a:t>
            </a:r>
            <a:r>
              <a:rPr lang="cs-CZ" b="1" dirty="0" err="1"/>
              <a:t>First</a:t>
            </a:r>
            <a:endParaRPr lang="cs-CZ" sz="2000" b="1" dirty="0">
              <a:latin typeface="+mn-lt"/>
            </a:endParaRPr>
          </a:p>
          <a:p>
            <a:r>
              <a:rPr lang="cs-CZ" b="1" dirty="0"/>
              <a:t>- </a:t>
            </a:r>
            <a:r>
              <a:rPr lang="cs-CZ" sz="2000" b="1" dirty="0">
                <a:latin typeface="+mn-lt"/>
              </a:rPr>
              <a:t>cca 120 zabydlených domácností u 60-ti vlastníků</a:t>
            </a:r>
          </a:p>
          <a:p>
            <a:r>
              <a:rPr lang="cs-CZ" sz="2000" b="1" dirty="0">
                <a:latin typeface="+mn-lt"/>
              </a:rPr>
              <a:t>- podpora, řešení drobných problémů a trpělivost </a:t>
            </a:r>
            <a:r>
              <a:rPr lang="cs-CZ" sz="2000" b="1" dirty="0">
                <a:latin typeface="+mn-lt"/>
                <a:sym typeface="Wingdings" panose="05000000000000000000" pitchFamily="2" charset="2"/>
              </a:rPr>
              <a:t></a:t>
            </a:r>
            <a:endParaRPr lang="cs-CZ" sz="2000" b="1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8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Pozadí vzniku naší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tabLst>
                <a:tab pos="3316288" algn="l"/>
              </a:tabLst>
            </a:pPr>
            <a:r>
              <a:rPr lang="cs-CZ" sz="1800" b="1" dirty="0"/>
              <a:t>Hlavní myšlenka</a:t>
            </a:r>
          </a:p>
          <a:p>
            <a:pPr marL="457200" indent="-457200" algn="just">
              <a:tabLst>
                <a:tab pos="3316288" algn="l"/>
              </a:tabLst>
            </a:pPr>
            <a:r>
              <a:rPr lang="cs-CZ" sz="1800" b="1" dirty="0"/>
              <a:t>- Klient - nájemce </a:t>
            </a:r>
            <a:r>
              <a:rPr lang="cs-CZ" sz="1800" dirty="0"/>
              <a:t>– pokud má člověk zajištěno stabilní bydlení, má prostor řešit i jiné problémy</a:t>
            </a:r>
          </a:p>
          <a:p>
            <a:pPr marL="457200" indent="-457200" algn="just">
              <a:tabLst>
                <a:tab pos="3316288" algn="l"/>
              </a:tabLst>
            </a:pPr>
            <a:r>
              <a:rPr lang="cs-CZ" sz="1800" dirty="0"/>
              <a:t>- </a:t>
            </a:r>
            <a:r>
              <a:rPr lang="cs-CZ" sz="1800" b="1" dirty="0"/>
              <a:t>Klient - vlastník </a:t>
            </a:r>
            <a:r>
              <a:rPr lang="cs-CZ" sz="1800" dirty="0"/>
              <a:t>– pokud má vlastník zajištěn svůj majetek, nemá potřebu řešit jiné problémy </a:t>
            </a:r>
          </a:p>
          <a:p>
            <a:pPr marL="457200" indent="-457200" algn="ctr">
              <a:tabLst>
                <a:tab pos="3316288" algn="l"/>
              </a:tabLst>
            </a:pPr>
            <a:r>
              <a:rPr lang="cs-CZ" sz="2800" b="1" dirty="0">
                <a:solidFill>
                  <a:srgbClr val="FFC000"/>
                </a:solidFill>
              </a:rPr>
              <a:t>Klienta nemáme jednoho, klienty máme dva!</a:t>
            </a:r>
          </a:p>
          <a:p>
            <a:pPr marL="457200" indent="-457200" algn="just">
              <a:tabLst>
                <a:tab pos="3316288" algn="l"/>
              </a:tabLst>
            </a:pP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3770051"/>
            <a:ext cx="4126807" cy="25418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7" y="3814541"/>
            <a:ext cx="4518771" cy="24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Způsoby získávání vlastníků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7000"/>
              </a:lnSpc>
              <a:buFontTx/>
              <a:buChar char="-"/>
            </a:pPr>
            <a:endParaRPr lang="cs-CZ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oslovování vlastníků mezi svými známými, mezi klienty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oslovování vlastníků, kteří mají zájem o pojištění, hypotéky, investice apod.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oslovování potenciálních investorů, kteří </a:t>
            </a: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zájem o nákup investičních bytů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oslovování vlastníků, kterým je vykonávána správa bytových jednotek – seznámení s možnosti správy zdarma v rámci projektu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b="1" i="1" dirty="0">
                <a:solidFill>
                  <a:srgbClr val="FFC000"/>
                </a:solidFill>
              </a:rPr>
              <a:t>Jediné kritérium výběru v</a:t>
            </a:r>
            <a:r>
              <a:rPr lang="cs-CZ" sz="2000" b="1" i="1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b="1" i="1" dirty="0">
                <a:solidFill>
                  <a:srgbClr val="FFC000"/>
                </a:solidFill>
              </a:rPr>
              <a:t>astníka je ochota poskytnout svůj byt za standardní nájemné!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18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s vlastníky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 Kontaktování vlastníka, mapování jeho situace a potřeb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 Navázání spolupráce s vlastníkem bytu (zasmluvnění bytu)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 Spárování vhodného bytu (vlastníka) a klienta (nájemce)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 Přestěhování klienta, masivní sociální doprovod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 Intenzivní spolupráce s beneficientem, dlouhodobá stabilizace bydlení, dlouhodobá péče o byt</a:t>
            </a:r>
          </a:p>
        </p:txBody>
      </p:sp>
    </p:spTree>
    <p:extLst>
      <p:ext uri="{BB962C8B-B14F-4D97-AF65-F5344CB8AC3E}">
        <p14:creationId xmlns:p14="http://schemas.microsoft.com/office/powerpoint/2010/main" val="54718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důležité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dirty="0"/>
              <a:t> Z</a:t>
            </a:r>
            <a:r>
              <a:rPr lang="cs-CZ" sz="2800" dirty="0">
                <a:solidFill>
                  <a:schemeClr val="tx1"/>
                </a:solidFill>
              </a:rPr>
              <a:t>jišťování vlastníkových představ a očekávání -  stav bytu, rozsah služeb, výše nájemného, způsoby hrazení (přání vs. realita)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</a:rPr>
              <a:t> Zkušenosti vlastníka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</a:rPr>
              <a:t> Očekávání od nájemce</a:t>
            </a:r>
            <a:endParaRPr lang="cs-CZ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</a:rPr>
              <a:t> Standardní</a:t>
            </a:r>
            <a:r>
              <a:rPr lang="cs-CZ" sz="2800" dirty="0"/>
              <a:t> nájemní smlouva dle NOZ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dirty="0"/>
              <a:t> Smlouva o správě bytu</a:t>
            </a:r>
            <a:endParaRPr lang="cs-CZ" sz="2800" dirty="0"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just"/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794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týmu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9" y="1867106"/>
            <a:ext cx="8547234" cy="4475040"/>
          </a:xfrm>
        </p:spPr>
      </p:pic>
    </p:spTree>
    <p:extLst>
      <p:ext uri="{BB962C8B-B14F-4D97-AF65-F5344CB8AC3E}">
        <p14:creationId xmlns:p14="http://schemas.microsoft.com/office/powerpoint/2010/main" val="225597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a rizika, se kterými pracujeme/se setkáváme: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256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V prvních měsících po přestěhování riziko poklesu příjmu klienta (navádění dávek, stěhování)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nutno s tímto počítat a pokrýt náklad z garančního fondu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Dluhy klientů na energiích, vysoké vyúčtování služeb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již dopředu vědět, zda je či není klient připojitelný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Průběžně kontrolovat spotřebu a životní styl klienta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Vysoké vstupní náklady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rozložení kauce do splátek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úhrada kauce z garančního fondu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Odezva bytového domu na nového nájemce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obava a nedůvěra sdělována vlastníkovi – tlak na vlastníka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zvýšená sociální kontrola obyvatel – tlak SVJ</a:t>
            </a:r>
          </a:p>
          <a:p>
            <a:pPr marL="742950" lvl="1" indent="0" algn="just">
              <a:buNone/>
            </a:pPr>
            <a:endParaRPr lang="cs-CZ" dirty="0">
              <a:cs typeface="Calibri" panose="020F0502020204030204" pitchFamily="34" charset="0"/>
            </a:endParaRP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endParaRPr lang="cs-CZ" dirty="0">
              <a:cs typeface="Calibri" panose="020F0502020204030204" pitchFamily="34" charset="0"/>
            </a:endParaRP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endParaRPr lang="cs-CZ" dirty="0"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23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snížení rizik na straně vlastníka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Ustálení a prohloubení spolupráce s vlastníkem bytu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izolovat vlastníka od bytového domu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zajistit okamžité řešení problému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nezbytné řešit ihned v počátku bez zapojení vlastníka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Průběžně pečovat o byt a sousedské vztahy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zklidnit vlastníka a být na jeho straně (vlastník jako klient)</a:t>
            </a:r>
          </a:p>
          <a:p>
            <a:pPr marL="742950" lvl="1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652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396</Words>
  <Application>Microsoft Office PowerPoint</Application>
  <PresentationFormat>Širokoúhlá obrazovka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Retrospektiva</vt:lpstr>
      <vt:lpstr> Spolupráce se soukromými vlastníky  Romodrom o.p.s a Nová možnost, z.ú.</vt:lpstr>
      <vt:lpstr>Naše zkušenosti v číslech</vt:lpstr>
      <vt:lpstr>Pozadí vzniku naší práce</vt:lpstr>
      <vt:lpstr>Způsoby získávání vlastníků</vt:lpstr>
      <vt:lpstr>Spolupráce s vlastníky</vt:lpstr>
      <vt:lpstr>Co je důležité</vt:lpstr>
      <vt:lpstr>Rozdělení týmu</vt:lpstr>
      <vt:lpstr>Bariéry a rizika, se kterými pracujeme/se setkáváme:</vt:lpstr>
      <vt:lpstr>Možnosti snížení rizik na straně vlastníka</vt:lpstr>
      <vt:lpstr>Dlouhodobá péče o vlastníka</vt:lpstr>
      <vt:lpstr>Děkujeme za 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HF Romodrom</dc:title>
  <dc:creator>AdminAret</dc:creator>
  <cp:lastModifiedBy>Romodrom</cp:lastModifiedBy>
  <cp:revision>47</cp:revision>
  <dcterms:created xsi:type="dcterms:W3CDTF">2022-11-10T20:32:04Z</dcterms:created>
  <dcterms:modified xsi:type="dcterms:W3CDTF">2024-03-25T07:46:59Z</dcterms:modified>
</cp:coreProperties>
</file>