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0" r:id="rId1"/>
    <p:sldMasterId id="2147483671" r:id="rId2"/>
    <p:sldMasterId id="2147483672" r:id="rId3"/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72" r:id="rId7"/>
    <p:sldId id="287" r:id="rId8"/>
    <p:sldId id="279" r:id="rId9"/>
    <p:sldId id="294" r:id="rId10"/>
    <p:sldId id="288" r:id="rId11"/>
    <p:sldId id="289" r:id="rId12"/>
    <p:sldId id="296" r:id="rId13"/>
    <p:sldId id="290" r:id="rId14"/>
    <p:sldId id="268" r:id="rId15"/>
  </p:sldIdLst>
  <p:sldSz cx="9144000" cy="6858000" type="screen4x3"/>
  <p:notesSz cx="6797675" cy="99266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1B0FB2-BEF0-4D18-B686-7A35589C1824}">
  <a:tblStyle styleId="{CC1B0FB2-BEF0-4D18-B686-7A35589C1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dk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dk1"/>
          </a:solidFill>
        </a:fill>
      </a:tcStyle>
    </a:firstRow>
  </a:tblStyle>
  <a:tblStyle styleId="{0BA9961D-F1DB-4362-A6BA-68577CEA1DA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E35566E-89EE-4012-B946-2506D6E3DA41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 autoAdjust="0"/>
    <p:restoredTop sz="88380" autoAdjust="0"/>
  </p:normalViewPr>
  <p:slideViewPr>
    <p:cSldViewPr snapToGrid="0" snapToObjects="1"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B8F03-2E1A-4A94-945B-66A8B092CBCD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38255-6E6C-47F9-9E3A-947E6E6CA6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956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350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045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cs-CZ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30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Zatím je ovšem</a:t>
            </a:r>
            <a:r>
              <a:rPr lang="cs-CZ" baseline="0" dirty="0" smtClean="0"/>
              <a:t> návrh rozpočtu na </a:t>
            </a:r>
            <a:r>
              <a:rPr lang="cs-CZ" baseline="0" dirty="0" err="1" smtClean="0"/>
              <a:t>VaV</a:t>
            </a:r>
            <a:r>
              <a:rPr lang="cs-CZ" baseline="0" dirty="0" smtClean="0"/>
              <a:t> v mezirezortním připomínkovém řízení  se zásadní připomínkou MF k jeho výši (a doporučením nulového nárůstu)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Jedním z</a:t>
            </a:r>
            <a:r>
              <a:rPr lang="cs-CZ" baseline="0" dirty="0" smtClean="0"/>
              <a:t> hlavních kroků ke zlepšení procesů u programu BETA je zavedení informačního systému, který umožní zadavatelům výzkumných potřeb (rezortů) sledovat průběžně stav jednotlivých VP i celkový stav jejich požadavků.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43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373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012"/>
            <a:ext cx="1270663" cy="125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1" y="404663"/>
            <a:ext cx="1018464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F03741"/>
                </a:solidFill>
                <a:latin typeface="Cambria" panose="02040503050406030204" pitchFamily="18" charset="0"/>
              </a:defRPr>
            </a:lvl1pPr>
          </a:lstStyle>
          <a:p>
            <a:r>
              <a:rPr lang="cs-CZ" dirty="0" smtClean="0"/>
              <a:t>Klepnutím vložte nadpis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7890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vložte jméno přednášejícího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900" y="4365625"/>
            <a:ext cx="6400800" cy="3841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 smtClean="0"/>
              <a:t>Klepnutím vložte pozici přednášejícího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5229200"/>
            <a:ext cx="7776864" cy="43204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 smtClean="0"/>
              <a:t>Klepnutím vložte místo/akci 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5661248"/>
            <a:ext cx="7776864" cy="3904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 smtClean="0"/>
              <a:t>Klepnutím vložte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601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F0374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450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0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782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769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452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F03741"/>
                </a:solidFill>
                <a:latin typeface="Cambria" panose="02040503050406030204" pitchFamily="18" charset="0"/>
              </a:defRPr>
            </a:lvl1pPr>
          </a:lstStyle>
          <a:p>
            <a:r>
              <a:rPr lang="cs-CZ" dirty="0" smtClean="0"/>
              <a:t>Klepnutím vložte nadpis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7890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vložte jméno přednášejícího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900" y="4365625"/>
            <a:ext cx="6400800" cy="3841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 smtClean="0"/>
              <a:t>Klepnutím vložte pozici přednášejícího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5229200"/>
            <a:ext cx="7776864" cy="43204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 smtClean="0"/>
              <a:t>Klepnutím vložte místo/akci 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5661248"/>
            <a:ext cx="7776864" cy="3904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 smtClean="0"/>
              <a:t>Klepnutím vložte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67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F0374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890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0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57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507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21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1" y="404663"/>
            <a:ext cx="1018464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012"/>
            <a:ext cx="1270663" cy="125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012"/>
            <a:ext cx="1270663" cy="125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012"/>
            <a:ext cx="1270663" cy="125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r="86000" b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AB9063E-6802-4696-9C74-7CFB5774F15F}" type="slidenum">
              <a:rPr lang="cs-CZ" kern="1200" smtClean="0">
                <a:solidFill>
                  <a:prstClr val="white">
                    <a:lumMod val="50000"/>
                  </a:prstClr>
                </a:solidFill>
                <a:latin typeface="Cambria"/>
                <a:ea typeface="+mn-ea"/>
                <a:cs typeface="+mn-cs"/>
              </a:rPr>
              <a:pPr/>
              <a:t>‹#›</a:t>
            </a:fld>
            <a:endParaRPr lang="cs-CZ" kern="1200" dirty="0">
              <a:solidFill>
                <a:prstClr val="white">
                  <a:lumMod val="50000"/>
                </a:prstClr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1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i="0" kern="1200" baseline="0">
          <a:solidFill>
            <a:srgbClr val="F037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r="86000" b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AB9063E-6802-4696-9C74-7CFB5774F15F}" type="slidenum">
              <a:rPr lang="cs-CZ" kern="1200" smtClean="0">
                <a:solidFill>
                  <a:prstClr val="white">
                    <a:lumMod val="50000"/>
                  </a:prstClr>
                </a:solidFill>
                <a:latin typeface="Cambria"/>
                <a:ea typeface="+mn-ea"/>
                <a:cs typeface="+mn-cs"/>
              </a:rPr>
              <a:pPr/>
              <a:t>‹#›</a:t>
            </a:fld>
            <a:endParaRPr lang="cs-CZ" kern="1200" dirty="0">
              <a:solidFill>
                <a:prstClr val="white">
                  <a:lumMod val="50000"/>
                </a:prstClr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95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i="0" kern="1200" baseline="0">
          <a:solidFill>
            <a:srgbClr val="F037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cr.cz/index.php/cz/o-ta-cr/interni-projekty-tacr.html" TargetMode="Externa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linkedin.com/company/technologick-agentura-esk-republiky" TargetMode="External"/><Relationship Id="rId7" Type="http://schemas.openxmlformats.org/officeDocument/2006/relationships/hyperlink" Target="http://twitter.com/TACR_cz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hyperlink" Target="http://www.facebook.com/tacr.cz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www.youtube.com/channel/UC1arGrQjwIKbQGDrpIB-n0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cs-CZ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3939"/>
            <a:ext cx="9179999" cy="688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Interní projekty TA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3 projekty z OP LZZ, projekt INKA</a:t>
            </a:r>
          </a:p>
          <a:p>
            <a:pPr marL="0" indent="0">
              <a:buNone/>
            </a:pPr>
            <a:r>
              <a:rPr lang="cs-CZ" dirty="0" smtClean="0"/>
              <a:t>Co projekty přinesly – konkrétní příklady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Strategické </a:t>
            </a:r>
            <a:r>
              <a:rPr lang="cs-CZ" dirty="0"/>
              <a:t>mapy v oblasti </a:t>
            </a:r>
            <a:r>
              <a:rPr lang="cs-CZ" dirty="0" err="1" smtClean="0"/>
              <a:t>VaV</a:t>
            </a:r>
            <a:r>
              <a:rPr lang="cs-CZ" dirty="0" smtClean="0"/>
              <a:t>, metodika </a:t>
            </a:r>
            <a:r>
              <a:rPr lang="cs-CZ" dirty="0"/>
              <a:t>hodnocení účelové </a:t>
            </a:r>
            <a:r>
              <a:rPr lang="cs-CZ" dirty="0" smtClean="0"/>
              <a:t>podpory, využití </a:t>
            </a:r>
            <a:r>
              <a:rPr lang="cs-CZ" dirty="0"/>
              <a:t>metod analýzy </a:t>
            </a:r>
            <a:r>
              <a:rPr lang="cs-CZ" dirty="0" smtClean="0"/>
              <a:t>textů, podpora </a:t>
            </a:r>
            <a:r>
              <a:rPr lang="cs-CZ" dirty="0"/>
              <a:t>exportu výsledků </a:t>
            </a:r>
            <a:r>
              <a:rPr lang="cs-CZ" dirty="0" err="1" smtClean="0"/>
              <a:t>VaV</a:t>
            </a:r>
            <a:r>
              <a:rPr lang="cs-CZ" dirty="0" smtClean="0"/>
              <a:t>, metodika </a:t>
            </a:r>
            <a:r>
              <a:rPr lang="cs-CZ" dirty="0"/>
              <a:t>posuzování interních firemních projektů </a:t>
            </a:r>
            <a:r>
              <a:rPr lang="cs-CZ" dirty="0" err="1" smtClean="0"/>
              <a:t>VaV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M</a:t>
            </a:r>
            <a:r>
              <a:rPr lang="cs-CZ" dirty="0" smtClean="0"/>
              <a:t>etodiku mapování inovačních kapacit v ČR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Výsledky již jsou postupně zveřejňovány na webu TA </a:t>
            </a:r>
            <a:r>
              <a:rPr lang="cs-CZ" dirty="0"/>
              <a:t>ČR: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www.tacr.cz/index.php/cz/o-ta-cr/interni-projekty-tacr.html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6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484026" y="404663"/>
            <a:ext cx="6535712" cy="9444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CC0000"/>
              </a:buClr>
              <a:buSzPct val="25000"/>
              <a:buFont typeface="Cambria"/>
              <a:buNone/>
            </a:pPr>
            <a:r>
              <a:rPr lang="cs-CZ" sz="3200" b="1" i="0" u="none" strike="noStrike" cap="none" baseline="0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    Děkuji </a:t>
            </a:r>
            <a:r>
              <a:rPr lang="cs-CZ" sz="3200" b="1" i="0" u="none" strike="noStrike" cap="none" baseline="0" dirty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za pozornost!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0" y="5281934"/>
            <a:ext cx="9144000" cy="7890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2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1400" b="1" i="0" u="none" strike="noStrike" cap="none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Web: </a:t>
            </a:r>
            <a:r>
              <a:rPr lang="cs-CZ" sz="1400" b="1" i="0" u="sng" strike="noStrike" cap="none" baseline="0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www.tacr.cz</a:t>
            </a:r>
          </a:p>
        </p:txBody>
      </p:sp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392" y="6258618"/>
            <a:ext cx="540000" cy="540000"/>
          </a:xfrm>
          <a:prstGeom prst="rect">
            <a:avLst/>
          </a:prstGeom>
        </p:spPr>
      </p:pic>
      <p:pic>
        <p:nvPicPr>
          <p:cNvPr id="3" name="Obrázek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131" y="6239136"/>
            <a:ext cx="540000" cy="540000"/>
          </a:xfrm>
          <a:prstGeom prst="rect">
            <a:avLst/>
          </a:prstGeom>
        </p:spPr>
      </p:pic>
      <p:pic>
        <p:nvPicPr>
          <p:cNvPr id="4" name="Obrázek 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871" y="6259582"/>
            <a:ext cx="540000" cy="540000"/>
          </a:xfrm>
          <a:prstGeom prst="rect">
            <a:avLst/>
          </a:prstGeom>
        </p:spPr>
      </p:pic>
      <p:pic>
        <p:nvPicPr>
          <p:cNvPr id="5" name="Obrázek 4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4964" y="6259582"/>
            <a:ext cx="540000" cy="54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78" y="1717478"/>
            <a:ext cx="5346685" cy="356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4180" y="3011748"/>
            <a:ext cx="967879" cy="97591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0" y="620687"/>
            <a:ext cx="9144000" cy="2520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SzPct val="25000"/>
              <a:buFont typeface="Cambria"/>
              <a:buNone/>
            </a:pPr>
            <a:r>
              <a:rPr lang="cs-CZ" sz="3200" b="1" i="0" u="none" strike="noStrike" cap="none" baseline="0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Aktuální informace </a:t>
            </a:r>
            <a:br>
              <a:rPr lang="cs-CZ" sz="3200" b="1" i="0" u="none" strike="noStrike" cap="none" baseline="0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cs-CZ" sz="3200" b="1" i="0" u="none" strike="noStrike" cap="none" baseline="0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z Technologické agentury ČR</a:t>
            </a:r>
            <a:br>
              <a:rPr lang="cs-CZ" sz="3200" b="1" i="0" u="none" strike="noStrike" cap="none" baseline="0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cs-CZ" sz="3200" b="1" i="0" u="none" strike="noStrike" cap="none" baseline="0" dirty="0">
              <a:solidFill>
                <a:srgbClr val="F0374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0" y="3429000"/>
            <a:ext cx="9144000" cy="18722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Cambria"/>
              <a:buNone/>
            </a:pPr>
            <a:r>
              <a:rPr lang="cs-CZ" sz="2800" b="1" i="0" u="none" strike="noStrike" cap="none" baseline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Miroslav Janeček</a:t>
            </a:r>
            <a:endParaRPr lang="cs-CZ" sz="2800" b="1" i="0" u="none" strike="noStrike" cap="none" baseline="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Cambria"/>
              <a:buNone/>
            </a:pPr>
            <a:r>
              <a:rPr lang="cs-CZ" sz="2400" b="0" i="0" u="none" strike="noStrike" cap="none" baseline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Člen předsednictva TA </a:t>
            </a:r>
            <a:r>
              <a:rPr lang="cs-CZ" sz="2400" b="0" i="0" u="none" strike="noStrike" cap="none" baseline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ČR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0" y="5589239"/>
            <a:ext cx="9144000" cy="854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CC0000"/>
              </a:buClr>
              <a:buSzPct val="25000"/>
            </a:pPr>
            <a:r>
              <a:rPr lang="cs-CZ" sz="1800" b="1" i="1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Seminář, Olomouc</a:t>
            </a:r>
          </a:p>
          <a:p>
            <a:pPr lvl="0" algn="ctr">
              <a:lnSpc>
                <a:spcPct val="150000"/>
              </a:lnSpc>
              <a:buClr>
                <a:srgbClr val="CC0000"/>
              </a:buClr>
              <a:buSzPct val="25000"/>
            </a:pPr>
            <a:r>
              <a:rPr lang="cs-CZ" sz="1800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11</a:t>
            </a:r>
            <a:r>
              <a:rPr lang="cs-CZ" sz="1800" b="0" i="0" u="none" strike="noStrike" cap="none" baseline="0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cs-CZ" sz="1800" dirty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cs-CZ" sz="1800" b="0" i="0" u="none" strike="noStrike" cap="none" baseline="0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větna 2016</a:t>
            </a:r>
            <a:endParaRPr lang="cs-CZ" sz="1800" b="0" i="0" u="none" strike="noStrike" cap="none" baseline="0" dirty="0">
              <a:solidFill>
                <a:srgbClr val="F0374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 TA ČR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sz="2100" dirty="0" smtClean="0"/>
          </a:p>
          <a:p>
            <a:r>
              <a:rPr lang="cs-CZ" sz="2600" b="1" dirty="0"/>
              <a:t>ALFA</a:t>
            </a:r>
            <a:r>
              <a:rPr lang="cs-CZ" sz="2600" dirty="0"/>
              <a:t> – </a:t>
            </a:r>
            <a:r>
              <a:rPr lang="cs-CZ" sz="2600" dirty="0">
                <a:solidFill>
                  <a:schemeClr val="dk1"/>
                </a:solidFill>
                <a:sym typeface="Arial"/>
              </a:rPr>
              <a:t>podpora VaV zejména v oblasti progresivních technologií, materiálů a systémů, energetických zdrojů a ochrany a tvorby ŽP a dále v oblasti udržitelného rozvoje dopravy,</a:t>
            </a:r>
          </a:p>
          <a:p>
            <a:r>
              <a:rPr lang="cs-CZ" sz="2600" b="1" dirty="0">
                <a:solidFill>
                  <a:schemeClr val="dk1"/>
                </a:solidFill>
                <a:sym typeface="Arial"/>
              </a:rPr>
              <a:t>BETA</a:t>
            </a:r>
            <a:r>
              <a:rPr lang="cs-CZ" sz="2600" dirty="0">
                <a:solidFill>
                  <a:schemeClr val="dk1"/>
                </a:solidFill>
                <a:sym typeface="Arial"/>
              </a:rPr>
              <a:t> </a:t>
            </a:r>
            <a:r>
              <a:rPr lang="cs-CZ" sz="2600" dirty="0"/>
              <a:t>–</a:t>
            </a:r>
            <a:r>
              <a:rPr lang="cs-CZ" sz="2600" dirty="0">
                <a:solidFill>
                  <a:schemeClr val="dk1"/>
                </a:solidFill>
                <a:sym typeface="Arial"/>
              </a:rPr>
              <a:t> </a:t>
            </a:r>
            <a:r>
              <a:rPr lang="cs-CZ" sz="2600" dirty="0"/>
              <a:t> p</a:t>
            </a:r>
            <a:r>
              <a:rPr lang="cs-CZ" sz="2600" dirty="0">
                <a:solidFill>
                  <a:schemeClr val="dk1"/>
                </a:solidFill>
                <a:sym typeface="Arial"/>
              </a:rPr>
              <a:t>rogram veřejných zakázek VaVaI pro potřeby státní správy,</a:t>
            </a:r>
          </a:p>
          <a:p>
            <a:r>
              <a:rPr lang="cs-CZ" sz="2600" b="1" dirty="0">
                <a:solidFill>
                  <a:schemeClr val="dk1"/>
                </a:solidFill>
                <a:sym typeface="Arial"/>
              </a:rPr>
              <a:t>OMEGA</a:t>
            </a:r>
            <a:r>
              <a:rPr lang="cs-CZ" sz="2600" dirty="0">
                <a:solidFill>
                  <a:schemeClr val="dk1"/>
                </a:solidFill>
                <a:sym typeface="Arial"/>
              </a:rPr>
              <a:t> </a:t>
            </a:r>
            <a:r>
              <a:rPr lang="cs-CZ" sz="2600" dirty="0"/>
              <a:t>–</a:t>
            </a:r>
            <a:r>
              <a:rPr lang="cs-CZ" sz="2600" dirty="0">
                <a:solidFill>
                  <a:schemeClr val="dk1"/>
                </a:solidFill>
                <a:sym typeface="Arial"/>
              </a:rPr>
              <a:t> program je zaměřen na podporu projektů, jejichž výsledky mají vysoký potenciál pro uplatnění v řadě oblastí celospolečenského života obyvatel ČR,</a:t>
            </a:r>
          </a:p>
          <a:p>
            <a:r>
              <a:rPr lang="cs-CZ" sz="2600" b="1" dirty="0"/>
              <a:t>Centra kompetence </a:t>
            </a:r>
            <a:r>
              <a:rPr lang="cs-CZ" sz="2600" dirty="0"/>
              <a:t>– </a:t>
            </a:r>
            <a:r>
              <a:rPr lang="cs-CZ" sz="2600" dirty="0">
                <a:solidFill>
                  <a:schemeClr val="dk1"/>
                </a:solidFill>
                <a:sym typeface="Arial"/>
              </a:rPr>
              <a:t>program zaměřený na podporu vzniku a činnosti center VaVaI v progresivních oborech s vysokým aplikačním a inovativním potenciálem a perspektivou pro značný přínos k růstu konkurenceschopnosti ČR,</a:t>
            </a:r>
          </a:p>
          <a:p>
            <a:r>
              <a:rPr lang="cs-CZ" sz="2600" b="1" dirty="0">
                <a:solidFill>
                  <a:schemeClr val="dk1"/>
                </a:solidFill>
                <a:sym typeface="Arial"/>
              </a:rPr>
              <a:t>EPSILON </a:t>
            </a:r>
            <a:r>
              <a:rPr lang="cs-CZ" sz="2600" dirty="0"/>
              <a:t>–</a:t>
            </a:r>
            <a:r>
              <a:rPr lang="cs-CZ" sz="2600" dirty="0">
                <a:solidFill>
                  <a:schemeClr val="dk1"/>
                </a:solidFill>
                <a:sym typeface="Arial"/>
              </a:rPr>
              <a:t> podpora projektů, jejichž výsledky mají vysoký potenciál pro rychlé uplatnění v nových produktech, výrobních postupech a službách,</a:t>
            </a:r>
          </a:p>
          <a:p>
            <a:r>
              <a:rPr lang="cs-CZ" sz="2600" b="1" dirty="0">
                <a:solidFill>
                  <a:schemeClr val="dk1"/>
                </a:solidFill>
                <a:sym typeface="Arial"/>
              </a:rPr>
              <a:t>GAMA</a:t>
            </a:r>
            <a:r>
              <a:rPr lang="cs-CZ" sz="2600" dirty="0">
                <a:solidFill>
                  <a:schemeClr val="dk1"/>
                </a:solidFill>
                <a:sym typeface="Arial"/>
              </a:rPr>
              <a:t> </a:t>
            </a:r>
            <a:r>
              <a:rPr lang="cs-CZ" sz="2600" dirty="0"/>
              <a:t>–</a:t>
            </a:r>
            <a:r>
              <a:rPr lang="cs-CZ" sz="2600" dirty="0">
                <a:solidFill>
                  <a:schemeClr val="dk1"/>
                </a:solidFill>
                <a:sym typeface="Arial"/>
              </a:rPr>
              <a:t> podpora ověření výsledků VaV z hlediska jejich praktického uplatnění a na přípravu jejich následného komerčního využití,</a:t>
            </a:r>
          </a:p>
          <a:p>
            <a:r>
              <a:rPr lang="cs-CZ" sz="2600" b="1" dirty="0">
                <a:solidFill>
                  <a:schemeClr val="dk1"/>
                </a:solidFill>
                <a:sym typeface="Arial"/>
              </a:rPr>
              <a:t>DELTA</a:t>
            </a:r>
            <a:r>
              <a:rPr lang="cs-CZ" sz="2600" dirty="0">
                <a:solidFill>
                  <a:schemeClr val="dk1"/>
                </a:solidFill>
                <a:sym typeface="Arial"/>
              </a:rPr>
              <a:t> </a:t>
            </a:r>
            <a:r>
              <a:rPr lang="cs-CZ" sz="2600" dirty="0"/>
              <a:t>–</a:t>
            </a:r>
            <a:r>
              <a:rPr lang="cs-CZ" sz="2600" dirty="0">
                <a:solidFill>
                  <a:schemeClr val="dk1"/>
                </a:solidFill>
                <a:sym typeface="Arial"/>
              </a:rPr>
              <a:t> program podpory spolupráce v VaV prostřednictvím společných projektů technologických a inovačních </a:t>
            </a:r>
            <a:r>
              <a:rPr lang="cs-CZ" sz="2600" dirty="0" smtClean="0">
                <a:solidFill>
                  <a:schemeClr val="dk1"/>
                </a:solidFill>
                <a:sym typeface="Arial"/>
              </a:rPr>
              <a:t>agentur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381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7583" y="0"/>
            <a:ext cx="7344816" cy="1304764"/>
          </a:xfrm>
        </p:spPr>
        <p:txBody>
          <a:bodyPr>
            <a:normAutofit/>
          </a:bodyPr>
          <a:lstStyle/>
          <a:p>
            <a:r>
              <a:rPr lang="cs-CZ" sz="2500" dirty="0"/>
              <a:t>Rozpočet TA ČR</a:t>
            </a:r>
            <a:r>
              <a:rPr lang="cs-CZ" sz="2500" b="0" dirty="0"/>
              <a:t/>
            </a:r>
            <a:br>
              <a:rPr lang="cs-CZ" sz="2500" b="0" dirty="0"/>
            </a:br>
            <a:r>
              <a:rPr lang="cs-CZ" sz="2000" b="0" dirty="0"/>
              <a:t>(Střednědobý </a:t>
            </a:r>
            <a:r>
              <a:rPr lang="cs-CZ" sz="2000" b="0" dirty="0" smtClean="0"/>
              <a:t>výhled – návrh TA ČR)</a:t>
            </a:r>
            <a:endParaRPr lang="cs-CZ" sz="20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46073"/>
              </p:ext>
            </p:extLst>
          </p:nvPr>
        </p:nvGraphicFramePr>
        <p:xfrm>
          <a:off x="865822" y="1615590"/>
          <a:ext cx="8006577" cy="4531652"/>
        </p:xfrm>
        <a:graphic>
          <a:graphicData uri="http://schemas.openxmlformats.org/drawingml/2006/table">
            <a:tbl>
              <a:tblPr/>
              <a:tblGrid>
                <a:gridCol w="2106993">
                  <a:extLst>
                    <a:ext uri="{9D8B030D-6E8A-4147-A177-3AD203B41FA5}">
                      <a16:colId xmlns="" xmlns:a16="http://schemas.microsoft.com/office/drawing/2014/main" val="2095653443"/>
                    </a:ext>
                  </a:extLst>
                </a:gridCol>
                <a:gridCol w="1957466">
                  <a:extLst>
                    <a:ext uri="{9D8B030D-6E8A-4147-A177-3AD203B41FA5}">
                      <a16:colId xmlns="" xmlns:a16="http://schemas.microsoft.com/office/drawing/2014/main" val="1255808491"/>
                    </a:ext>
                  </a:extLst>
                </a:gridCol>
                <a:gridCol w="1957466">
                  <a:extLst>
                    <a:ext uri="{9D8B030D-6E8A-4147-A177-3AD203B41FA5}">
                      <a16:colId xmlns="" xmlns:a16="http://schemas.microsoft.com/office/drawing/2014/main" val="245400594"/>
                    </a:ext>
                  </a:extLst>
                </a:gridCol>
                <a:gridCol w="1984652">
                  <a:extLst>
                    <a:ext uri="{9D8B030D-6E8A-4147-A177-3AD203B41FA5}">
                      <a16:colId xmlns="" xmlns:a16="http://schemas.microsoft.com/office/drawing/2014/main" val="2856315095"/>
                    </a:ext>
                  </a:extLst>
                </a:gridCol>
              </a:tblGrid>
              <a:tr h="1982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1" u="none" strike="noStrike" kern="1200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[tis. Kč]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1" u="none" strike="noStrike" kern="1200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2016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1" u="none" strike="noStrike" kern="1200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1" u="none" strike="noStrike" kern="1200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0894380"/>
                  </a:ext>
                </a:extLst>
              </a:tr>
              <a:tr h="347012">
                <a:tc>
                  <a:txBody>
                    <a:bodyPr/>
                    <a:lstStyle/>
                    <a:p>
                      <a:pPr marL="180000" marR="0" lvl="0" indent="-2199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ALFA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1 134 835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593 639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50 000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0548773"/>
                  </a:ext>
                </a:extLst>
              </a:tr>
              <a:tr h="198293">
                <a:tc>
                  <a:txBody>
                    <a:bodyPr/>
                    <a:lstStyle/>
                    <a:p>
                      <a:pPr marL="180000" marR="0" lvl="0" indent="-2199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BETA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123 930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362523"/>
                  </a:ext>
                </a:extLst>
              </a:tr>
              <a:tr h="198293">
                <a:tc>
                  <a:txBody>
                    <a:bodyPr/>
                    <a:lstStyle/>
                    <a:p>
                      <a:pPr marL="180000" marR="0" lvl="0" indent="-2199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OMEGA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51 500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65 373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1076563"/>
                  </a:ext>
                </a:extLst>
              </a:tr>
              <a:tr h="365179">
                <a:tc>
                  <a:txBody>
                    <a:bodyPr/>
                    <a:lstStyle/>
                    <a:p>
                      <a:pPr marL="180000" marR="0" lvl="0" indent="-2199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Centra kompetence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894 150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930 006 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823 368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2882748"/>
                  </a:ext>
                </a:extLst>
              </a:tr>
              <a:tr h="347012">
                <a:tc>
                  <a:txBody>
                    <a:bodyPr/>
                    <a:lstStyle/>
                    <a:p>
                      <a:pPr marL="180000" marR="0" lvl="0" indent="-2199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EPSILON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283 477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970 249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1 261 437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0482629"/>
                  </a:ext>
                </a:extLst>
              </a:tr>
              <a:tr h="198293">
                <a:tc>
                  <a:txBody>
                    <a:bodyPr/>
                    <a:lstStyle/>
                    <a:p>
                      <a:pPr marL="180000" marR="0" lvl="0" indent="-2199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GAMA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139 000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155 469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141 186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7782197"/>
                  </a:ext>
                </a:extLst>
              </a:tr>
              <a:tr h="198293">
                <a:tc>
                  <a:txBody>
                    <a:bodyPr/>
                    <a:lstStyle/>
                    <a:p>
                      <a:pPr marL="180000" marR="0" lvl="0" indent="-2199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DELTA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225 619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109 375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255 537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6710641"/>
                  </a:ext>
                </a:extLst>
              </a:tr>
              <a:tr h="366667">
                <a:tc>
                  <a:txBody>
                    <a:bodyPr/>
                    <a:lstStyle/>
                    <a:p>
                      <a:pPr marL="180000" marR="0" lvl="0" indent="-2199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Předpokládané programy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713 586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8465778"/>
                  </a:ext>
                </a:extLst>
              </a:tr>
              <a:tr h="198293">
                <a:tc>
                  <a:txBody>
                    <a:bodyPr/>
                    <a:lstStyle/>
                    <a:p>
                      <a:pPr marL="180000" marR="0" lvl="0" indent="-2199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ZÉTA*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30 000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89 819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6324297"/>
                  </a:ext>
                </a:extLst>
              </a:tr>
              <a:tr h="198293">
                <a:tc>
                  <a:txBody>
                    <a:bodyPr/>
                    <a:lstStyle/>
                    <a:p>
                      <a:pPr marL="180000" marR="0" lvl="0" indent="-2199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BETA2*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300 000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310 000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9756399"/>
                  </a:ext>
                </a:extLst>
              </a:tr>
              <a:tr h="382237">
                <a:tc>
                  <a:txBody>
                    <a:bodyPr/>
                    <a:lstStyle/>
                    <a:p>
                      <a:pPr marL="180000" marR="0" lvl="0" indent="-2199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4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Institucionální podpora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106 428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106 445</a:t>
                      </a:r>
                      <a:endParaRPr lang="cs-CZ" sz="1500" b="0" i="0" u="none" strike="noStrike" kern="1200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cs-CZ" sz="15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106 445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9805518"/>
                  </a:ext>
                </a:extLst>
              </a:tr>
              <a:tr h="34701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CELKEM</a:t>
                      </a:r>
                      <a:endParaRPr lang="cs-CZ" sz="1400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2 958 939</a:t>
                      </a:r>
                      <a:endParaRPr lang="cs-CZ" sz="1500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 </a:t>
                      </a:r>
                      <a:r>
                        <a:rPr lang="cs-CZ" sz="1500" b="1" i="0" u="none" strike="noStrike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288</a:t>
                      </a:r>
                      <a:r>
                        <a:rPr lang="cs-CZ" sz="1500" b="1" i="0" u="none" strike="noStrike" baseline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cs-CZ" sz="1500" b="1" i="0" u="none" strike="noStrike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956</a:t>
                      </a:r>
                      <a:endParaRPr lang="cs-CZ" sz="1500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 </a:t>
                      </a:r>
                      <a:r>
                        <a:rPr lang="cs-CZ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768 956</a:t>
                      </a:r>
                      <a:endParaRPr lang="cs-CZ" sz="1500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270012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37744" y="1823095"/>
            <a:ext cx="153043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90880" y="6437252"/>
            <a:ext cx="166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 dirty="0">
                <a:latin typeface="+mj-lt"/>
              </a:rPr>
              <a:t>* Návrh programu</a:t>
            </a:r>
          </a:p>
        </p:txBody>
      </p:sp>
    </p:spTree>
    <p:extLst>
      <p:ext uri="{BB962C8B-B14F-4D97-AF65-F5344CB8AC3E}">
        <p14:creationId xmlns:p14="http://schemas.microsoft.com/office/powerpoint/2010/main" val="27476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 TA ČR - tvorba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doposud </a:t>
            </a:r>
            <a:r>
              <a:rPr lang="cs-CZ" sz="2400" dirty="0"/>
              <a:t>TA </a:t>
            </a:r>
            <a:r>
              <a:rPr lang="cs-CZ" sz="2400" dirty="0" smtClean="0"/>
              <a:t>ČR vytvořila </a:t>
            </a:r>
            <a:r>
              <a:rPr lang="cs-CZ" sz="2400" dirty="0"/>
              <a:t>a realizuje 7 programů a připravuje dalších 5</a:t>
            </a:r>
          </a:p>
          <a:p>
            <a:r>
              <a:rPr lang="cs-CZ" sz="2400" dirty="0" smtClean="0"/>
              <a:t>máme unikátní a těžko přenositelné zkušenosti s tvorbou 12 programů podpory VaVaI</a:t>
            </a:r>
          </a:p>
          <a:p>
            <a:r>
              <a:rPr lang="cs-CZ" sz="2400" dirty="0" smtClean="0"/>
              <a:t>nové programy:</a:t>
            </a:r>
          </a:p>
          <a:p>
            <a:pPr lvl="1"/>
            <a:r>
              <a:rPr lang="cs-CZ" dirty="0" smtClean="0"/>
              <a:t>BETA 2 – schváleno vládou</a:t>
            </a:r>
          </a:p>
          <a:p>
            <a:pPr lvl="1"/>
            <a:r>
              <a:rPr lang="cs-CZ" dirty="0" smtClean="0"/>
              <a:t>ZÉTA – schváleno vládou</a:t>
            </a:r>
          </a:p>
          <a:p>
            <a:pPr lvl="1"/>
            <a:r>
              <a:rPr lang="cs-CZ" dirty="0" smtClean="0"/>
              <a:t>ÉTA (navazuje na program OMEGA) – v RVVI</a:t>
            </a:r>
          </a:p>
          <a:p>
            <a:pPr lvl="1"/>
            <a:r>
              <a:rPr lang="cs-CZ" dirty="0" smtClean="0"/>
              <a:t>THÉTA (</a:t>
            </a:r>
            <a:r>
              <a:rPr lang="cs-CZ" dirty="0" err="1" smtClean="0"/>
              <a:t>VaV</a:t>
            </a:r>
            <a:r>
              <a:rPr lang="cs-CZ" dirty="0" smtClean="0"/>
              <a:t> pro energetiku)</a:t>
            </a:r>
          </a:p>
          <a:p>
            <a:pPr lvl="1"/>
            <a:r>
              <a:rPr lang="cs-CZ" dirty="0" smtClean="0"/>
              <a:t>Národní/strategická centra</a:t>
            </a:r>
          </a:p>
          <a:p>
            <a:pPr lvl="1"/>
            <a:endParaRPr 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10145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TA </a:t>
            </a:r>
            <a:r>
              <a:rPr lang="cs-CZ" dirty="0" smtClean="0"/>
              <a:t>ČR – rok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BETA2 – průběžné podávání výzkum. potřeb</a:t>
            </a:r>
          </a:p>
          <a:p>
            <a:r>
              <a:rPr lang="cs-CZ" dirty="0" smtClean="0"/>
              <a:t>GAMA </a:t>
            </a:r>
            <a:r>
              <a:rPr lang="cs-CZ" dirty="0"/>
              <a:t>3 - podávání projektů ukončeno (soutěžní lhůta 29. 1. - 16. 3.), vyhlášení výsledků </a:t>
            </a:r>
            <a:r>
              <a:rPr lang="cs-CZ" dirty="0" smtClean="0"/>
              <a:t>lze očekávat do </a:t>
            </a:r>
            <a:r>
              <a:rPr lang="cs-CZ" dirty="0"/>
              <a:t>konce června</a:t>
            </a:r>
          </a:p>
          <a:p>
            <a:r>
              <a:rPr lang="cs-CZ" dirty="0"/>
              <a:t>EPSILON 2 - vyhlášení 15. 3., soutěžní lhůta do 27. 4., vyhlášení výsledků do 1. 11. 2016</a:t>
            </a:r>
          </a:p>
          <a:p>
            <a:r>
              <a:rPr lang="cs-CZ" dirty="0"/>
              <a:t>DELTA </a:t>
            </a:r>
            <a:r>
              <a:rPr lang="cs-CZ" dirty="0" smtClean="0"/>
              <a:t>– veřejná soutěž pro spolupráci s Korejskou republikou by měla být vyhlášena v průběhu 2. Q, </a:t>
            </a:r>
            <a:r>
              <a:rPr lang="cs-CZ" dirty="0"/>
              <a:t>výsledky by měly být nejpozději do konce října.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6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BETA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Navazuje </a:t>
            </a:r>
            <a:r>
              <a:rPr lang="cs-CZ" dirty="0"/>
              <a:t>na program </a:t>
            </a:r>
            <a:r>
              <a:rPr lang="cs-CZ" dirty="0" smtClean="0"/>
              <a:t>BETA, </a:t>
            </a:r>
            <a:r>
              <a:rPr lang="cs-CZ" dirty="0"/>
              <a:t>zavádí jednodušší </a:t>
            </a:r>
            <a:r>
              <a:rPr lang="cs-CZ" dirty="0" smtClean="0"/>
              <a:t>postupy. Je </a:t>
            </a:r>
            <a:r>
              <a:rPr lang="cs-CZ" dirty="0"/>
              <a:t>zaměřen na </a:t>
            </a:r>
            <a:r>
              <a:rPr lang="cs-CZ" dirty="0" smtClean="0"/>
              <a:t>podporu aplikovaného </a:t>
            </a:r>
            <a:r>
              <a:rPr lang="cs-CZ" dirty="0"/>
              <a:t>výzkumu a inovací pro potřeby uvedených </a:t>
            </a:r>
            <a:r>
              <a:rPr lang="cs-CZ" dirty="0" smtClean="0"/>
              <a:t>orgánů </a:t>
            </a:r>
            <a:r>
              <a:rPr lang="cs-CZ" dirty="0"/>
              <a:t>státní správy: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Doba trvání: 2017 až 2021</a:t>
            </a:r>
          </a:p>
          <a:p>
            <a:pPr marL="0" lvl="0" indent="0">
              <a:buNone/>
            </a:pPr>
            <a:r>
              <a:rPr lang="cs-CZ" dirty="0"/>
              <a:t>Veřejné soutěže: 2016 až 2020</a:t>
            </a:r>
          </a:p>
          <a:p>
            <a:pPr marL="0" lvl="0" indent="0">
              <a:buNone/>
            </a:pPr>
            <a:r>
              <a:rPr lang="cs-CZ" dirty="0"/>
              <a:t>Předpokládaný rozpočet celkem: 1,6 mld. Kč</a:t>
            </a:r>
          </a:p>
          <a:p>
            <a:pPr marL="0" lvl="0" indent="0">
              <a:buNone/>
            </a:pPr>
            <a:r>
              <a:rPr lang="cs-CZ" dirty="0" smtClean="0"/>
              <a:t>Příjemci </a:t>
            </a:r>
            <a:r>
              <a:rPr lang="cs-CZ" dirty="0"/>
              <a:t>podpory: podniky, </a:t>
            </a:r>
            <a:r>
              <a:rPr lang="cs-CZ" dirty="0" smtClean="0"/>
              <a:t>výzkumné organizace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Maximální míra podpory projektu: 100 % celkových</a:t>
            </a:r>
          </a:p>
          <a:p>
            <a:pPr marL="0" lvl="0" indent="0">
              <a:buNone/>
            </a:pPr>
            <a:r>
              <a:rPr lang="cs-CZ" dirty="0"/>
              <a:t>uznaných nákladů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6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ZÉTA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Program je zaměřen na podporu spolupráce akademické sféry a podniků prostřednictvím </a:t>
            </a:r>
            <a:r>
              <a:rPr lang="cs-CZ" dirty="0" smtClean="0"/>
              <a:t>zapojení posluchačů vysokých </a:t>
            </a:r>
            <a:r>
              <a:rPr lang="cs-CZ" dirty="0"/>
              <a:t>škol </a:t>
            </a:r>
            <a:r>
              <a:rPr lang="cs-CZ" dirty="0" smtClean="0"/>
              <a:t> a </a:t>
            </a:r>
            <a:r>
              <a:rPr lang="cs-CZ" dirty="0"/>
              <a:t>mladých výzkumných </a:t>
            </a:r>
            <a:r>
              <a:rPr lang="cs-CZ" dirty="0" smtClean="0"/>
              <a:t>pracovníků ve </a:t>
            </a:r>
            <a:r>
              <a:rPr lang="cs-CZ" dirty="0"/>
              <a:t>věku do 35 </a:t>
            </a:r>
            <a:r>
              <a:rPr lang="cs-CZ" dirty="0" smtClean="0"/>
              <a:t>let (se započtením rodičovské dovolené apod.).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Doba trvání 2017 až 2025</a:t>
            </a:r>
          </a:p>
          <a:p>
            <a:pPr marL="0" indent="0">
              <a:buNone/>
            </a:pPr>
            <a:r>
              <a:rPr lang="cs-CZ" dirty="0"/>
              <a:t>Veřejné soutěže 2016 až 2021</a:t>
            </a:r>
          </a:p>
          <a:p>
            <a:pPr marL="0" indent="0">
              <a:buNone/>
            </a:pPr>
            <a:r>
              <a:rPr lang="cs-CZ" dirty="0" smtClean="0"/>
              <a:t>Předpokládaný </a:t>
            </a:r>
            <a:r>
              <a:rPr lang="cs-CZ" dirty="0"/>
              <a:t>rozpočet celkem 847,2 mil. Kč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sz="2400" dirty="0" smtClean="0"/>
              <a:t>Z </a:t>
            </a:r>
            <a:r>
              <a:rPr lang="cs-CZ" sz="2400" dirty="0"/>
              <a:t>toho výdaje státního rozpočtu 720 mil. Kč</a:t>
            </a:r>
          </a:p>
          <a:p>
            <a:pPr marL="0" indent="0">
              <a:buNone/>
            </a:pPr>
            <a:r>
              <a:rPr lang="cs-CZ" dirty="0"/>
              <a:t>Délka projektů 1 až 2 roky</a:t>
            </a:r>
          </a:p>
          <a:p>
            <a:pPr marL="0" indent="0">
              <a:buNone/>
            </a:pPr>
            <a:r>
              <a:rPr lang="cs-CZ"/>
              <a:t>Příjemci </a:t>
            </a:r>
            <a:r>
              <a:rPr lang="cs-CZ" smtClean="0"/>
              <a:t>podpory výzkumné organizace, podniky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Maximální míra podpory projektu 85 % </a:t>
            </a:r>
            <a:r>
              <a:rPr lang="cs-CZ" dirty="0" smtClean="0"/>
              <a:t>celkových uznaných </a:t>
            </a:r>
            <a:r>
              <a:rPr lang="cs-CZ" dirty="0"/>
              <a:t>nákladů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2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Projekty TA ČR s tématikou působnosti </a:t>
            </a:r>
            <a:r>
              <a:rPr lang="cs-CZ" dirty="0" err="1" smtClean="0"/>
              <a:t>MMR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750084"/>
              </p:ext>
            </p:extLst>
          </p:nvPr>
        </p:nvGraphicFramePr>
        <p:xfrm>
          <a:off x="827584" y="1340768"/>
          <a:ext cx="7200000" cy="2291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000"/>
                <a:gridCol w="2400000"/>
                <a:gridCol w="2400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Program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projektů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Celkové dotace </a:t>
                      </a:r>
                    </a:p>
                    <a:p>
                      <a:pPr algn="ctr"/>
                      <a:r>
                        <a:rPr lang="cs-CZ" dirty="0" smtClean="0"/>
                        <a:t>(tis. Kč)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BETA – výzkumné potřeby </a:t>
                      </a:r>
                      <a:r>
                        <a:rPr lang="cs-CZ" dirty="0" err="1" smtClean="0"/>
                        <a:t>MMR</a:t>
                      </a:r>
                      <a:endParaRPr lang="cs-CZ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26 001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OMEGA – projekty s tématikou gesce </a:t>
                      </a:r>
                      <a:r>
                        <a:rPr lang="cs-CZ" dirty="0" err="1" smtClean="0"/>
                        <a:t>MMR</a:t>
                      </a:r>
                      <a:endParaRPr lang="cs-CZ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</a:t>
                      </a:r>
                      <a:endParaRPr lang="cs-CZ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76 281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56</a:t>
                      </a:r>
                      <a:endParaRPr lang="cs-CZ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102 282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9063E-6802-4696-9C74-7CFB5774F15F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901838"/>
              </p:ext>
            </p:extLst>
          </p:nvPr>
        </p:nvGraphicFramePr>
        <p:xfrm>
          <a:off x="827584" y="3789040"/>
          <a:ext cx="7200000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000"/>
                <a:gridCol w="2400000"/>
                <a:gridCol w="2400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Druh organizace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Zapojených organizací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Celkové dotace </a:t>
                      </a:r>
                    </a:p>
                    <a:p>
                      <a:pPr algn="ctr"/>
                      <a:r>
                        <a:rPr lang="cs-CZ" dirty="0" smtClean="0"/>
                        <a:t>(tis. Kč)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Podniky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18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20 719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VO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75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81 563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i="1" dirty="0" smtClean="0"/>
                        <a:t>v tom: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VVŠ</a:t>
                      </a:r>
                      <a:endParaRPr lang="cs-CZ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36</a:t>
                      </a:r>
                      <a:endParaRPr lang="cs-CZ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51 602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627063"/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VVI</a:t>
                      </a:r>
                      <a:endParaRPr lang="cs-CZ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18 115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627063"/>
                      <a:r>
                        <a:rPr lang="cs-CZ" dirty="0" smtClean="0"/>
                        <a:t> ostatní </a:t>
                      </a:r>
                      <a:r>
                        <a:rPr lang="cs-CZ" dirty="0" err="1" smtClean="0"/>
                        <a:t>VO</a:t>
                      </a:r>
                      <a:endParaRPr lang="cs-CZ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11 846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75</a:t>
                      </a:r>
                      <a:endParaRPr lang="cs-CZ" b="1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102 282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4336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AČR červená">
  <a:themeElements>
    <a:clrScheme name="TAČR červené">
      <a:dk1>
        <a:srgbClr val="000000"/>
      </a:dk1>
      <a:lt1>
        <a:srgbClr val="FFFFFF"/>
      </a:lt1>
      <a:dk2>
        <a:srgbClr val="F03741"/>
      </a:dk2>
      <a:lt2>
        <a:srgbClr val="F9ADAD"/>
      </a:lt2>
      <a:accent1>
        <a:srgbClr val="F03741"/>
      </a:accent1>
      <a:accent2>
        <a:srgbClr val="F9ADAD"/>
      </a:accent2>
      <a:accent3>
        <a:srgbClr val="FBD1D3"/>
      </a:accent3>
      <a:accent4>
        <a:srgbClr val="595959"/>
      </a:accent4>
      <a:accent5>
        <a:srgbClr val="7F7F7F"/>
      </a:accent5>
      <a:accent6>
        <a:srgbClr val="A5A5A5"/>
      </a:accent6>
      <a:hlink>
        <a:srgbClr val="D8D8D8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Šablona_prezentace">
  <a:themeElements>
    <a:clrScheme name="Tačr šedé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3F3F3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03741"/>
      </a:accent6>
      <a:hlink>
        <a:srgbClr val="7F7F7F"/>
      </a:hlink>
      <a:folHlink>
        <a:srgbClr val="7F7F7F"/>
      </a:folHlink>
    </a:clrScheme>
    <a:fontScheme name="TAČR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Šablona_prezentace">
  <a:themeElements>
    <a:clrScheme name="Tačr šedé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3F3F3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03741"/>
      </a:accent6>
      <a:hlink>
        <a:srgbClr val="7F7F7F"/>
      </a:hlink>
      <a:folHlink>
        <a:srgbClr val="7F7F7F"/>
      </a:folHlink>
    </a:clrScheme>
    <a:fontScheme name="TAČR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640</Words>
  <Application>Microsoft Office PowerPoint</Application>
  <PresentationFormat>Předvádění na obrazovce (4:3)</PresentationFormat>
  <Paragraphs>154</Paragraphs>
  <Slides>11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Motiv systému Office</vt:lpstr>
      <vt:lpstr>1_TAČR červená</vt:lpstr>
      <vt:lpstr>Šablona_prezentace</vt:lpstr>
      <vt:lpstr>2_Šablona_prezentace</vt:lpstr>
      <vt:lpstr>Prezentace aplikace PowerPoint</vt:lpstr>
      <vt:lpstr>Aktuální informace  z Technologické agentury ČR </vt:lpstr>
      <vt:lpstr>Programy TA ČR</vt:lpstr>
      <vt:lpstr>Rozpočet TA ČR (Střednědobý výhled – návrh TA ČR)</vt:lpstr>
      <vt:lpstr>Programy TA ČR - tvorba</vt:lpstr>
      <vt:lpstr>Programy TA ČR – rok 2016</vt:lpstr>
      <vt:lpstr>Program BETA 2</vt:lpstr>
      <vt:lpstr>Program ZÉTA</vt:lpstr>
      <vt:lpstr>Projekty TA ČR s tématikou působnosti MMR</vt:lpstr>
      <vt:lpstr>Interní projekty TA ČR</vt:lpstr>
      <vt:lpstr>    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Petkov Michal</dc:creator>
  <cp:lastModifiedBy>Miroslav</cp:lastModifiedBy>
  <cp:revision>145</cp:revision>
  <cp:lastPrinted>2016-02-22T12:04:02Z</cp:lastPrinted>
  <dcterms:modified xsi:type="dcterms:W3CDTF">2016-05-09T15:16:09Z</dcterms:modified>
</cp:coreProperties>
</file>