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</p:sldMasterIdLst>
  <p:notesMasterIdLst>
    <p:notesMasterId r:id="rId19"/>
  </p:notesMasterIdLst>
  <p:sldIdLst>
    <p:sldId id="363" r:id="rId5"/>
    <p:sldId id="321" r:id="rId6"/>
    <p:sldId id="350" r:id="rId7"/>
    <p:sldId id="268" r:id="rId8"/>
    <p:sldId id="269" r:id="rId9"/>
    <p:sldId id="361" r:id="rId10"/>
    <p:sldId id="270" r:id="rId11"/>
    <p:sldId id="351" r:id="rId12"/>
    <p:sldId id="357" r:id="rId13"/>
    <p:sldId id="334" r:id="rId14"/>
    <p:sldId id="348" r:id="rId15"/>
    <p:sldId id="362" r:id="rId16"/>
    <p:sldId id="325" r:id="rId17"/>
    <p:sldId id="33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406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42" autoAdjust="0"/>
    <p:restoredTop sz="94660"/>
  </p:normalViewPr>
  <p:slideViewPr>
    <p:cSldViewPr snapToGrid="0">
      <p:cViewPr>
        <p:scale>
          <a:sx n="110" d="100"/>
          <a:sy n="110" d="100"/>
        </p:scale>
        <p:origin x="186" y="-6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29CA5-2936-4C61-BF07-2262435A7C87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6B489-E012-46BF-987A-0F5A02922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04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Model mobility ve středních Čechách. Počet aktuálně přítomných osob během dne oproti dennímu průměru v každé obci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19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Model mobility ve středních Čechách. Počet aktuálně přítomných osob během dne oproti dennímu průměru v každé obci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19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Příklad denního rytmu 3 obcí rozdílné velikosti i dopravních charakteristik.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Struktura přítomných obyvatel – od spodu – rezidenti, denní dojížďka, týdenní dojížďka, měsíční dojížďka, nocující návštěvník, jednorázový návštěvník, tranzitující a jiné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65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Příklad denního rytmu 3 obcí rozdílné velikosti i dopravních charakteristik.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Struktura přítomných obyvatel – od spodu – rezidenti, denní dojížďka, týdenní dojížďka, měsíční dojížďka, nocující návštěvník, jednorázový návštěvník, tranzitující a jiné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626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Ovčáry – v datech se ukazují hodiny, kdy se v továrnách mění směny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44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Ovčáry – v datech se ukazují hodiny, kdy se v továrnách mění směny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39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/>
              <a:t>Ovčáry – v datech se ukazují hodiny, kdy se v továrnách mění směny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03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05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589827E-D12D-45BE-8B06-B53B720C907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56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006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155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72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26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44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0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60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99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03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70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4CF2-3AEF-4BB9-A534-D2129341934A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93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B4CF2-3AEF-4BB9-A534-D2129341934A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10F85-7B90-4199-8170-0ACD4EF2C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703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hyperlink" Target="https://www.kamdojizdime.cz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Relationship Id="rId1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1.png"/><Relationship Id="rId10" Type="http://schemas.openxmlformats.org/officeDocument/2006/relationships/image" Target="../media/image33.pn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amdojizdime.cz/" TargetMode="External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hyperlink" Target="https://www.kamdojizdime.cz/" TargetMode="External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>
            <a:extLst>
              <a:ext uri="{FF2B5EF4-FFF2-40B4-BE49-F238E27FC236}">
                <a16:creationId xmlns:a16="http://schemas.microsoft.com/office/drawing/2014/main" id="{11231D76-A773-443C-B370-66E1CDF579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761E44F-7672-49CE-8DF7-B60896494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97" y="5817294"/>
            <a:ext cx="2323750" cy="1001291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358EE92-BFB7-4DC8-B1C5-1B2C470EB952}"/>
              </a:ext>
            </a:extLst>
          </p:cNvPr>
          <p:cNvSpPr/>
          <p:nvPr/>
        </p:nvSpPr>
        <p:spPr>
          <a:xfrm>
            <a:off x="18962" y="586493"/>
            <a:ext cx="12192000" cy="864843"/>
          </a:xfrm>
          <a:prstGeom prst="rect">
            <a:avLst/>
          </a:prstGeom>
          <a:solidFill>
            <a:srgbClr val="1566A3">
              <a:alpha val="75000"/>
            </a:srgbClr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45562F-19E7-44ED-B7E4-4778601257A2}"/>
              </a:ext>
            </a:extLst>
          </p:cNvPr>
          <p:cNvSpPr txBox="1"/>
          <p:nvPr/>
        </p:nvSpPr>
        <p:spPr>
          <a:xfrm>
            <a:off x="148213" y="655186"/>
            <a:ext cx="11817598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800" b="1" cap="small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Geolokační data o mobilitě populace </a:t>
            </a:r>
          </a:p>
          <a:p>
            <a:pPr marL="0" marR="0" indent="0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800" b="1" cap="small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- nástroj pro organizaci veřejné správy</a:t>
            </a:r>
            <a:endParaRPr lang="en-US" sz="2000" b="1" cap="small" dirty="0">
              <a:solidFill>
                <a:schemeClr val="accent1">
                  <a:lumMod val="40000"/>
                  <a:lumOff val="60000"/>
                </a:schemeClr>
              </a:solidFill>
              <a:latin typeface="Gill Sans MT" panose="020B0502020104020203" pitchFamily="34" charset="-18"/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352516E-9716-48FB-8136-AC265C9A91D1}"/>
              </a:ext>
            </a:extLst>
          </p:cNvPr>
          <p:cNvSpPr txBox="1"/>
          <p:nvPr/>
        </p:nvSpPr>
        <p:spPr>
          <a:xfrm>
            <a:off x="6879670" y="5384071"/>
            <a:ext cx="5259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1" kern="2000" spc="15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„Zlepšení podmínek pro </a:t>
            </a:r>
            <a:r>
              <a:rPr lang="cs-CZ" sz="1000" b="1" kern="2000" spc="15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decententralizaci</a:t>
            </a:r>
            <a:r>
              <a:rPr lang="cs-CZ" sz="1000" b="1" kern="2000" spc="15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 a dostupnost veřejné správy v území“ financováno z fondů EHP a Norska.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54FA64A-826B-4BCC-9EE4-B3CE67AAE3EE}"/>
              </a:ext>
            </a:extLst>
          </p:cNvPr>
          <p:cNvSpPr txBox="1"/>
          <p:nvPr/>
        </p:nvSpPr>
        <p:spPr>
          <a:xfrm>
            <a:off x="7800272" y="1800164"/>
            <a:ext cx="38189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b="1" dirty="0">
                <a:latin typeface="Gill Sans MT" panose="020B0502020104020203" pitchFamily="34" charset="-18"/>
              </a:rPr>
              <a:t>Václav Jaroš</a:t>
            </a:r>
          </a:p>
          <a:p>
            <a:pPr algn="r"/>
            <a:r>
              <a:rPr lang="cs-CZ" sz="1200" dirty="0">
                <a:latin typeface="Gill Sans MT" panose="020B0502020104020203" pitchFamily="34" charset="-18"/>
              </a:rPr>
              <a:t>Odbor strategického rozvoje a koordinace veřejné správy</a:t>
            </a:r>
          </a:p>
          <a:p>
            <a:pPr algn="r"/>
            <a:r>
              <a:rPr lang="cs-CZ" sz="1200" dirty="0">
                <a:latin typeface="Gill Sans MT" panose="020B0502020104020203" pitchFamily="34" charset="-18"/>
              </a:rPr>
              <a:t>Ministerstvo vnitra  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DAF9FE19-2CF1-4C16-895D-65F8662BE2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1157" r="2895" b="16725"/>
          <a:stretch/>
        </p:blipFill>
        <p:spPr>
          <a:xfrm>
            <a:off x="148213" y="2826100"/>
            <a:ext cx="6173740" cy="376319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A53CF6B1-6C88-47C3-8839-E25B14E511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897" y="5784181"/>
            <a:ext cx="1148988" cy="8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95C351-B1DE-4862-B08A-C853A7D82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04" y="-109057"/>
            <a:ext cx="11253682" cy="704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58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95C351-B1DE-4862-B08A-C853A7D82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37" t="27051" r="35976" b="29381"/>
          <a:stretch/>
        </p:blipFill>
        <p:spPr>
          <a:xfrm>
            <a:off x="0" y="-1012980"/>
            <a:ext cx="12192000" cy="821400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40974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E761E44F-7672-49CE-8DF7-B60896494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4"/>
            <a:ext cx="1685677" cy="726349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11231D76-A773-443C-B370-66E1CDF579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358EE92-BFB7-4DC8-B1C5-1B2C470EB952}"/>
              </a:ext>
            </a:extLst>
          </p:cNvPr>
          <p:cNvSpPr/>
          <p:nvPr/>
        </p:nvSpPr>
        <p:spPr>
          <a:xfrm>
            <a:off x="18962" y="586493"/>
            <a:ext cx="12192000" cy="864843"/>
          </a:xfrm>
          <a:prstGeom prst="rect">
            <a:avLst/>
          </a:prstGeom>
          <a:solidFill>
            <a:srgbClr val="1566A3">
              <a:alpha val="75000"/>
            </a:srgbClr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8C5C41A-A49F-4705-A01E-184158E49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682" y="40884"/>
            <a:ext cx="680654" cy="476947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45562F-19E7-44ED-B7E4-4778601257A2}"/>
              </a:ext>
            </a:extLst>
          </p:cNvPr>
          <p:cNvSpPr txBox="1"/>
          <p:nvPr/>
        </p:nvSpPr>
        <p:spPr>
          <a:xfrm>
            <a:off x="287425" y="685894"/>
            <a:ext cx="996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6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www.kamdojizdime.cz</a:t>
            </a: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18E1583-2FB6-4656-B588-EE879AD3F6FD}"/>
              </a:ext>
            </a:extLst>
          </p:cNvPr>
          <p:cNvGrpSpPr/>
          <p:nvPr/>
        </p:nvGrpSpPr>
        <p:grpSpPr>
          <a:xfrm>
            <a:off x="287425" y="1641053"/>
            <a:ext cx="11648514" cy="6210101"/>
            <a:chOff x="2126650" y="-329797"/>
            <a:chExt cx="9809895" cy="5780760"/>
          </a:xfrm>
        </p:grpSpPr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BB079864-2E5A-4BA2-B14B-58F9DD781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3624" y="3917181"/>
              <a:ext cx="6026244" cy="1533782"/>
            </a:xfrm>
            <a:prstGeom prst="rect">
              <a:avLst/>
            </a:prstGeom>
          </p:spPr>
        </p:pic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A2BD0A72-F4B0-497C-A9FF-F0C4F6AB9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185" r="1500" b="4740"/>
            <a:stretch/>
          </p:blipFill>
          <p:spPr>
            <a:xfrm>
              <a:off x="2126650" y="-329797"/>
              <a:ext cx="9809895" cy="4373785"/>
            </a:xfrm>
            <a:prstGeom prst="rect">
              <a:avLst/>
            </a:prstGeom>
          </p:spPr>
        </p:pic>
      </p:grpSp>
      <p:pic>
        <p:nvPicPr>
          <p:cNvPr id="30" name="Obrázek 29">
            <a:extLst>
              <a:ext uri="{FF2B5EF4-FFF2-40B4-BE49-F238E27FC236}">
                <a16:creationId xmlns:a16="http://schemas.microsoft.com/office/drawing/2014/main" id="{A7A212A7-922D-4AE8-ADF9-B687F648E1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2840" y="2211419"/>
            <a:ext cx="3406498" cy="216493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35F3110-BA4F-4B02-B50C-6D86439267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17" y="2211419"/>
            <a:ext cx="3361186" cy="203469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44BE0DCF-F479-4D23-9E85-5A96CA04D0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5442" y="4570449"/>
            <a:ext cx="4343894" cy="211235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5" name="Obrázek 34">
            <a:hlinkClick r:id="rId11"/>
            <a:extLst>
              <a:ext uri="{FF2B5EF4-FFF2-40B4-BE49-F238E27FC236}">
                <a16:creationId xmlns:a16="http://schemas.microsoft.com/office/drawing/2014/main" id="{96FE2C79-6841-4394-941C-DB170DBFDE4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7337" y="753386"/>
            <a:ext cx="1143169" cy="114316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AC4C538-D056-45F2-9039-293BD017042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lum bright="20000" contrast="40000"/>
          </a:blip>
          <a:srcRect l="11971" t="-715" r="12984" b="1"/>
          <a:stretch/>
        </p:blipFill>
        <p:spPr>
          <a:xfrm>
            <a:off x="119017" y="4504844"/>
            <a:ext cx="3361188" cy="217796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349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E761E44F-7672-49CE-8DF7-B60896494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4"/>
            <a:ext cx="1685677" cy="726349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11231D76-A773-443C-B370-66E1CDF579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358EE92-BFB7-4DC8-B1C5-1B2C470EB952}"/>
              </a:ext>
            </a:extLst>
          </p:cNvPr>
          <p:cNvSpPr/>
          <p:nvPr/>
        </p:nvSpPr>
        <p:spPr>
          <a:xfrm>
            <a:off x="18962" y="586493"/>
            <a:ext cx="12192000" cy="864843"/>
          </a:xfrm>
          <a:prstGeom prst="rect">
            <a:avLst/>
          </a:prstGeom>
          <a:solidFill>
            <a:srgbClr val="1566A3">
              <a:alpha val="75000"/>
            </a:srgbClr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4DA38EB6-FAA1-4685-847A-7D76E965ED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03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" r="143"/>
          <a:stretch/>
        </p:blipFill>
        <p:spPr>
          <a:xfrm>
            <a:off x="2621326" y="7108184"/>
            <a:ext cx="2803573" cy="222416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8C5C41A-A49F-4705-A01E-184158E491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682" y="40884"/>
            <a:ext cx="680654" cy="476947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45562F-19E7-44ED-B7E4-4778601257A2}"/>
              </a:ext>
            </a:extLst>
          </p:cNvPr>
          <p:cNvSpPr txBox="1"/>
          <p:nvPr/>
        </p:nvSpPr>
        <p:spPr>
          <a:xfrm>
            <a:off x="130562" y="742277"/>
            <a:ext cx="9966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1" cap="small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Regionalizace na mikroregionální úrovni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352516E-9716-48FB-8136-AC265C9A91D1}"/>
              </a:ext>
            </a:extLst>
          </p:cNvPr>
          <p:cNvSpPr txBox="1"/>
          <p:nvPr/>
        </p:nvSpPr>
        <p:spPr>
          <a:xfrm>
            <a:off x="6003235" y="117721"/>
            <a:ext cx="5259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1" kern="2000" spc="15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„Zlepšení podmínek pro </a:t>
            </a:r>
            <a:r>
              <a:rPr lang="cs-CZ" sz="1000" b="1" kern="2000" spc="15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decententralizaci</a:t>
            </a:r>
            <a:r>
              <a:rPr lang="cs-CZ" sz="1000" b="1" kern="2000" spc="15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 a dostupnost veřejné správy v území“ financováno z fondů EHP a Norska.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E1E668F-580E-4164-83FB-5CEC3654A7B1}"/>
              </a:ext>
            </a:extLst>
          </p:cNvPr>
          <p:cNvSpPr txBox="1"/>
          <p:nvPr/>
        </p:nvSpPr>
        <p:spPr>
          <a:xfrm>
            <a:off x="391887" y="1896862"/>
            <a:ext cx="44587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173 mikroregionů (+ 11 s nižším významem)</a:t>
            </a:r>
          </a:p>
          <a:p>
            <a:endParaRPr lang="cs-CZ" dirty="0"/>
          </a:p>
          <a:p>
            <a:r>
              <a:rPr lang="cs-CZ" dirty="0"/>
              <a:t>Specifické zázemí Prahy, Brna, Plzně a Ostravy</a:t>
            </a:r>
          </a:p>
          <a:p>
            <a:endParaRPr lang="cs-CZ" dirty="0"/>
          </a:p>
          <a:p>
            <a:r>
              <a:rPr lang="cs-CZ" dirty="0"/>
              <a:t>36 případů obcí s významných přesahem vlivu přes hranice SO ORP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Data poskytována subjektům veřejné správy:</a:t>
            </a:r>
          </a:p>
          <a:p>
            <a:r>
              <a:rPr lang="cs-CZ" dirty="0"/>
              <a:t>Kontakt 	vaclav.jaros@mvcr.cz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2" name="Nahrávání obrazovky 18">
            <a:hlinkClick r:id="" action="ppaction://media"/>
            <a:extLst>
              <a:ext uri="{FF2B5EF4-FFF2-40B4-BE49-F238E27FC236}">
                <a16:creationId xmlns:a16="http://schemas.microsoft.com/office/drawing/2014/main" id="{99FB5E63-B047-4840-B728-52C7CEEB3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lum contrast="40000"/>
          </a:blip>
          <a:stretch>
            <a:fillRect/>
          </a:stretch>
        </p:blipFill>
        <p:spPr>
          <a:xfrm>
            <a:off x="4850675" y="1931219"/>
            <a:ext cx="7243699" cy="4455122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B47EA23B-DF10-4F4C-A363-29654B9AEF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0010" y="5605102"/>
            <a:ext cx="1021240" cy="102124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4F18B2CB-759F-45CE-BCD4-55CE773226A9}"/>
              </a:ext>
            </a:extLst>
          </p:cNvPr>
          <p:cNvGrpSpPr>
            <a:grpSpLocks noChangeAspect="1"/>
          </p:cNvGrpSpPr>
          <p:nvPr/>
        </p:nvGrpSpPr>
        <p:grpSpPr>
          <a:xfrm>
            <a:off x="529418" y="5494403"/>
            <a:ext cx="1722121" cy="1242639"/>
            <a:chOff x="8529851" y="3261815"/>
            <a:chExt cx="3293849" cy="2552131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26" name="Obrázek 25">
              <a:extLst>
                <a:ext uri="{FF2B5EF4-FFF2-40B4-BE49-F238E27FC236}">
                  <a16:creationId xmlns:a16="http://schemas.microsoft.com/office/drawing/2014/main" id="{2E93202A-3E25-437E-9E1B-897391C36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-2276" t="-1442" r="-4979" b="-6229"/>
            <a:stretch/>
          </p:blipFill>
          <p:spPr>
            <a:xfrm>
              <a:off x="8529851" y="3261815"/>
              <a:ext cx="3293849" cy="2552131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sp>
          <p:nvSpPr>
            <p:cNvPr id="30" name="Nadpis 1">
              <a:extLst>
                <a:ext uri="{FF2B5EF4-FFF2-40B4-BE49-F238E27FC236}">
                  <a16:creationId xmlns:a16="http://schemas.microsoft.com/office/drawing/2014/main" id="{09086656-1EC0-47F0-83C5-0BCCF38A5E64}"/>
                </a:ext>
              </a:extLst>
            </p:cNvPr>
            <p:cNvSpPr txBox="1">
              <a:spLocks/>
            </p:cNvSpPr>
            <p:nvPr/>
          </p:nvSpPr>
          <p:spPr>
            <a:xfrm>
              <a:off x="8529851" y="3986742"/>
              <a:ext cx="3293849" cy="617226"/>
            </a:xfrm>
            <a:prstGeom prst="rect">
              <a:avLst/>
            </a:prstGeom>
            <a:solidFill>
              <a:srgbClr val="50651F">
                <a:alpha val="38824"/>
              </a:srgb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i="0" kern="1200" cap="all">
                  <a:solidFill>
                    <a:schemeClr val="tx1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400" b="0" cap="none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-18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Story mapa k využití </a:t>
              </a:r>
            </a:p>
            <a:p>
              <a:r>
                <a:rPr lang="cs-CZ" sz="1400" b="0" cap="none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-18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Geolokačních dat</a:t>
              </a:r>
              <a:endParaRPr lang="cs-CZ" sz="1400" b="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19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63B416DA-CFD7-451A-950E-1C0B56B79F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5581650"/>
            <a:ext cx="12192000" cy="127635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cs-CZ" sz="1800" dirty="0">
              <a:solidFill>
                <a:srgbClr val="000000"/>
              </a:solidFill>
              <a:latin typeface="Gill Sans MT" panose="020B0502020104020203" pitchFamily="34" charset="-18"/>
              <a:cs typeface="Arial" panose="020B0604020202020204" pitchFamily="34" charset="0"/>
              <a:sym typeface="Calibri Light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620E8A9-006F-46D3-8B15-E002061EA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8" y="434431"/>
            <a:ext cx="1231992" cy="86327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2AF1709-01EC-46AA-8C07-DA45F828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8" y="2672685"/>
            <a:ext cx="2452887" cy="6707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2710BE07-C78C-4CB9-8152-61F04BDE1C2D}"/>
              </a:ext>
            </a:extLst>
          </p:cNvPr>
          <p:cNvSpPr txBox="1"/>
          <p:nvPr/>
        </p:nvSpPr>
        <p:spPr>
          <a:xfrm>
            <a:off x="3848567" y="5821751"/>
            <a:ext cx="863415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spc="0" normalizeH="0" dirty="0">
                <a:ln>
                  <a:noFill/>
                </a:ln>
                <a:effectLst/>
                <a:uFillTx/>
                <a:latin typeface="Gill Sans MT" panose="020B0502020104020203" pitchFamily="34" charset="-18"/>
                <a:cs typeface="Arial" panose="020B0604020202020204" pitchFamily="34" charset="0"/>
                <a:sym typeface="Calibri Light"/>
              </a:rPr>
              <a:t>Odbor strategického rozvoje a koordinace veřejné správy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Gill Sans MT" panose="020B0502020104020203" pitchFamily="34" charset="-18"/>
                <a:cs typeface="Arial" panose="020B0604020202020204" pitchFamily="34" charset="0"/>
                <a:sym typeface="Calibri Light"/>
              </a:rPr>
              <a:t>MINISTERSTVO VNITRA</a:t>
            </a:r>
            <a:endParaRPr kumimoji="0" lang="cs-CZ" sz="2000" b="0" i="0" u="none" strike="noStrike" cap="none" spc="0" normalizeH="0" dirty="0">
              <a:ln>
                <a:noFill/>
              </a:ln>
              <a:effectLst/>
              <a:uFillTx/>
              <a:latin typeface="Gill Sans MT" panose="020B0502020104020203" pitchFamily="34" charset="-18"/>
              <a:cs typeface="Arial" panose="020B0604020202020204" pitchFamily="34" charset="0"/>
              <a:sym typeface="Calibri Light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35B44E42-1B9D-447B-9D9E-11C1A224D3CC}"/>
              </a:ext>
            </a:extLst>
          </p:cNvPr>
          <p:cNvSpPr/>
          <p:nvPr/>
        </p:nvSpPr>
        <p:spPr>
          <a:xfrm>
            <a:off x="290720" y="5699551"/>
            <a:ext cx="20924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cs-CZ" sz="1600" dirty="0">
                <a:latin typeface="Gill Sans MT" panose="020B0502020104020203" pitchFamily="34" charset="-18"/>
                <a:cs typeface="Arial" panose="020B0604020202020204" pitchFamily="34" charset="0"/>
                <a:sym typeface="Calibri Light"/>
              </a:rPr>
              <a:t>e-mail</a:t>
            </a:r>
            <a:r>
              <a:rPr lang="cs-CZ" sz="1600" dirty="0">
                <a:latin typeface="Gill Sans MT" panose="020B0502020104020203" pitchFamily="34" charset="-18"/>
                <a:cs typeface="Arial" panose="020B0604020202020204" pitchFamily="34" charset="0"/>
              </a:rPr>
              <a:t> </a:t>
            </a:r>
          </a:p>
          <a:p>
            <a:pPr hangingPunct="0"/>
            <a:r>
              <a:rPr lang="cs-CZ" sz="1600" dirty="0">
                <a:latin typeface="Gill Sans MT" panose="020B0502020104020203" pitchFamily="34" charset="-18"/>
                <a:cs typeface="Arial" panose="020B0604020202020204" pitchFamily="34" charset="0"/>
                <a:sym typeface="Calibri Light"/>
              </a:rPr>
              <a:t>vaclav.jaros@mvcr.cz</a:t>
            </a:r>
          </a:p>
          <a:p>
            <a:r>
              <a:rPr lang="cs-CZ" altLang="cs-CZ" sz="1600" dirty="0">
                <a:latin typeface="Gill Sans MT" panose="020B0502020104020203" pitchFamily="34" charset="-18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www.kamdojizdime.cz</a:t>
            </a:r>
            <a:endParaRPr lang="cs-CZ" altLang="cs-CZ" sz="1200" dirty="0">
              <a:latin typeface="Gill Sans MT" panose="020B0502020104020203" pitchFamily="34" charset="-18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589E4DD1-A65A-48F0-829C-5EA73299E2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85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91" y="662784"/>
            <a:ext cx="8519091" cy="4791989"/>
          </a:xfrm>
          <a:prstGeom prst="rect">
            <a:avLst/>
          </a:prstGeom>
        </p:spPr>
      </p:pic>
      <p:pic>
        <p:nvPicPr>
          <p:cNvPr id="8" name="Obrázek 7">
            <a:hlinkClick r:id="rId11"/>
            <a:extLst>
              <a:ext uri="{FF2B5EF4-FFF2-40B4-BE49-F238E27FC236}">
                <a16:creationId xmlns:a16="http://schemas.microsoft.com/office/drawing/2014/main" id="{1883F017-2BD6-4B5D-A526-1DC1197C9B3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-40000" contrast="4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15749" y="254822"/>
            <a:ext cx="1200213" cy="120021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5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E761E44F-7672-49CE-8DF7-B60896494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4"/>
            <a:ext cx="1685677" cy="726349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11231D76-A773-443C-B370-66E1CDF579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38" y="-815784"/>
            <a:ext cx="8872765" cy="8489567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358EE92-BFB7-4DC8-B1C5-1B2C470EB952}"/>
              </a:ext>
            </a:extLst>
          </p:cNvPr>
          <p:cNvSpPr/>
          <p:nvPr/>
        </p:nvSpPr>
        <p:spPr>
          <a:xfrm>
            <a:off x="18962" y="586493"/>
            <a:ext cx="12192000" cy="864843"/>
          </a:xfrm>
          <a:prstGeom prst="rect">
            <a:avLst/>
          </a:prstGeom>
          <a:solidFill>
            <a:srgbClr val="1566A3">
              <a:alpha val="75000"/>
            </a:srgbClr>
          </a:solidFill>
          <a:ln>
            <a:solidFill>
              <a:srgbClr val="1C8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4DA38EB6-FAA1-4685-847A-7D76E965ED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3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" r="143"/>
          <a:stretch/>
        </p:blipFill>
        <p:spPr>
          <a:xfrm>
            <a:off x="2621326" y="7108184"/>
            <a:ext cx="2803573" cy="222416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8C5C41A-A49F-4705-A01E-184158E491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682" y="40884"/>
            <a:ext cx="680654" cy="476947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45562F-19E7-44ED-B7E4-4778601257A2}"/>
              </a:ext>
            </a:extLst>
          </p:cNvPr>
          <p:cNvSpPr txBox="1"/>
          <p:nvPr/>
        </p:nvSpPr>
        <p:spPr>
          <a:xfrm>
            <a:off x="130562" y="742277"/>
            <a:ext cx="9966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1" cap="small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Metodika sběru dat</a:t>
            </a:r>
            <a:endParaRPr lang="en-US" b="1" cap="small" dirty="0">
              <a:solidFill>
                <a:schemeClr val="accent1">
                  <a:lumMod val="40000"/>
                  <a:lumOff val="60000"/>
                </a:schemeClr>
              </a:solidFill>
              <a:latin typeface="Gill Sans MT" panose="020B0502020104020203" pitchFamily="34" charset="-18"/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352516E-9716-48FB-8136-AC265C9A91D1}"/>
              </a:ext>
            </a:extLst>
          </p:cNvPr>
          <p:cNvSpPr txBox="1"/>
          <p:nvPr/>
        </p:nvSpPr>
        <p:spPr>
          <a:xfrm>
            <a:off x="6003235" y="117721"/>
            <a:ext cx="5259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1" kern="2000" spc="15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„Zlepšení podmínek pro </a:t>
            </a:r>
            <a:r>
              <a:rPr lang="cs-CZ" sz="1000" b="1" kern="2000" spc="15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decententralizaci</a:t>
            </a:r>
            <a:r>
              <a:rPr lang="cs-CZ" sz="1000" b="1" kern="2000" spc="15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 a dostupnost veřejné správy v území“ financováno z fondů EHP a Norska.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E1E668F-580E-4164-83FB-5CEC3654A7B1}"/>
              </a:ext>
            </a:extLst>
          </p:cNvPr>
          <p:cNvSpPr txBox="1"/>
          <p:nvPr/>
        </p:nvSpPr>
        <p:spPr>
          <a:xfrm>
            <a:off x="624802" y="1896862"/>
            <a:ext cx="584974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Data za období 2021-2023 (4 sběry po 28 dnech)</a:t>
            </a:r>
          </a:p>
          <a:p>
            <a:endParaRPr lang="cs-CZ" dirty="0"/>
          </a:p>
          <a:p>
            <a:r>
              <a:rPr lang="cs-CZ" dirty="0"/>
              <a:t>3 operátoři</a:t>
            </a:r>
          </a:p>
          <a:p>
            <a:endParaRPr lang="cs-CZ" dirty="0"/>
          </a:p>
          <a:p>
            <a:r>
              <a:rPr lang="cs-CZ" dirty="0"/>
              <a:t>Anonymizovaná a agregovaná data</a:t>
            </a:r>
          </a:p>
          <a:p>
            <a:endParaRPr lang="cs-CZ" dirty="0"/>
          </a:p>
          <a:p>
            <a:r>
              <a:rPr lang="cs-CZ" dirty="0"/>
              <a:t>Model mobility obyvatel (bez SIM, </a:t>
            </a:r>
            <a:r>
              <a:rPr lang="cs-CZ" dirty="0" err="1"/>
              <a:t>multi</a:t>
            </a:r>
            <a:r>
              <a:rPr lang="cs-CZ" dirty="0"/>
              <a:t> SIM, </a:t>
            </a:r>
            <a:r>
              <a:rPr lang="cs-CZ" dirty="0" err="1"/>
              <a:t>virt</a:t>
            </a:r>
            <a:r>
              <a:rPr lang="cs-CZ" dirty="0"/>
              <a:t>. operátoři)</a:t>
            </a:r>
          </a:p>
          <a:p>
            <a:endParaRPr lang="cs-CZ" dirty="0"/>
          </a:p>
          <a:p>
            <a:r>
              <a:rPr lang="cs-CZ" dirty="0"/>
              <a:t>3 databáze; 6 sledovaných typů pohybu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0745CF78-5458-4972-9A1E-19DCB92EA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718240"/>
            <a:ext cx="7398792" cy="1104018"/>
          </a:xfrm>
          <a:prstGeom prst="rect">
            <a:avLst/>
          </a:prstGeom>
        </p:spPr>
      </p:pic>
      <p:grpSp>
        <p:nvGrpSpPr>
          <p:cNvPr id="21" name="Skupina 20">
            <a:extLst>
              <a:ext uri="{FF2B5EF4-FFF2-40B4-BE49-F238E27FC236}">
                <a16:creationId xmlns:a16="http://schemas.microsoft.com/office/drawing/2014/main" id="{8C91A119-9A48-4E5E-97D2-46F25FBFDBF0}"/>
              </a:ext>
            </a:extLst>
          </p:cNvPr>
          <p:cNvGrpSpPr/>
          <p:nvPr/>
        </p:nvGrpSpPr>
        <p:grpSpPr>
          <a:xfrm>
            <a:off x="7972282" y="1651379"/>
            <a:ext cx="3478689" cy="1977675"/>
            <a:chOff x="8504808" y="846608"/>
            <a:chExt cx="3497376" cy="1774230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21F88C28-A890-4569-A649-D18E1003BB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5" b="5312"/>
            <a:stretch/>
          </p:blipFill>
          <p:spPr bwMode="auto">
            <a:xfrm>
              <a:off x="8504808" y="846608"/>
              <a:ext cx="3497376" cy="17742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rgbClr val="000000"/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DC6BB62C-5EB1-4D77-BA17-3F4DE16F0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4" b="2847"/>
            <a:stretch>
              <a:fillRect/>
            </a:stretch>
          </p:blipFill>
          <p:spPr bwMode="auto">
            <a:xfrm>
              <a:off x="8539734" y="1056593"/>
              <a:ext cx="2363697" cy="1564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pic>
        <p:nvPicPr>
          <p:cNvPr id="24" name="Obrázek 23">
            <a:extLst>
              <a:ext uri="{FF2B5EF4-FFF2-40B4-BE49-F238E27FC236}">
                <a16:creationId xmlns:a16="http://schemas.microsoft.com/office/drawing/2014/main" id="{49D288BB-04CC-469D-8435-2506FC58C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063" t="1299" r="16679" b="1166"/>
          <a:stretch/>
        </p:blipFill>
        <p:spPr>
          <a:xfrm>
            <a:off x="7972282" y="3839570"/>
            <a:ext cx="3478689" cy="2822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rgbClr val="000000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1562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A6AA8C2-D50C-4E46-8F64-59AE70850F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A971EC-67E7-4222-910A-68CE833C0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32" y="0"/>
            <a:ext cx="11196735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905FF43-D374-4890-95E7-91B507BF5519}"/>
              </a:ext>
            </a:extLst>
          </p:cNvPr>
          <p:cNvSpPr txBox="1">
            <a:spLocks/>
          </p:cNvSpPr>
          <p:nvPr/>
        </p:nvSpPr>
        <p:spPr>
          <a:xfrm>
            <a:off x="188164" y="6024661"/>
            <a:ext cx="3837082" cy="738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latin typeface="Gill Sans MT" panose="020B0502020104020203" pitchFamily="34" charset="-18"/>
              </a:rPr>
              <a:t>Model denní mobility Česka</a:t>
            </a:r>
            <a:endParaRPr lang="cs" sz="2800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47642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A6AA8C2-D50C-4E46-8F64-59AE70850F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02DFF8-3A38-491C-AF7A-F18167BE0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02" y="-1"/>
            <a:ext cx="8835548" cy="7443949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905FF43-D374-4890-95E7-91B507BF5519}"/>
              </a:ext>
            </a:extLst>
          </p:cNvPr>
          <p:cNvSpPr txBox="1">
            <a:spLocks/>
          </p:cNvSpPr>
          <p:nvPr/>
        </p:nvSpPr>
        <p:spPr>
          <a:xfrm>
            <a:off x="182022" y="5097873"/>
            <a:ext cx="4036941" cy="14646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000" dirty="0">
                <a:latin typeface="Gill Sans MT" panose="020B0502020104020203" pitchFamily="34" charset="-18"/>
              </a:rPr>
              <a:t>Model denní mobility </a:t>
            </a:r>
            <a:r>
              <a:rPr lang="cs-CZ" sz="2000" dirty="0" err="1">
                <a:latin typeface="Gill Sans MT" panose="020B0502020104020203" pitchFamily="34" charset="-18"/>
              </a:rPr>
              <a:t>STŘEDOčeského</a:t>
            </a:r>
            <a:r>
              <a:rPr lang="cs-CZ" sz="2000" dirty="0">
                <a:latin typeface="Gill Sans MT" panose="020B0502020104020203" pitchFamily="34" charset="-18"/>
              </a:rPr>
              <a:t> kraje</a:t>
            </a:r>
            <a:endParaRPr lang="cs" sz="2000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70186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9ADF1BB-A5D4-4605-AA1D-398183658B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EEF7D619-0266-4967-97DC-D8676C510951}"/>
              </a:ext>
            </a:extLst>
          </p:cNvPr>
          <p:cNvSpPr txBox="1">
            <a:spLocks/>
          </p:cNvSpPr>
          <p:nvPr/>
        </p:nvSpPr>
        <p:spPr>
          <a:xfrm>
            <a:off x="185308" y="391147"/>
            <a:ext cx="5256704" cy="738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latin typeface="Gill Sans MT" panose="020B0502020104020203" pitchFamily="34" charset="-18"/>
              </a:rPr>
              <a:t>Aktuálně přítomné obyvatelstvo v obci (24/7)</a:t>
            </a:r>
            <a:endParaRPr lang="cs" sz="2800" dirty="0">
              <a:latin typeface="Gill Sans MT" panose="020B0502020104020203" pitchFamily="34" charset="-18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E49DE2A-339E-47B6-A775-CFF3E559C49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40000"/>
          </a:blip>
          <a:stretch>
            <a:fillRect/>
          </a:stretch>
        </p:blipFill>
        <p:spPr>
          <a:xfrm>
            <a:off x="95075" y="1883107"/>
            <a:ext cx="12018628" cy="334552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3D1A78-8E76-4901-BB20-B035A98B3E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2" t="889"/>
          <a:stretch/>
        </p:blipFill>
        <p:spPr>
          <a:xfrm>
            <a:off x="5435556" y="69669"/>
            <a:ext cx="6455320" cy="672301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4787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AFE57B-46E9-4D60-B8B7-4F3AD1612D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EEF7D619-0266-4967-97DC-D8676C510951}"/>
              </a:ext>
            </a:extLst>
          </p:cNvPr>
          <p:cNvSpPr txBox="1">
            <a:spLocks/>
          </p:cNvSpPr>
          <p:nvPr/>
        </p:nvSpPr>
        <p:spPr>
          <a:xfrm>
            <a:off x="185308" y="391147"/>
            <a:ext cx="5256704" cy="738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latin typeface="Gill Sans MT" panose="020B0502020104020203" pitchFamily="34" charset="-18"/>
              </a:rPr>
              <a:t>Aktuálně přítomné obyvatelstvo v obci (24/7)</a:t>
            </a:r>
            <a:endParaRPr lang="cs" sz="2800" dirty="0">
              <a:latin typeface="Gill Sans MT" panose="020B0502020104020203" pitchFamily="34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128F8F-6FC0-4E50-A294-8A7450791F4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40000"/>
          </a:blip>
          <a:stretch>
            <a:fillRect/>
          </a:stretch>
        </p:blipFill>
        <p:spPr>
          <a:xfrm>
            <a:off x="33528" y="1741439"/>
            <a:ext cx="12124944" cy="337512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7186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F84DAAE0-69BF-401F-9C00-168A285D18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26" name="Nadpis 1">
            <a:extLst>
              <a:ext uri="{FF2B5EF4-FFF2-40B4-BE49-F238E27FC236}">
                <a16:creationId xmlns:a16="http://schemas.microsoft.com/office/drawing/2014/main" id="{28E0C454-1361-4917-AC0E-3BAD87A27535}"/>
              </a:ext>
            </a:extLst>
          </p:cNvPr>
          <p:cNvSpPr txBox="1">
            <a:spLocks/>
          </p:cNvSpPr>
          <p:nvPr/>
        </p:nvSpPr>
        <p:spPr>
          <a:xfrm>
            <a:off x="185308" y="391147"/>
            <a:ext cx="5256704" cy="738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latin typeface="Gill Sans MT" panose="020B0502020104020203" pitchFamily="34" charset="-18"/>
              </a:rPr>
              <a:t>Aktuálně přítomné obyvatelstvo v obci (24/7)</a:t>
            </a:r>
            <a:endParaRPr lang="cs" sz="2800" dirty="0">
              <a:latin typeface="Gill Sans MT" panose="020B0502020104020203" pitchFamily="34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F439B81-476C-4F30-A57A-728AC0F49C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8" t="892" r="545" b="48609"/>
          <a:stretch/>
        </p:blipFill>
        <p:spPr>
          <a:xfrm>
            <a:off x="6016846" y="2397259"/>
            <a:ext cx="6081895" cy="207234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7C88A3B-1DF5-49CF-B9F3-B03790301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2" t="49496" r="417" b="1007"/>
          <a:stretch/>
        </p:blipFill>
        <p:spPr>
          <a:xfrm>
            <a:off x="6016846" y="208422"/>
            <a:ext cx="6081895" cy="207667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8CFFDBA-38DE-4117-9C56-6F31ACCCEA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6" t="50903" b="665"/>
          <a:stretch/>
        </p:blipFill>
        <p:spPr>
          <a:xfrm>
            <a:off x="194564" y="1153929"/>
            <a:ext cx="5508000" cy="182766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2EF3470-C914-4F3F-95FD-590714A60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3"/>
          <a:stretch/>
        </p:blipFill>
        <p:spPr bwMode="auto">
          <a:xfrm>
            <a:off x="185780" y="3048888"/>
            <a:ext cx="5508000" cy="170386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33C12B4-08CE-467F-ADB2-5CC9070A5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7459" b="233"/>
          <a:stretch/>
        </p:blipFill>
        <p:spPr>
          <a:xfrm>
            <a:off x="185309" y="4817948"/>
            <a:ext cx="5508000" cy="185419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A9DE258-8B64-452D-B19A-B76A8D82F4D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2" r="419" b="1905"/>
          <a:stretch/>
        </p:blipFill>
        <p:spPr>
          <a:xfrm>
            <a:off x="6024797" y="4583785"/>
            <a:ext cx="6060630" cy="212773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0975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359ADB0-745D-44BC-8225-64F5D77AEC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26" name="Nadpis 1">
            <a:extLst>
              <a:ext uri="{FF2B5EF4-FFF2-40B4-BE49-F238E27FC236}">
                <a16:creationId xmlns:a16="http://schemas.microsoft.com/office/drawing/2014/main" id="{28E0C454-1361-4917-AC0E-3BAD87A27535}"/>
              </a:ext>
            </a:extLst>
          </p:cNvPr>
          <p:cNvSpPr txBox="1">
            <a:spLocks/>
          </p:cNvSpPr>
          <p:nvPr/>
        </p:nvSpPr>
        <p:spPr>
          <a:xfrm>
            <a:off x="185308" y="391147"/>
            <a:ext cx="5256704" cy="738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latin typeface="Gill Sans MT" panose="020B0502020104020203" pitchFamily="34" charset="-18"/>
              </a:rPr>
              <a:t>Aktuálně přítomné obyvatelstvo v obci (24/7)</a:t>
            </a:r>
            <a:endParaRPr lang="cs" sz="2800" dirty="0">
              <a:latin typeface="Gill Sans MT" panose="020B0502020104020203" pitchFamily="34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97EDFF1-B2ED-4A14-958F-5E044355E9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9" b="731"/>
          <a:stretch/>
        </p:blipFill>
        <p:spPr>
          <a:xfrm>
            <a:off x="3449868" y="1143688"/>
            <a:ext cx="8182040" cy="556846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33523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6F90D4A-06F7-40A3-8827-425BC6CF24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3" y="-815784"/>
            <a:ext cx="8872765" cy="8489567"/>
          </a:xfrm>
          <a:prstGeom prst="rect">
            <a:avLst/>
          </a:prstGeom>
        </p:spPr>
      </p:pic>
      <p:sp>
        <p:nvSpPr>
          <p:cNvPr id="26" name="Nadpis 1">
            <a:extLst>
              <a:ext uri="{FF2B5EF4-FFF2-40B4-BE49-F238E27FC236}">
                <a16:creationId xmlns:a16="http://schemas.microsoft.com/office/drawing/2014/main" id="{28E0C454-1361-4917-AC0E-3BAD87A27535}"/>
              </a:ext>
            </a:extLst>
          </p:cNvPr>
          <p:cNvSpPr txBox="1">
            <a:spLocks/>
          </p:cNvSpPr>
          <p:nvPr/>
        </p:nvSpPr>
        <p:spPr>
          <a:xfrm>
            <a:off x="185308" y="391147"/>
            <a:ext cx="5256704" cy="738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latin typeface="Gill Sans MT" panose="020B0502020104020203" pitchFamily="34" charset="-18"/>
              </a:rPr>
              <a:t>Aktuálně přítomné obyvatelstvo v obci (24/7)</a:t>
            </a:r>
            <a:endParaRPr lang="cs" sz="2800" dirty="0">
              <a:latin typeface="Gill Sans MT" panose="020B0502020104020203" pitchFamily="34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5DA9F7-CCF1-42A1-B52F-F1797EABE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4" b="1708"/>
          <a:stretch/>
        </p:blipFill>
        <p:spPr>
          <a:xfrm>
            <a:off x="3971711" y="4070228"/>
            <a:ext cx="7847089" cy="271534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7A4D5D1-3065-4AE5-94B0-551734092E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" r="457" b="48773"/>
          <a:stretch/>
        </p:blipFill>
        <p:spPr>
          <a:xfrm>
            <a:off x="436919" y="1242194"/>
            <a:ext cx="7589301" cy="271534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7717F0C-59DB-453B-A91E-3DC69E8A93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1" t="67452" b="402"/>
          <a:stretch/>
        </p:blipFill>
        <p:spPr>
          <a:xfrm>
            <a:off x="1327917" y="2002862"/>
            <a:ext cx="9536166" cy="323004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9793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lastní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323F4F"/>
      </a:hlink>
      <a:folHlink>
        <a:srgbClr val="FFFFFF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C60E23A6042254D9AC27A8652D978CA" ma:contentTypeVersion="21" ma:contentTypeDescription="Vytvoří nový dokument" ma:contentTypeScope="" ma:versionID="a0ff7083511a2e55e6df80269ee12ed7">
  <xsd:schema xmlns:xsd="http://www.w3.org/2001/XMLSchema" xmlns:xs="http://www.w3.org/2001/XMLSchema" xmlns:p="http://schemas.microsoft.com/office/2006/metadata/properties" xmlns:ns2="ae529b29-b2bb-4f0f-bf76-47ede62a77b9" xmlns:ns3="a867a263-4c00-4944-a435-72febfd70997" targetNamespace="http://schemas.microsoft.com/office/2006/metadata/properties" ma:root="true" ma:fieldsID="d464758b8396fbb6ebaa749668e8dc4d" ns2:_="" ns3:_="">
    <xsd:import namespace="ae529b29-b2bb-4f0f-bf76-47ede62a77b9"/>
    <xsd:import namespace="a867a263-4c00-4944-a435-72febfd709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529b29-b2bb-4f0f-bf76-47ede62a7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Stav odsouhlasení" ma:internalName="Stav_x0020_odsouhlasen_x00ed_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Značky obrázků" ma:readOnly="false" ma:fieldId="{5cf76f15-5ced-4ddc-b409-7134ff3c332f}" ma:taxonomyMulti="true" ma:sspId="de97acfe-e349-49a2-9112-0b04129138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7a263-4c00-4944-a435-72febfd7099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b6e955f-6355-4a61-ae3b-658e8d2c932c}" ma:internalName="TaxCatchAll" ma:showField="CatchAllData" ma:web="a867a263-4c00-4944-a435-72febfd709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867a263-4c00-4944-a435-72febfd70997" xsi:nil="true"/>
    <lcf76f155ced4ddcb4097134ff3c332f xmlns="ae529b29-b2bb-4f0f-bf76-47ede62a77b9">
      <Terms xmlns="http://schemas.microsoft.com/office/infopath/2007/PartnerControls"/>
    </lcf76f155ced4ddcb4097134ff3c332f>
    <_Flow_SignoffStatus xmlns="ae529b29-b2bb-4f0f-bf76-47ede62a77b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F4A170-C25B-4EA9-9313-A94E0C0354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529b29-b2bb-4f0f-bf76-47ede62a77b9"/>
    <ds:schemaRef ds:uri="a867a263-4c00-4944-a435-72febfd709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20A403-6EA9-4478-BD9F-88B8EFB1F34C}">
  <ds:schemaRefs>
    <ds:schemaRef ds:uri="http://schemas.microsoft.com/office/2006/metadata/properties"/>
    <ds:schemaRef ds:uri="http://schemas.microsoft.com/office/infopath/2007/PartnerControls"/>
    <ds:schemaRef ds:uri="a867a263-4c00-4944-a435-72febfd70997"/>
    <ds:schemaRef ds:uri="ae529b29-b2bb-4f0f-bf76-47ede62a77b9"/>
  </ds:schemaRefs>
</ds:datastoreItem>
</file>

<file path=customXml/itemProps3.xml><?xml version="1.0" encoding="utf-8"?>
<ds:datastoreItem xmlns:ds="http://schemas.openxmlformats.org/officeDocument/2006/customXml" ds:itemID="{D267B507-D664-45AD-BEB3-CD27C94DA7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22543</TotalTime>
  <Words>412</Words>
  <Application>Microsoft Office PowerPoint</Application>
  <PresentationFormat>Širokoúhlá obrazovka</PresentationFormat>
  <Paragraphs>68</Paragraphs>
  <Slides>14</Slides>
  <Notes>9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Ministerstvo vnitra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ZAVŘEL Filip, Mgr.</dc:creator>
  <cp:lastModifiedBy>Jaroš Václav, RNDr. Ing.</cp:lastModifiedBy>
  <cp:revision>190</cp:revision>
  <dcterms:created xsi:type="dcterms:W3CDTF">2021-09-13T08:03:58Z</dcterms:created>
  <dcterms:modified xsi:type="dcterms:W3CDTF">2024-11-18T13:44:35Z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0x010100FC60E23A6042254D9AC27A8652D978CA</vt:lpwstr>
  </property>
</Properties>
</file>