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7" r:id="rId2"/>
    <p:sldId id="260" r:id="rId3"/>
    <p:sldId id="272" r:id="rId4"/>
    <p:sldId id="268" r:id="rId5"/>
    <p:sldId id="269" r:id="rId6"/>
    <p:sldId id="263" r:id="rId7"/>
    <p:sldId id="267" r:id="rId8"/>
    <p:sldId id="271" r:id="rId9"/>
    <p:sldId id="261" r:id="rId1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3F"/>
    <a:srgbClr val="000099"/>
    <a:srgbClr val="DB7D00"/>
    <a:srgbClr val="F9E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4673" autoAdjust="0"/>
  </p:normalViewPr>
  <p:slideViewPr>
    <p:cSldViewPr>
      <p:cViewPr>
        <p:scale>
          <a:sx n="110" d="100"/>
          <a:sy n="110" d="100"/>
        </p:scale>
        <p:origin x="-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0" d="100"/>
          <a:sy n="100" d="100"/>
        </p:scale>
        <p:origin x="-360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DA9FB6-D9ED-404E-AFD2-37E0835FC3D6}" type="datetimeFigureOut">
              <a:rPr lang="cs-CZ" smtClean="0"/>
              <a:pPr/>
              <a:t>27.4.2015</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BA257B-425A-4350-8792-7C494188941C}" type="slidenum">
              <a:rPr lang="cs-CZ" smtClean="0"/>
              <a:pPr/>
              <a:t>‹#›</a:t>
            </a:fld>
            <a:endParaRPr lang="cs-CZ"/>
          </a:p>
        </p:txBody>
      </p:sp>
    </p:spTree>
    <p:extLst>
      <p:ext uri="{BB962C8B-B14F-4D97-AF65-F5344CB8AC3E}">
        <p14:creationId xmlns:p14="http://schemas.microsoft.com/office/powerpoint/2010/main" val="1282080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48070-1754-4046-9E38-6F5D9D5E9BB1}" type="datetimeFigureOut">
              <a:rPr lang="cs-CZ" smtClean="0"/>
              <a:pPr/>
              <a:t>27.4.2015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477F0F-9C0A-45F8-A7AE-EABCF9118898}" type="slidenum">
              <a:rPr lang="cs-CZ" smtClean="0"/>
              <a:pPr/>
              <a:t>‹#›</a:t>
            </a:fld>
            <a:endParaRPr lang="cs-CZ"/>
          </a:p>
        </p:txBody>
      </p:sp>
    </p:spTree>
    <p:extLst>
      <p:ext uri="{BB962C8B-B14F-4D97-AF65-F5344CB8AC3E}">
        <p14:creationId xmlns:p14="http://schemas.microsoft.com/office/powerpoint/2010/main" val="122146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A477F0F-9C0A-45F8-A7AE-EABCF9118898}" type="slidenum">
              <a:rPr lang="cs-CZ" smtClean="0"/>
              <a:pPr/>
              <a:t>6</a:t>
            </a:fld>
            <a:endParaRPr lang="cs-CZ"/>
          </a:p>
        </p:txBody>
      </p:sp>
    </p:spTree>
    <p:extLst>
      <p:ext uri="{BB962C8B-B14F-4D97-AF65-F5344CB8AC3E}">
        <p14:creationId xmlns:p14="http://schemas.microsoft.com/office/powerpoint/2010/main" val="9148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A477F0F-9C0A-45F8-A7AE-EABCF9118898}" type="slidenum">
              <a:rPr lang="cs-CZ" smtClean="0"/>
              <a:pPr/>
              <a:t>7</a:t>
            </a:fld>
            <a:endParaRPr lang="cs-CZ"/>
          </a:p>
        </p:txBody>
      </p:sp>
    </p:spTree>
    <p:extLst>
      <p:ext uri="{BB962C8B-B14F-4D97-AF65-F5344CB8AC3E}">
        <p14:creationId xmlns:p14="http://schemas.microsoft.com/office/powerpoint/2010/main" val="450493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list">
    <p:spTree>
      <p:nvGrpSpPr>
        <p:cNvPr id="1" name=""/>
        <p:cNvGrpSpPr/>
        <p:nvPr/>
      </p:nvGrpSpPr>
      <p:grpSpPr>
        <a:xfrm>
          <a:off x="0" y="0"/>
          <a:ext cx="0" cy="0"/>
          <a:chOff x="0" y="0"/>
          <a:chExt cx="0" cy="0"/>
        </a:xfrm>
      </p:grpSpPr>
      <p:sp>
        <p:nvSpPr>
          <p:cNvPr id="5" name="Podnadpis 2"/>
          <p:cNvSpPr>
            <a:spLocks noGrp="1"/>
          </p:cNvSpPr>
          <p:nvPr>
            <p:ph type="subTitle" idx="1" hasCustomPrompt="1"/>
          </p:nvPr>
        </p:nvSpPr>
        <p:spPr>
          <a:xfrm>
            <a:off x="1403648" y="4581128"/>
            <a:ext cx="7056784" cy="1800200"/>
          </a:xfrm>
          <a:prstGeom prst="rect">
            <a:avLst/>
          </a:prstGeom>
        </p:spPr>
        <p:txBody>
          <a:bodyPr anchor="b">
            <a:noAutofit/>
          </a:bodyPr>
          <a:lstStyle>
            <a:lvl1pPr marL="0" indent="0" algn="l">
              <a:spcBef>
                <a:spcPts val="1000"/>
              </a:spcBef>
              <a:spcAft>
                <a:spcPts val="1000"/>
              </a:spcAft>
              <a:buNone/>
              <a:defRPr sz="20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autoři projektu</a:t>
            </a:r>
            <a:endParaRPr lang="cs-CZ" dirty="0"/>
          </a:p>
        </p:txBody>
      </p:sp>
      <p:sp>
        <p:nvSpPr>
          <p:cNvPr id="6" name="Nadpis 13"/>
          <p:cNvSpPr>
            <a:spLocks noGrp="1" noChangeAspect="1"/>
          </p:cNvSpPr>
          <p:nvPr>
            <p:ph type="title" hasCustomPrompt="1"/>
          </p:nvPr>
        </p:nvSpPr>
        <p:spPr>
          <a:xfrm>
            <a:off x="1403648" y="1988840"/>
            <a:ext cx="7283152" cy="1872208"/>
          </a:xfrm>
          <a:prstGeom prst="rect">
            <a:avLst/>
          </a:prstGeom>
        </p:spPr>
        <p:txBody>
          <a:bodyPr anchor="b"/>
          <a:lstStyle>
            <a:lvl1pPr algn="l">
              <a:defRPr b="1" baseline="0">
                <a:solidFill>
                  <a:srgbClr val="000099"/>
                </a:solidFill>
                <a:latin typeface="Arial" pitchFamily="34" charset="0"/>
                <a:cs typeface="Arial" pitchFamily="34" charset="0"/>
              </a:defRPr>
            </a:lvl1pPr>
          </a:lstStyle>
          <a:p>
            <a:r>
              <a:rPr lang="cs-CZ" dirty="0" smtClean="0"/>
              <a:t>NÁZEV PREZENTACE</a:t>
            </a:r>
            <a:endParaRPr lang="cs-CZ" dirty="0"/>
          </a:p>
        </p:txBody>
      </p:sp>
      <p:sp>
        <p:nvSpPr>
          <p:cNvPr id="7" name="Podnadpis 2"/>
          <p:cNvSpPr txBox="1">
            <a:spLocks/>
          </p:cNvSpPr>
          <p:nvPr userDrawn="1"/>
        </p:nvSpPr>
        <p:spPr>
          <a:xfrm>
            <a:off x="1403648" y="3789040"/>
            <a:ext cx="7209184" cy="576064"/>
          </a:xfrm>
          <a:prstGeom prst="rect">
            <a:avLst/>
          </a:prstGeom>
        </p:spPr>
        <p:txBody>
          <a:bodyPr>
            <a:noAutofit/>
          </a:bodyPr>
          <a:lstStyle>
            <a:lvl1pPr marL="0" indent="0" algn="l">
              <a:buNone/>
              <a:defRPr sz="26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MINISTERSTVO PRO MÍSTNÍ ROZVOJ ČR</a:t>
            </a:r>
          </a:p>
        </p:txBody>
      </p:sp>
      <p:pic>
        <p:nvPicPr>
          <p:cNvPr id="8" name="Obrázek 7" descr="mmr_cr_rgb.emf"/>
          <p:cNvPicPr>
            <a:picLocks noChangeAspect="1"/>
          </p:cNvPicPr>
          <p:nvPr userDrawn="1"/>
        </p:nvPicPr>
        <p:blipFill>
          <a:blip r:embed="rId2" cstate="print"/>
          <a:stretch>
            <a:fillRect/>
          </a:stretch>
        </p:blipFill>
        <p:spPr>
          <a:xfrm>
            <a:off x="323528" y="692696"/>
            <a:ext cx="2565000" cy="5625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nitřní list s nadpisem">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395536" y="2060848"/>
            <a:ext cx="8291264" cy="4392488"/>
          </a:xfrm>
          <a:prstGeom prst="rect">
            <a:avLst/>
          </a:prstGeom>
        </p:spPr>
        <p:txBody>
          <a:bodyPr>
            <a:normAutofit/>
          </a:bodyPr>
          <a:lstStyle>
            <a:lvl1pPr marL="0" indent="0" algn="l">
              <a:spcBef>
                <a:spcPts val="1000"/>
              </a:spcBef>
              <a:spcAft>
                <a:spcPts val="1000"/>
              </a:spcAft>
              <a:buFontTx/>
              <a:buNone/>
              <a:defRPr sz="2800">
                <a:latin typeface="Arial" pitchFamily="34" charset="0"/>
                <a:cs typeface="Arial" pitchFamily="34" charset="0"/>
              </a:defRPr>
            </a:lvl1pPr>
            <a:lvl2pPr algn="l">
              <a:buFontTx/>
              <a:buNone/>
              <a:defRPr sz="2400">
                <a:latin typeface="Arial" pitchFamily="34" charset="0"/>
                <a:cs typeface="Arial" pitchFamily="34" charset="0"/>
              </a:defRPr>
            </a:lvl2pPr>
            <a:lvl3pPr algn="l">
              <a:buFontTx/>
              <a:buNone/>
              <a:defRPr sz="2000">
                <a:latin typeface="Arial" pitchFamily="34" charset="0"/>
                <a:cs typeface="Arial" pitchFamily="34" charset="0"/>
              </a:defRPr>
            </a:lvl3pPr>
            <a:lvl4pPr algn="l">
              <a:buFontTx/>
              <a:buNone/>
              <a:defRPr sz="1800">
                <a:latin typeface="Arial" pitchFamily="34" charset="0"/>
                <a:cs typeface="Arial" pitchFamily="34" charset="0"/>
              </a:defRPr>
            </a:lvl4pPr>
            <a:lvl5pPr algn="l">
              <a:buFontTx/>
              <a:buNone/>
              <a:defRPr sz="1800">
                <a:latin typeface="Arial" pitchFamily="34" charset="0"/>
                <a:cs typeface="Arial" pitchFamily="34" charset="0"/>
              </a:defRPr>
            </a:lvl5pPr>
            <a:lvl6pPr>
              <a:buNone/>
              <a:defRPr/>
            </a:lvl6pPr>
          </a:lstStyle>
          <a:p>
            <a:pPr lvl="0"/>
            <a:r>
              <a:rPr lang="cs-CZ" dirty="0" smtClean="0"/>
              <a:t>Klepnutím vložíte text</a:t>
            </a:r>
          </a:p>
        </p:txBody>
      </p:sp>
      <p:sp>
        <p:nvSpPr>
          <p:cNvPr id="10" name="Nadpis 9"/>
          <p:cNvSpPr>
            <a:spLocks noGrp="1"/>
          </p:cNvSpPr>
          <p:nvPr>
            <p:ph type="title" hasCustomPrompt="1"/>
          </p:nvPr>
        </p:nvSpPr>
        <p:spPr>
          <a:xfrm>
            <a:off x="395536" y="1412776"/>
            <a:ext cx="8291264"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smtClean="0"/>
              <a:t>NADPIS</a:t>
            </a:r>
            <a:endParaRPr lang="cs-CZ" dirty="0"/>
          </a:p>
        </p:txBody>
      </p:sp>
      <p:pic>
        <p:nvPicPr>
          <p:cNvPr id="4" name="Obrázek 3" descr="mmr_cr_rgb.emf"/>
          <p:cNvPicPr>
            <a:picLocks noChangeAspect="1"/>
          </p:cNvPicPr>
          <p:nvPr userDrawn="1"/>
        </p:nvPicPr>
        <p:blipFill>
          <a:blip r:embed="rId2" cstate="print"/>
          <a:stretch>
            <a:fillRect/>
          </a:stretch>
        </p:blipFill>
        <p:spPr>
          <a:xfrm>
            <a:off x="467544" y="620688"/>
            <a:ext cx="2016224" cy="44215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nitřní list bez nadpisu">
    <p:spTree>
      <p:nvGrpSpPr>
        <p:cNvPr id="1" name=""/>
        <p:cNvGrpSpPr/>
        <p:nvPr/>
      </p:nvGrpSpPr>
      <p:grpSpPr>
        <a:xfrm>
          <a:off x="0" y="0"/>
          <a:ext cx="0" cy="0"/>
          <a:chOff x="0" y="0"/>
          <a:chExt cx="0" cy="0"/>
        </a:xfrm>
      </p:grpSpPr>
      <p:sp>
        <p:nvSpPr>
          <p:cNvPr id="7" name="Zástupný symbol pro obsah 2"/>
          <p:cNvSpPr>
            <a:spLocks noGrp="1"/>
          </p:cNvSpPr>
          <p:nvPr>
            <p:ph idx="1" hasCustomPrompt="1"/>
          </p:nvPr>
        </p:nvSpPr>
        <p:spPr>
          <a:xfrm>
            <a:off x="395536" y="1484784"/>
            <a:ext cx="8291264" cy="4968552"/>
          </a:xfrm>
          <a:prstGeom prst="rect">
            <a:avLst/>
          </a:prstGeom>
        </p:spPr>
        <p:txBody>
          <a:bodyPr>
            <a:normAutofit/>
          </a:bodyPr>
          <a:lstStyle>
            <a:lvl1pPr algn="l">
              <a:spcBef>
                <a:spcPts val="1000"/>
              </a:spcBef>
              <a:spcAft>
                <a:spcPts val="1000"/>
              </a:spcAft>
              <a:buFontTx/>
              <a:buNone/>
              <a:defRPr sz="2800">
                <a:latin typeface="Arial" pitchFamily="34" charset="0"/>
                <a:cs typeface="Arial" pitchFamily="34" charset="0"/>
              </a:defRPr>
            </a:lvl1pPr>
            <a:lvl2pPr algn="l">
              <a:buFontTx/>
              <a:buNone/>
              <a:defRPr sz="2400">
                <a:latin typeface="Arial" pitchFamily="34" charset="0"/>
                <a:cs typeface="Arial" pitchFamily="34" charset="0"/>
              </a:defRPr>
            </a:lvl2pPr>
            <a:lvl3pPr algn="l">
              <a:buFontTx/>
              <a:buNone/>
              <a:defRPr sz="2000">
                <a:latin typeface="Arial" pitchFamily="34" charset="0"/>
                <a:cs typeface="Arial" pitchFamily="34" charset="0"/>
              </a:defRPr>
            </a:lvl3pPr>
            <a:lvl4pPr algn="l">
              <a:buFontTx/>
              <a:buNone/>
              <a:defRPr sz="1800">
                <a:latin typeface="Arial" pitchFamily="34" charset="0"/>
                <a:cs typeface="Arial" pitchFamily="34" charset="0"/>
              </a:defRPr>
            </a:lvl4pPr>
            <a:lvl5pPr algn="l">
              <a:buFontTx/>
              <a:buNone/>
              <a:defRPr sz="1800">
                <a:latin typeface="Arial" pitchFamily="34" charset="0"/>
                <a:cs typeface="Arial" pitchFamily="34" charset="0"/>
              </a:defRPr>
            </a:lvl5pPr>
            <a:lvl6pPr>
              <a:buNone/>
              <a:defRPr/>
            </a:lvl6pPr>
          </a:lstStyle>
          <a:p>
            <a:pPr lvl="0"/>
            <a:r>
              <a:rPr lang="cs-CZ" dirty="0" smtClean="0"/>
              <a:t>Klepnutím vložíte text</a:t>
            </a:r>
          </a:p>
        </p:txBody>
      </p:sp>
      <p:pic>
        <p:nvPicPr>
          <p:cNvPr id="3" name="Obrázek 2" descr="mmr_cr_rgb.emf"/>
          <p:cNvPicPr>
            <a:picLocks noChangeAspect="1"/>
          </p:cNvPicPr>
          <p:nvPr userDrawn="1"/>
        </p:nvPicPr>
        <p:blipFill>
          <a:blip r:embed="rId2" cstate="print"/>
          <a:stretch>
            <a:fillRect/>
          </a:stretch>
        </p:blipFill>
        <p:spPr>
          <a:xfrm>
            <a:off x="467544" y="620688"/>
            <a:ext cx="2016224" cy="442154"/>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nitřní list s odrážkami">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395536" y="1412776"/>
            <a:ext cx="8291264"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smtClean="0"/>
              <a:t>NADPIS</a:t>
            </a:r>
            <a:endParaRPr lang="cs-CZ" dirty="0"/>
          </a:p>
        </p:txBody>
      </p:sp>
      <p:sp>
        <p:nvSpPr>
          <p:cNvPr id="4" name="Zástupný symbol pro obsah 2"/>
          <p:cNvSpPr>
            <a:spLocks noGrp="1"/>
          </p:cNvSpPr>
          <p:nvPr>
            <p:ph idx="10"/>
          </p:nvPr>
        </p:nvSpPr>
        <p:spPr>
          <a:xfrm>
            <a:off x="467544" y="2060849"/>
            <a:ext cx="8229600" cy="4392488"/>
          </a:xfrm>
          <a:prstGeom prst="rect">
            <a:avLst/>
          </a:prstGeom>
        </p:spPr>
        <p:txBody>
          <a:bodyPr/>
          <a:lstStyle>
            <a:lvl1pPr marL="342900" indent="-342900">
              <a:buClr>
                <a:schemeClr val="accent1"/>
              </a:buClr>
              <a:buFont typeface="Wingdings" pitchFamily="2" charset="2"/>
              <a:buChar char="§"/>
              <a:defRPr/>
            </a:lvl1pPr>
            <a:lvl2pPr marL="742950" indent="-28575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pic>
        <p:nvPicPr>
          <p:cNvPr id="5" name="Obrázek 4" descr="mmr_cr_rgb.emf"/>
          <p:cNvPicPr>
            <a:picLocks noChangeAspect="1"/>
          </p:cNvPicPr>
          <p:nvPr userDrawn="1"/>
        </p:nvPicPr>
        <p:blipFill>
          <a:blip r:embed="rId2" cstate="print"/>
          <a:stretch>
            <a:fillRect/>
          </a:stretch>
        </p:blipFill>
        <p:spPr>
          <a:xfrm>
            <a:off x="467544" y="620688"/>
            <a:ext cx="2016224" cy="442154"/>
          </a:xfrm>
          <a:prstGeom prst="rect">
            <a:avLst/>
          </a:prstGeom>
        </p:spPr>
      </p:pic>
    </p:spTree>
    <p:extLst>
      <p:ext uri="{BB962C8B-B14F-4D97-AF65-F5344CB8AC3E}">
        <p14:creationId xmlns:p14="http://schemas.microsoft.com/office/powerpoint/2010/main" val="9109423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a:prstGeom prst="rect">
            <a:avLst/>
          </a:prstGeo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566738" y="1752600"/>
            <a:ext cx="39243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cs-CZ"/>
          </a:p>
          <a:p>
            <a:pPr>
              <a:defRPr/>
            </a:pPr>
            <a:r>
              <a:rPr lang="en-US"/>
              <a:t>© PROCES, 2013</a:t>
            </a:r>
            <a:endParaRPr lang="cs-CZ"/>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xfrm>
            <a:off x="6553200" y="6245225"/>
            <a:ext cx="1981200" cy="476250"/>
          </a:xfrm>
          <a:prstGeom prst="rect">
            <a:avLst/>
          </a:prstGeom>
          <a:ln/>
        </p:spPr>
        <p:txBody>
          <a:bodyPr/>
          <a:lstStyle>
            <a:lvl1pPr>
              <a:defRPr/>
            </a:lvl1pPr>
          </a:lstStyle>
          <a:p>
            <a:pPr>
              <a:defRPr/>
            </a:pPr>
            <a:fld id="{44DDC85C-D3F2-4705-877E-CFFE034A71E1}" type="slidenum">
              <a:rPr lang="cs-CZ"/>
              <a:pPr>
                <a:defRPr/>
              </a:pPr>
              <a:t>‹#›</a:t>
            </a:fld>
            <a:endParaRPr lang="cs-CZ"/>
          </a:p>
        </p:txBody>
      </p:sp>
    </p:spTree>
    <p:extLst>
      <p:ext uri="{BB962C8B-B14F-4D97-AF65-F5344CB8AC3E}">
        <p14:creationId xmlns:p14="http://schemas.microsoft.com/office/powerpoint/2010/main" val="3117138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Obrázek 9" descr="podtisk_modry.emf"/>
          <p:cNvPicPr>
            <a:picLocks noChangeAspect="1"/>
          </p:cNvPicPr>
          <p:nvPr/>
        </p:nvPicPr>
        <p:blipFill>
          <a:blip r:embed="rId7" cstate="print"/>
          <a:srcRect l="17008" b="8622"/>
          <a:stretch>
            <a:fillRect/>
          </a:stretch>
        </p:blipFill>
        <p:spPr>
          <a:xfrm>
            <a:off x="2" y="1988841"/>
            <a:ext cx="7908545" cy="4869160"/>
          </a:xfrm>
          <a:prstGeom prst="rect">
            <a:avLst/>
          </a:prstGeom>
        </p:spPr>
      </p:pic>
      <p:sp>
        <p:nvSpPr>
          <p:cNvPr id="8" name="Obdélník 7"/>
          <p:cNvSpPr>
            <a:spLocks noChangeAspect="1"/>
          </p:cNvSpPr>
          <p:nvPr/>
        </p:nvSpPr>
        <p:spPr>
          <a:xfrm>
            <a:off x="0" y="1"/>
            <a:ext cx="9144000" cy="260648"/>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9" name="Obdélník 8"/>
          <p:cNvSpPr/>
          <p:nvPr/>
        </p:nvSpPr>
        <p:spPr>
          <a:xfrm>
            <a:off x="0" y="260649"/>
            <a:ext cx="9144000" cy="144016"/>
          </a:xfrm>
          <a:prstGeom prst="rect">
            <a:avLst/>
          </a:prstGeom>
          <a:gradFill>
            <a:gsLst>
              <a:gs pos="0">
                <a:srgbClr val="000099"/>
              </a:gs>
              <a:gs pos="100000">
                <a:schemeClr val="bg1">
                  <a:alpha val="0"/>
                </a:schemeClr>
              </a:gs>
            </a:gsLst>
            <a:lin ang="0" scaled="1"/>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info@rozvoj-obce.cz" TargetMode="External"/><Relationship Id="rId2" Type="http://schemas.openxmlformats.org/officeDocument/2006/relationships/hyperlink" Target="http://rozvoj-obce.cz/"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www.t-plan.c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dpis 6"/>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Aft>
                <a:spcPts val="600"/>
              </a:spcAft>
            </a:pPr>
            <a:r>
              <a:rPr lang="cs-CZ" altLang="cs-CZ" sz="2000" b="1" dirty="0" smtClean="0">
                <a:cs typeface="Arial" charset="0"/>
              </a:rPr>
              <a:t>TB010MMR028</a:t>
            </a:r>
            <a:endParaRPr lang="cs-CZ" altLang="cs-CZ" sz="2000" b="1" dirty="0">
              <a:cs typeface="Arial" charset="0"/>
            </a:endParaRPr>
          </a:p>
        </p:txBody>
      </p:sp>
      <p:sp>
        <p:nvSpPr>
          <p:cNvPr id="5" name="Zaoblený obdélník 4"/>
          <p:cNvSpPr/>
          <p:nvPr/>
        </p:nvSpPr>
        <p:spPr>
          <a:xfrm>
            <a:off x="210344" y="1988840"/>
            <a:ext cx="8713787" cy="2447925"/>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lvl="1" algn="ctr">
              <a:spcAft>
                <a:spcPts val="1200"/>
              </a:spcAft>
              <a:defRPr/>
            </a:pPr>
            <a:r>
              <a:rPr lang="cs-CZ" sz="2800" b="1" spc="-20" dirty="0" smtClean="0">
                <a:solidFill>
                  <a:srgbClr val="000099"/>
                </a:solidFill>
                <a:latin typeface="Arial" pitchFamily="34" charset="0"/>
                <a:cs typeface="Arial" pitchFamily="34" charset="0"/>
              </a:rPr>
              <a:t>Udržitelný rozvoj v územním plánování</a:t>
            </a:r>
            <a:endParaRPr lang="cs-CZ" sz="2800" b="1" spc="-20" dirty="0">
              <a:solidFill>
                <a:srgbClr val="000099"/>
              </a:solidFill>
              <a:latin typeface="Arial" pitchFamily="34" charset="0"/>
              <a:cs typeface="Arial" pitchFamily="34" charset="0"/>
            </a:endParaRPr>
          </a:p>
          <a:p>
            <a:pPr algn="ctr">
              <a:defRPr/>
            </a:pPr>
            <a:r>
              <a:rPr lang="cs-CZ" sz="2400" b="1" dirty="0" smtClean="0">
                <a:solidFill>
                  <a:schemeClr val="tx1"/>
                </a:solidFill>
                <a:latin typeface="Arial" pitchFamily="34" charset="0"/>
                <a:cs typeface="Arial" pitchFamily="34" charset="0"/>
              </a:rPr>
              <a:t>PROCES – Centrum pro rozvoj obcí a regionů, s.r.o.</a:t>
            </a:r>
          </a:p>
          <a:p>
            <a:pPr algn="ctr">
              <a:defRPr/>
            </a:pPr>
            <a:r>
              <a:rPr lang="cs-CZ" sz="2400" i="1" dirty="0" smtClean="0">
                <a:solidFill>
                  <a:schemeClr val="tx1"/>
                </a:solidFill>
                <a:latin typeface="Arial" pitchFamily="34" charset="0"/>
                <a:cs typeface="Arial" pitchFamily="34" charset="0"/>
              </a:rPr>
              <a:t>Doc. Ing. Lubor Hruška, Ph.D.;</a:t>
            </a:r>
          </a:p>
          <a:p>
            <a:pPr algn="ctr">
              <a:defRPr/>
            </a:pPr>
            <a:r>
              <a:rPr lang="cs-CZ" sz="2400" i="1" dirty="0" smtClean="0">
                <a:solidFill>
                  <a:schemeClr val="tx1"/>
                </a:solidFill>
                <a:latin typeface="Arial" pitchFamily="34" charset="0"/>
                <a:cs typeface="Arial" pitchFamily="34" charset="0"/>
              </a:rPr>
              <a:t>Ing. Ivana Foldynová a kol.</a:t>
            </a:r>
          </a:p>
        </p:txBody>
      </p:sp>
      <p:sp>
        <p:nvSpPr>
          <p:cNvPr id="6" name="Podnadpis 6"/>
          <p:cNvSpPr txBox="1">
            <a:spLocks noGrp="1"/>
          </p:cNvSpPr>
          <p:nvPr>
            <p:ph idx="1"/>
          </p:nvPr>
        </p:nvSpPr>
        <p:spPr bwMode="auto">
          <a:xfrm>
            <a:off x="4860032" y="4941168"/>
            <a:ext cx="3816796" cy="647924"/>
          </a:xfrm>
          <a:prstGeom prst="rect">
            <a:avLst/>
          </a:prstGeom>
          <a:noFill/>
          <a:ln w="9525">
            <a:noFill/>
            <a:miter lim="800000"/>
            <a:headEnd/>
            <a:tailEnd/>
          </a:ln>
        </p:spPr>
        <p:txBody>
          <a:bodyPr>
            <a:normAutofit/>
          </a:bodyPr>
          <a:lstStyle/>
          <a:p>
            <a:pPr algn="ctr" eaLnBrk="0" hangingPunct="0">
              <a:spcBef>
                <a:spcPts val="0"/>
              </a:spcBef>
              <a:spcAft>
                <a:spcPts val="200"/>
              </a:spcAft>
              <a:defRPr/>
            </a:pPr>
            <a:r>
              <a:rPr lang="cs-CZ" sz="1400" b="1" i="1" dirty="0" smtClean="0">
                <a:latin typeface="Arial" pitchFamily="34" charset="0"/>
                <a:cs typeface="Arial" pitchFamily="34" charset="0"/>
              </a:rPr>
              <a:t>28. 4. 2015</a:t>
            </a:r>
            <a:endParaRPr lang="cs-CZ" sz="1400" b="1" i="1" dirty="0">
              <a:latin typeface="Arial" pitchFamily="34" charset="0"/>
              <a:cs typeface="Arial" pitchFamily="34" charset="0"/>
            </a:endParaRPr>
          </a:p>
          <a:p>
            <a:pPr algn="ctr" eaLnBrk="0" hangingPunct="0">
              <a:spcBef>
                <a:spcPts val="0"/>
              </a:spcBef>
              <a:defRPr/>
            </a:pPr>
            <a:endParaRPr lang="cs-CZ" dirty="0">
              <a:solidFill>
                <a:schemeClr val="accent6">
                  <a:lumMod val="50000"/>
                </a:schemeClr>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20688"/>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1148" y="5566678"/>
            <a:ext cx="1529818" cy="489596"/>
          </a:xfrm>
          <a:prstGeom prst="rect">
            <a:avLst/>
          </a:prstGeom>
        </p:spPr>
      </p:pic>
      <p:sp>
        <p:nvSpPr>
          <p:cNvPr id="3" name="Obdélník 2"/>
          <p:cNvSpPr/>
          <p:nvPr/>
        </p:nvSpPr>
        <p:spPr>
          <a:xfrm>
            <a:off x="426294" y="4366349"/>
            <a:ext cx="5614853" cy="923330"/>
          </a:xfrm>
          <a:prstGeom prst="rect">
            <a:avLst/>
          </a:prstGeom>
        </p:spPr>
        <p:txBody>
          <a:bodyPr wrap="square">
            <a:spAutoFit/>
          </a:bodyPr>
          <a:lstStyle/>
          <a:p>
            <a:r>
              <a:rPr lang="cs-CZ" altLang="cs-CZ" b="1" dirty="0" smtClean="0"/>
              <a:t>PROGRM BETA </a:t>
            </a:r>
          </a:p>
          <a:p>
            <a:r>
              <a:rPr lang="cs-CZ" altLang="cs-CZ" b="1" dirty="0" smtClean="0"/>
              <a:t>Aplikovaný </a:t>
            </a:r>
            <a:r>
              <a:rPr lang="cs-CZ" altLang="cs-CZ" b="1" dirty="0"/>
              <a:t>výzkum </a:t>
            </a:r>
            <a:r>
              <a:rPr lang="cs-CZ" altLang="cs-CZ" b="1" dirty="0" smtClean="0"/>
              <a:t>pro </a:t>
            </a:r>
            <a:r>
              <a:rPr lang="cs-CZ" altLang="cs-CZ" b="1" dirty="0"/>
              <a:t>potřeby státní </a:t>
            </a:r>
            <a:r>
              <a:rPr lang="cs-CZ" altLang="cs-CZ" b="1" dirty="0" smtClean="0"/>
              <a:t>správy</a:t>
            </a:r>
          </a:p>
          <a:p>
            <a:r>
              <a:rPr lang="cs-CZ" dirty="0" smtClean="0"/>
              <a:t>Zpracováno pro </a:t>
            </a:r>
            <a:r>
              <a:rPr lang="cs-CZ" dirty="0"/>
              <a:t>o</a:t>
            </a:r>
            <a:r>
              <a:rPr lang="cs-CZ" dirty="0" smtClean="0"/>
              <a:t>dbor </a:t>
            </a:r>
            <a:r>
              <a:rPr lang="cs-CZ" dirty="0"/>
              <a:t>územního </a:t>
            </a:r>
            <a:r>
              <a:rPr lang="cs-CZ" dirty="0" smtClean="0"/>
              <a:t>plánování MMR </a:t>
            </a:r>
            <a:endParaRPr lang="cs-CZ" dirty="0"/>
          </a:p>
        </p:txBody>
      </p:sp>
    </p:spTree>
    <p:extLst>
      <p:ext uri="{BB962C8B-B14F-4D97-AF65-F5344CB8AC3E}">
        <p14:creationId xmlns:p14="http://schemas.microsoft.com/office/powerpoint/2010/main" val="1465136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Autofit/>
          </a:bodyPr>
          <a:lstStyle/>
          <a:p>
            <a:pPr>
              <a:spcBef>
                <a:spcPts val="600"/>
              </a:spcBef>
            </a:pPr>
            <a:r>
              <a:rPr lang="cs-CZ" sz="1800" dirty="0" smtClean="0"/>
              <a:t>Předmětem </a:t>
            </a:r>
            <a:r>
              <a:rPr lang="cs-CZ" sz="1800" dirty="0"/>
              <a:t>projektu bylo </a:t>
            </a:r>
            <a:r>
              <a:rPr lang="cs-CZ" sz="1800" b="1" dirty="0"/>
              <a:t>získání informací o účinnosti nástrojů územního plánování </a:t>
            </a:r>
            <a:r>
              <a:rPr lang="cs-CZ" sz="1800" dirty="0"/>
              <a:t>vytvořených </a:t>
            </a:r>
            <a:r>
              <a:rPr lang="cs-CZ" sz="1800" dirty="0" smtClean="0"/>
              <a:t>legislativní  </a:t>
            </a:r>
            <a:r>
              <a:rPr lang="cs-CZ" sz="1800" dirty="0"/>
              <a:t>úpravou  v  Zákoně  č.  183/2006  Sb.,  o  územním  plánování  a  stavebním  řádu  v platném </a:t>
            </a:r>
            <a:r>
              <a:rPr lang="cs-CZ" sz="1800" dirty="0" smtClean="0"/>
              <a:t>znění  </a:t>
            </a:r>
            <a:r>
              <a:rPr lang="cs-CZ" sz="1800" dirty="0"/>
              <a:t>(dále  jen  „stavební  zákon“) </a:t>
            </a:r>
            <a:r>
              <a:rPr lang="cs-CZ" sz="1800" dirty="0" smtClean="0"/>
              <a:t> </a:t>
            </a:r>
            <a:r>
              <a:rPr lang="cs-CZ" sz="1800" b="1" dirty="0" smtClean="0"/>
              <a:t>pro  </a:t>
            </a:r>
            <a:r>
              <a:rPr lang="cs-CZ" sz="1800" b="1" dirty="0"/>
              <a:t>zabezpečování  požadavků  udržitelného  rozvoje  při  územně </a:t>
            </a:r>
            <a:r>
              <a:rPr lang="cs-CZ" sz="1800" b="1" dirty="0" smtClean="0"/>
              <a:t>plánovací činnosti</a:t>
            </a:r>
            <a:r>
              <a:rPr lang="cs-CZ" sz="1800" dirty="0" smtClean="0"/>
              <a:t>.</a:t>
            </a:r>
          </a:p>
          <a:p>
            <a:pPr>
              <a:spcBef>
                <a:spcPts val="600"/>
              </a:spcBef>
            </a:pPr>
            <a:r>
              <a:rPr lang="cs-CZ" sz="2400" b="1" dirty="0" smtClean="0">
                <a:solidFill>
                  <a:srgbClr val="C00000"/>
                </a:solidFill>
              </a:rPr>
              <a:t>Výstupy</a:t>
            </a:r>
            <a:r>
              <a:rPr lang="cs-CZ" sz="1800" dirty="0" smtClean="0"/>
              <a:t>:</a:t>
            </a:r>
          </a:p>
          <a:p>
            <a:pPr marL="285750" indent="-285750">
              <a:spcBef>
                <a:spcPts val="600"/>
              </a:spcBef>
              <a:buClr>
                <a:srgbClr val="C00000"/>
              </a:buClr>
              <a:buFont typeface="Arial" panose="020B0604020202020204" pitchFamily="34" charset="0"/>
              <a:buChar char="►"/>
            </a:pPr>
            <a:r>
              <a:rPr lang="cs-CZ" altLang="cs-CZ" sz="1800" b="1" dirty="0"/>
              <a:t>Analýza účinnosti nových nástrojů územního plánování na udržitelný rozvoj a návrhy doporučení pro další činnost</a:t>
            </a:r>
            <a:r>
              <a:rPr lang="cs-CZ" altLang="cs-CZ" sz="1800" dirty="0"/>
              <a:t> – typ výsledku </a:t>
            </a:r>
            <a:r>
              <a:rPr lang="cs-CZ" altLang="cs-CZ" sz="1800" i="1" dirty="0" err="1" smtClean="0"/>
              <a:t>H</a:t>
            </a:r>
            <a:r>
              <a:rPr lang="cs-CZ" altLang="cs-CZ" sz="1800" i="1" baseline="-25000" dirty="0" err="1" smtClean="0"/>
              <a:t>neleg</a:t>
            </a:r>
            <a:endParaRPr lang="cs-CZ" altLang="cs-CZ" sz="1800" dirty="0"/>
          </a:p>
          <a:p>
            <a:pPr marL="285750" indent="-285750">
              <a:spcBef>
                <a:spcPts val="600"/>
              </a:spcBef>
              <a:buClr>
                <a:srgbClr val="C00000"/>
              </a:buClr>
              <a:buFont typeface="Arial" panose="020B0604020202020204" pitchFamily="34" charset="0"/>
              <a:buChar char="►"/>
            </a:pPr>
            <a:r>
              <a:rPr lang="cs-CZ" altLang="cs-CZ" sz="1800" b="1" dirty="0" smtClean="0"/>
              <a:t>Certifikovaná </a:t>
            </a:r>
            <a:r>
              <a:rPr lang="cs-CZ" altLang="cs-CZ" sz="1800" b="1" dirty="0"/>
              <a:t>metodika vyhodnocení vlivů politiky územního rozvoje a územně plánovací dokumentace na udržitelný rozvoj území </a:t>
            </a:r>
            <a:r>
              <a:rPr lang="cs-CZ" altLang="cs-CZ" sz="1800" dirty="0"/>
              <a:t>– typ výsledku </a:t>
            </a:r>
            <a:r>
              <a:rPr lang="cs-CZ" altLang="cs-CZ" sz="1800" i="1" dirty="0"/>
              <a:t>N</a:t>
            </a:r>
            <a:r>
              <a:rPr lang="cs-CZ" altLang="cs-CZ" sz="1800" dirty="0"/>
              <a:t> </a:t>
            </a:r>
            <a:endParaRPr lang="cs-CZ" altLang="cs-CZ" sz="1800" b="1" dirty="0"/>
          </a:p>
          <a:p>
            <a:pPr marL="285750" indent="-285750">
              <a:spcBef>
                <a:spcPts val="600"/>
              </a:spcBef>
              <a:buFont typeface="Arial" panose="020B0604020202020204" pitchFamily="34" charset="0"/>
              <a:buChar char="•"/>
            </a:pPr>
            <a:endParaRPr lang="cs-CZ" sz="1800" dirty="0"/>
          </a:p>
        </p:txBody>
      </p:sp>
      <p:sp>
        <p:nvSpPr>
          <p:cNvPr id="3" name="Nadpis 2"/>
          <p:cNvSpPr>
            <a:spLocks noGrp="1"/>
          </p:cNvSpPr>
          <p:nvPr>
            <p:ph type="title"/>
          </p:nvPr>
        </p:nvSpPr>
        <p:spPr/>
        <p:txBody>
          <a:bodyPr/>
          <a:lstStyle/>
          <a:p>
            <a:pPr algn="ctr"/>
            <a:r>
              <a:rPr lang="cs-CZ" dirty="0" smtClean="0"/>
              <a:t>Krátká informace o projektu</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404664"/>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067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l"/>
            <a:r>
              <a:rPr lang="cs-CZ" sz="2800" dirty="0" smtClean="0"/>
              <a:t/>
            </a:r>
            <a:br>
              <a:rPr lang="cs-CZ" sz="2800" dirty="0" smtClean="0"/>
            </a:br>
            <a:r>
              <a:rPr lang="cs-CZ" sz="2800" b="1" dirty="0" smtClean="0"/>
              <a:t>Základní </a:t>
            </a:r>
            <a:r>
              <a:rPr lang="cs-CZ" sz="2800" b="1" dirty="0"/>
              <a:t>principy </a:t>
            </a:r>
            <a:r>
              <a:rPr lang="cs-CZ" sz="2800" b="1" dirty="0" smtClean="0"/>
              <a:t/>
            </a:r>
            <a:br>
              <a:rPr lang="cs-CZ" sz="2800" b="1" dirty="0" smtClean="0"/>
            </a:br>
            <a:r>
              <a:rPr lang="cs-CZ" sz="2800" b="1" dirty="0" smtClean="0"/>
              <a:t>metodiky</a:t>
            </a:r>
            <a:endParaRPr lang="cs-CZ" sz="2800" b="1" dirty="0"/>
          </a:p>
        </p:txBody>
      </p:sp>
      <p:sp>
        <p:nvSpPr>
          <p:cNvPr id="2" name="Zástupný symbol pro obsah 1"/>
          <p:cNvSpPr>
            <a:spLocks noGrp="1"/>
          </p:cNvSpPr>
          <p:nvPr>
            <p:ph sz="half" idx="1"/>
          </p:nvPr>
        </p:nvSpPr>
        <p:spPr/>
        <p:txBody>
          <a:bodyPr>
            <a:noAutofit/>
          </a:bodyPr>
          <a:lstStyle/>
          <a:p>
            <a:pPr marL="0" indent="0">
              <a:spcBef>
                <a:spcPts val="0"/>
              </a:spcBef>
              <a:buNone/>
            </a:pPr>
            <a:r>
              <a:rPr lang="cs-CZ" sz="1600" b="1" dirty="0" smtClean="0">
                <a:solidFill>
                  <a:srgbClr val="C00000"/>
                </a:solidFill>
                <a:latin typeface="Arial"/>
                <a:cs typeface="Arial"/>
              </a:rPr>
              <a:t>►</a:t>
            </a:r>
            <a:r>
              <a:rPr lang="cs-CZ" sz="1600" b="1" dirty="0" smtClean="0"/>
              <a:t>Přehlednost</a:t>
            </a:r>
            <a:r>
              <a:rPr lang="cs-CZ" sz="1600" b="1" dirty="0"/>
              <a:t>: </a:t>
            </a:r>
            <a:endParaRPr lang="cs-CZ" sz="1600" b="1" dirty="0" smtClean="0"/>
          </a:p>
          <a:p>
            <a:pPr marL="0" indent="0">
              <a:spcBef>
                <a:spcPts val="0"/>
              </a:spcBef>
              <a:buNone/>
            </a:pPr>
            <a:r>
              <a:rPr lang="cs-CZ" sz="1600" dirty="0" smtClean="0"/>
              <a:t>Metodika </a:t>
            </a:r>
            <a:r>
              <a:rPr lang="cs-CZ" sz="1600" dirty="0"/>
              <a:t>v obecné rovině </a:t>
            </a:r>
            <a:r>
              <a:rPr lang="cs-CZ" sz="1600" dirty="0" smtClean="0"/>
              <a:t>vytváří možnost </a:t>
            </a:r>
            <a:r>
              <a:rPr lang="cs-CZ" sz="1600" dirty="0"/>
              <a:t>jejího využití na všech prostorových úrovních.</a:t>
            </a:r>
          </a:p>
          <a:p>
            <a:pPr marL="0" indent="0">
              <a:spcBef>
                <a:spcPts val="0"/>
              </a:spcBef>
              <a:buNone/>
            </a:pPr>
            <a:r>
              <a:rPr lang="cs-CZ" sz="1600" b="1" dirty="0">
                <a:solidFill>
                  <a:srgbClr val="C00000"/>
                </a:solidFill>
                <a:cs typeface="Arial"/>
              </a:rPr>
              <a:t>► </a:t>
            </a:r>
            <a:r>
              <a:rPr lang="pl-PL" sz="1600" b="1" dirty="0" smtClean="0"/>
              <a:t>Měřitelnost</a:t>
            </a:r>
            <a:r>
              <a:rPr lang="pl-PL" sz="1600" b="1" dirty="0"/>
              <a:t>: </a:t>
            </a:r>
            <a:endParaRPr lang="pl-PL" sz="1600" b="1" dirty="0" smtClean="0"/>
          </a:p>
          <a:p>
            <a:pPr marL="0" indent="0">
              <a:spcBef>
                <a:spcPts val="0"/>
              </a:spcBef>
              <a:buNone/>
            </a:pPr>
            <a:r>
              <a:rPr lang="pl-PL" sz="1600" dirty="0" smtClean="0"/>
              <a:t>Metodika </a:t>
            </a:r>
            <a:r>
              <a:rPr lang="pl-PL" sz="1600" dirty="0"/>
              <a:t>je založena na </a:t>
            </a:r>
            <a:r>
              <a:rPr lang="pl-PL" sz="1600" dirty="0" smtClean="0"/>
              <a:t>měřitelnosti</a:t>
            </a:r>
            <a:r>
              <a:rPr lang="cs-CZ" sz="1600" dirty="0" smtClean="0"/>
              <a:t>procesů </a:t>
            </a:r>
            <a:r>
              <a:rPr lang="cs-CZ" sz="1600" dirty="0"/>
              <a:t>v území pomocí indikátorů a </a:t>
            </a:r>
            <a:r>
              <a:rPr lang="cs-CZ" sz="1600" dirty="0" smtClean="0"/>
              <a:t>hodnocení přiřazených </a:t>
            </a:r>
            <a:r>
              <a:rPr lang="cs-CZ" sz="1600" dirty="0"/>
              <a:t>témat.</a:t>
            </a:r>
          </a:p>
          <a:p>
            <a:pPr marL="0" indent="0">
              <a:spcBef>
                <a:spcPts val="0"/>
              </a:spcBef>
              <a:buNone/>
            </a:pPr>
            <a:r>
              <a:rPr lang="cs-CZ" sz="1600" b="1" dirty="0">
                <a:solidFill>
                  <a:srgbClr val="C00000"/>
                </a:solidFill>
                <a:cs typeface="Arial"/>
              </a:rPr>
              <a:t>► </a:t>
            </a:r>
            <a:r>
              <a:rPr lang="cs-CZ" sz="1600" b="1" dirty="0" smtClean="0"/>
              <a:t>Specifičnost</a:t>
            </a:r>
            <a:r>
              <a:rPr lang="cs-CZ" sz="1600" b="1" dirty="0"/>
              <a:t>: </a:t>
            </a:r>
            <a:endParaRPr lang="cs-CZ" sz="1600" b="1" dirty="0" smtClean="0"/>
          </a:p>
          <a:p>
            <a:pPr marL="0" indent="0">
              <a:spcBef>
                <a:spcPts val="0"/>
              </a:spcBef>
              <a:buNone/>
            </a:pPr>
            <a:r>
              <a:rPr lang="cs-CZ" sz="1600" dirty="0" smtClean="0"/>
              <a:t>Metodika </a:t>
            </a:r>
            <a:r>
              <a:rPr lang="cs-CZ" sz="1600" dirty="0"/>
              <a:t>také umožňuje </a:t>
            </a:r>
            <a:r>
              <a:rPr lang="cs-CZ" sz="1600" dirty="0" smtClean="0"/>
              <a:t>zohlednit specifičnost </a:t>
            </a:r>
            <a:r>
              <a:rPr lang="cs-CZ" sz="1600" dirty="0"/>
              <a:t>jednotlivých území pomocí </a:t>
            </a:r>
            <a:r>
              <a:rPr lang="cs-CZ" sz="1600" dirty="0" smtClean="0"/>
              <a:t>kombinace kvantitativního </a:t>
            </a:r>
            <a:r>
              <a:rPr lang="cs-CZ" sz="1600" dirty="0"/>
              <a:t>a kvalitativního přístupu a </a:t>
            </a:r>
            <a:r>
              <a:rPr lang="cs-CZ" sz="1600" dirty="0" smtClean="0"/>
              <a:t>hodnocení experta </a:t>
            </a:r>
            <a:r>
              <a:rPr lang="cs-CZ" sz="1600" dirty="0"/>
              <a:t>zohledňujícího lokání specifika.</a:t>
            </a:r>
          </a:p>
          <a:p>
            <a:pPr marL="0" indent="0">
              <a:spcBef>
                <a:spcPts val="0"/>
              </a:spcBef>
              <a:buNone/>
            </a:pPr>
            <a:r>
              <a:rPr lang="cs-CZ" sz="1600" b="1" dirty="0">
                <a:solidFill>
                  <a:srgbClr val="C00000"/>
                </a:solidFill>
                <a:cs typeface="Arial"/>
              </a:rPr>
              <a:t>► </a:t>
            </a:r>
            <a:r>
              <a:rPr lang="cs-CZ" sz="1600" b="1" dirty="0" smtClean="0"/>
              <a:t>Efektivita</a:t>
            </a:r>
            <a:r>
              <a:rPr lang="cs-CZ" sz="1600" b="1" dirty="0"/>
              <a:t>: </a:t>
            </a:r>
            <a:endParaRPr lang="cs-CZ" sz="1600" b="1" dirty="0" smtClean="0"/>
          </a:p>
          <a:p>
            <a:pPr marL="0" indent="0">
              <a:spcBef>
                <a:spcPts val="0"/>
              </a:spcBef>
              <a:buNone/>
            </a:pPr>
            <a:r>
              <a:rPr lang="cs-CZ" sz="1600" dirty="0" smtClean="0"/>
              <a:t>Schopnost </a:t>
            </a:r>
            <a:r>
              <a:rPr lang="cs-CZ" sz="1600" dirty="0"/>
              <a:t>proměnit nashromážděná </a:t>
            </a:r>
            <a:r>
              <a:rPr lang="cs-CZ" sz="1600" dirty="0" smtClean="0"/>
              <a:t>data </a:t>
            </a:r>
            <a:r>
              <a:rPr lang="pl-PL" sz="1600" dirty="0" smtClean="0"/>
              <a:t>o </a:t>
            </a:r>
            <a:r>
              <a:rPr lang="pl-PL" sz="1600" dirty="0"/>
              <a:t>území ve znalost o klíčových procesech s vlivem </a:t>
            </a:r>
            <a:r>
              <a:rPr lang="pl-PL" sz="1600" dirty="0" smtClean="0"/>
              <a:t>na </a:t>
            </a:r>
            <a:r>
              <a:rPr lang="cs-CZ" sz="1600" dirty="0" smtClean="0"/>
              <a:t>udržitelný </a:t>
            </a:r>
            <a:r>
              <a:rPr lang="cs-CZ" sz="1600" dirty="0"/>
              <a:t>rozvoj zpět do rukou veřejné správy.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4624"/>
            <a:ext cx="3672408" cy="684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093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65488" y="548680"/>
            <a:ext cx="5699000" cy="504056"/>
          </a:xfrm>
        </p:spPr>
        <p:txBody>
          <a:bodyPr/>
          <a:lstStyle/>
          <a:p>
            <a:r>
              <a:rPr lang="cs-CZ" dirty="0" smtClean="0"/>
              <a:t>ÚAP &lt;=&gt; ÚPD</a:t>
            </a:r>
            <a:endParaRPr lang="cs-CZ" dirty="0"/>
          </a:p>
        </p:txBody>
      </p:sp>
      <p:pic>
        <p:nvPicPr>
          <p:cNvPr id="4" name="Zástupný symbol pro obsah 3"/>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1331641" y="2847329"/>
            <a:ext cx="5472608" cy="3452144"/>
          </a:xfrm>
        </p:spPr>
      </p:pic>
      <p:sp>
        <p:nvSpPr>
          <p:cNvPr id="7" name="Obdélník 6"/>
          <p:cNvSpPr>
            <a:spLocks noChangeArrowheads="1"/>
          </p:cNvSpPr>
          <p:nvPr/>
        </p:nvSpPr>
        <p:spPr bwMode="auto">
          <a:xfrm rot="16200000">
            <a:off x="-853280" y="4304779"/>
            <a:ext cx="3343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cs-CZ"/>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pPr algn="ctr" eaLnBrk="1" hangingPunct="1">
              <a:spcBef>
                <a:spcPct val="0"/>
              </a:spcBef>
              <a:buClrTx/>
              <a:buFontTx/>
              <a:buNone/>
            </a:pPr>
            <a:r>
              <a:rPr lang="cs-CZ" altLang="cs-CZ" sz="1800" b="1" dirty="0">
                <a:solidFill>
                  <a:srgbClr val="C00000"/>
                </a:solidFill>
              </a:rPr>
              <a:t>Opatření obecné povahy</a:t>
            </a:r>
          </a:p>
          <a:p>
            <a:pPr algn="ctr" eaLnBrk="1" hangingPunct="1">
              <a:spcBef>
                <a:spcPct val="0"/>
              </a:spcBef>
              <a:buClrTx/>
              <a:buFontTx/>
              <a:buNone/>
            </a:pPr>
            <a:r>
              <a:rPr lang="cs-CZ" altLang="cs-CZ" sz="1800" b="1" dirty="0">
                <a:solidFill>
                  <a:srgbClr val="C00000"/>
                </a:solidFill>
              </a:rPr>
              <a:t>správní akt </a:t>
            </a:r>
          </a:p>
        </p:txBody>
      </p:sp>
      <p:sp>
        <p:nvSpPr>
          <p:cNvPr id="8" name="TextovéPole 1"/>
          <p:cNvSpPr txBox="1">
            <a:spLocks noChangeArrowheads="1"/>
          </p:cNvSpPr>
          <p:nvPr/>
        </p:nvSpPr>
        <p:spPr bwMode="auto">
          <a:xfrm>
            <a:off x="3265488" y="6299473"/>
            <a:ext cx="2439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cs-CZ"/>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pPr eaLnBrk="1" hangingPunct="1">
              <a:spcBef>
                <a:spcPct val="0"/>
              </a:spcBef>
              <a:buClrTx/>
              <a:buFontTx/>
              <a:buNone/>
            </a:pPr>
            <a:r>
              <a:rPr lang="cs-CZ" altLang="cs-CZ" sz="1800"/>
              <a:t>RP - Regulační plán</a:t>
            </a:r>
          </a:p>
        </p:txBody>
      </p:sp>
      <p:sp>
        <p:nvSpPr>
          <p:cNvPr id="3" name="Obdélník 2"/>
          <p:cNvSpPr/>
          <p:nvPr/>
        </p:nvSpPr>
        <p:spPr>
          <a:xfrm>
            <a:off x="818356" y="1436583"/>
            <a:ext cx="7282036" cy="1200329"/>
          </a:xfrm>
          <a:prstGeom prst="rect">
            <a:avLst/>
          </a:prstGeom>
        </p:spPr>
        <p:txBody>
          <a:bodyPr wrap="square">
            <a:spAutoFit/>
          </a:bodyPr>
          <a:lstStyle/>
          <a:p>
            <a:r>
              <a:rPr lang="cs-CZ" dirty="0"/>
              <a:t>Metodika hodnotí vliv </a:t>
            </a:r>
            <a:r>
              <a:rPr lang="cs-CZ" b="1" dirty="0"/>
              <a:t>územně plánovací dokumentace a Politiky územního rozvoje</a:t>
            </a:r>
            <a:r>
              <a:rPr lang="cs-CZ" dirty="0"/>
              <a:t> na udržitelný rozvoj území v návaznosti na zpracování územně analytických </a:t>
            </a:r>
            <a:r>
              <a:rPr lang="cs-CZ" dirty="0" smtClean="0"/>
              <a:t>podkladů (ÚAP), </a:t>
            </a:r>
            <a:r>
              <a:rPr lang="cs-CZ" dirty="0"/>
              <a:t>jejichž součástí je i </a:t>
            </a:r>
            <a:r>
              <a:rPr lang="cs-CZ" b="1" dirty="0"/>
              <a:t>„Rozbor udržitelného rozvoje území“.</a:t>
            </a:r>
          </a:p>
        </p:txBody>
      </p:sp>
    </p:spTree>
    <p:extLst>
      <p:ext uri="{BB962C8B-B14F-4D97-AF65-F5344CB8AC3E}">
        <p14:creationId xmlns:p14="http://schemas.microsoft.com/office/powerpoint/2010/main" val="1254608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a:xfrm>
            <a:off x="3096064" y="548680"/>
            <a:ext cx="5518728" cy="504056"/>
          </a:xfrm>
        </p:spPr>
        <p:txBody>
          <a:bodyPr/>
          <a:lstStyle/>
          <a:p>
            <a:r>
              <a:rPr lang="cs-CZ" dirty="0" smtClean="0"/>
              <a:t>Metodický postup</a:t>
            </a:r>
            <a:endParaRPr lang="cs-CZ"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904"/>
          <a:stretch/>
        </p:blipFill>
        <p:spPr bwMode="auto">
          <a:xfrm>
            <a:off x="0" y="1176258"/>
            <a:ext cx="8569408" cy="5709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102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Uplatnění výsledku + pro koho je určen </a:t>
            </a:r>
            <a:endParaRPr lang="cs-CZ" dirty="0"/>
          </a:p>
        </p:txBody>
      </p:sp>
      <p:sp>
        <p:nvSpPr>
          <p:cNvPr id="3" name="Zástupný symbol pro obsah 2"/>
          <p:cNvSpPr>
            <a:spLocks noGrp="1"/>
          </p:cNvSpPr>
          <p:nvPr>
            <p:ph idx="10"/>
          </p:nvPr>
        </p:nvSpPr>
        <p:spPr/>
        <p:txBody>
          <a:bodyPr/>
          <a:lstStyle/>
          <a:p>
            <a:r>
              <a:rPr lang="cs-CZ" sz="2000" b="1" dirty="0" smtClean="0"/>
              <a:t>Uplatnění výsledku</a:t>
            </a:r>
            <a:r>
              <a:rPr lang="cs-CZ" sz="2000" dirty="0" smtClean="0"/>
              <a:t> (metodiky):</a:t>
            </a:r>
          </a:p>
          <a:p>
            <a:pPr lvl="1"/>
            <a:r>
              <a:rPr lang="cs-CZ" sz="1600" dirty="0" smtClean="0"/>
              <a:t>Při zpracování ÚAP na úrovni OPR i krajů (konkrétně </a:t>
            </a:r>
            <a:r>
              <a:rPr lang="cs-CZ" sz="1600" b="1" dirty="0" smtClean="0"/>
              <a:t>rozboru udržitelného rozvoje území</a:t>
            </a:r>
            <a:r>
              <a:rPr lang="cs-CZ" sz="1600" dirty="0" smtClean="0"/>
              <a:t>).</a:t>
            </a:r>
          </a:p>
          <a:p>
            <a:pPr lvl="1"/>
            <a:r>
              <a:rPr lang="cs-CZ" sz="1600" dirty="0" smtClean="0"/>
              <a:t>Při zpracování VV URÚ na úrovni územních plánů, zásad územního rozvoje kraje a politiky územního rozvoje.</a:t>
            </a:r>
          </a:p>
          <a:p>
            <a:pPr lvl="1"/>
            <a:r>
              <a:rPr lang="cs-CZ" sz="1600" dirty="0" smtClean="0"/>
              <a:t>Pro zajištění návaznosti </a:t>
            </a:r>
            <a:r>
              <a:rPr lang="cs-CZ" sz="1600" b="1" dirty="0" smtClean="0"/>
              <a:t>územně analytických podkladů </a:t>
            </a:r>
            <a:r>
              <a:rPr lang="cs-CZ" sz="1600" dirty="0" smtClean="0"/>
              <a:t>a </a:t>
            </a:r>
            <a:r>
              <a:rPr lang="cs-CZ" sz="1600" b="1" dirty="0" smtClean="0"/>
              <a:t>územně plánovací dokumentace</a:t>
            </a:r>
            <a:r>
              <a:rPr lang="cs-CZ" sz="1600" dirty="0" smtClean="0"/>
              <a:t>.</a:t>
            </a:r>
          </a:p>
          <a:p>
            <a:r>
              <a:rPr lang="cs-CZ" sz="2000" b="1" dirty="0"/>
              <a:t>Uživateli  metodiky</a:t>
            </a:r>
            <a:r>
              <a:rPr lang="cs-CZ" sz="2000" dirty="0"/>
              <a:t>  budou  všichni  aktéři,  kteří  budou  vstupovat  do  procesu  zpracování  RURÚ </a:t>
            </a:r>
            <a:r>
              <a:rPr lang="cs-CZ" sz="2000" dirty="0" smtClean="0"/>
              <a:t>(</a:t>
            </a:r>
            <a:r>
              <a:rPr lang="cs-CZ" sz="2000" dirty="0"/>
              <a:t>v případě  aktualizací  ÚAP)  a  do  procesu  VVURÚ  (v  případě  ZÚR  a  ÚP).  Jedná  se  </a:t>
            </a:r>
            <a:r>
              <a:rPr lang="cs-CZ" sz="2000" dirty="0" smtClean="0"/>
              <a:t>o:</a:t>
            </a:r>
          </a:p>
          <a:p>
            <a:pPr lvl="1"/>
            <a:r>
              <a:rPr lang="cs-CZ" sz="1600" b="1" dirty="0" smtClean="0"/>
              <a:t>pořizovatele ÚAP </a:t>
            </a:r>
            <a:r>
              <a:rPr lang="cs-CZ" sz="1600" dirty="0" smtClean="0"/>
              <a:t>(úřady  </a:t>
            </a:r>
            <a:r>
              <a:rPr lang="cs-CZ" sz="1600" dirty="0"/>
              <a:t>územního  </a:t>
            </a:r>
            <a:r>
              <a:rPr lang="cs-CZ" sz="1600" dirty="0" smtClean="0"/>
              <a:t>plánování a krajské  </a:t>
            </a:r>
            <a:r>
              <a:rPr lang="cs-CZ" sz="1600" dirty="0"/>
              <a:t>úřady), </a:t>
            </a:r>
            <a:endParaRPr lang="cs-CZ" sz="1600" dirty="0" smtClean="0"/>
          </a:p>
          <a:p>
            <a:pPr lvl="1"/>
            <a:r>
              <a:rPr lang="cs-CZ" sz="1600" b="1" dirty="0" smtClean="0"/>
              <a:t>zpracovatele  </a:t>
            </a:r>
            <a:r>
              <a:rPr lang="cs-CZ" sz="1600" b="1" dirty="0"/>
              <a:t>PÚR </a:t>
            </a:r>
            <a:r>
              <a:rPr lang="cs-CZ" sz="1600" b="1" dirty="0" smtClean="0"/>
              <a:t>a </a:t>
            </a:r>
            <a:r>
              <a:rPr lang="cs-CZ" sz="1600" b="1" dirty="0"/>
              <a:t>projektanty </a:t>
            </a:r>
            <a:r>
              <a:rPr lang="cs-CZ" sz="1600" b="1" dirty="0" smtClean="0"/>
              <a:t>ZÚR a ÚP</a:t>
            </a:r>
            <a:r>
              <a:rPr lang="cs-CZ" sz="1600" dirty="0"/>
              <a:t>. </a:t>
            </a:r>
            <a:endParaRPr lang="cs-CZ" sz="16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404664"/>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aoblený obdélník 5"/>
          <p:cNvSpPr/>
          <p:nvPr/>
        </p:nvSpPr>
        <p:spPr>
          <a:xfrm>
            <a:off x="323528" y="5661248"/>
            <a:ext cx="8640960" cy="936104"/>
          </a:xfrm>
          <a:prstGeom prst="roundRect">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cs-CZ" sz="2000" b="1" dirty="0"/>
              <a:t>Uživatelé výstupu </a:t>
            </a:r>
            <a:r>
              <a:rPr lang="cs-CZ" sz="2000" b="1" dirty="0" smtClean="0"/>
              <a:t>ROZBORU UDRŽITELNÉHO ROZVOJE ÚZEMÍ </a:t>
            </a:r>
            <a:br>
              <a:rPr lang="cs-CZ" sz="2000" b="1" dirty="0" smtClean="0"/>
            </a:br>
            <a:r>
              <a:rPr lang="cs-CZ" sz="2000" b="1" dirty="0" smtClean="0"/>
              <a:t>jsou </a:t>
            </a:r>
            <a:r>
              <a:rPr lang="cs-CZ" sz="2000" b="1" dirty="0"/>
              <a:t>představitelé veřejné správy (obce, kraje, ministerstva</a:t>
            </a:r>
            <a:r>
              <a:rPr lang="cs-CZ" sz="2000" b="1" dirty="0" smtClean="0"/>
              <a:t>)</a:t>
            </a:r>
            <a:endParaRPr lang="cs-CZ" sz="2000" b="1" dirty="0"/>
          </a:p>
        </p:txBody>
      </p:sp>
    </p:spTree>
    <p:extLst>
      <p:ext uri="{BB962C8B-B14F-4D97-AF65-F5344CB8AC3E}">
        <p14:creationId xmlns:p14="http://schemas.microsoft.com/office/powerpoint/2010/main" val="2999777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96752"/>
            <a:ext cx="8291264" cy="504056"/>
          </a:xfrm>
        </p:spPr>
        <p:txBody>
          <a:bodyPr/>
          <a:lstStyle/>
          <a:p>
            <a:r>
              <a:rPr lang="pl-PL" sz="2400" dirty="0"/>
              <a:t>Metodika byla testována na Ústeckém </a:t>
            </a:r>
            <a:r>
              <a:rPr lang="pl-PL" sz="2400" dirty="0" smtClean="0"/>
              <a:t>kraji a na Správním </a:t>
            </a:r>
            <a:r>
              <a:rPr lang="cs-CZ" sz="2400" dirty="0" smtClean="0"/>
              <a:t>obvodu </a:t>
            </a:r>
            <a:r>
              <a:rPr lang="cs-CZ" sz="2400" dirty="0"/>
              <a:t>obce </a:t>
            </a:r>
            <a:r>
              <a:rPr lang="cs-CZ" sz="2400" dirty="0" smtClean="0"/>
              <a:t>s </a:t>
            </a:r>
            <a:r>
              <a:rPr lang="cs-CZ" sz="2400" dirty="0"/>
              <a:t>rozšířenou </a:t>
            </a:r>
            <a:r>
              <a:rPr lang="cs-CZ" sz="2400" dirty="0" smtClean="0"/>
              <a:t>působností </a:t>
            </a:r>
            <a:r>
              <a:rPr lang="pl-PL" sz="2400" dirty="0" smtClean="0"/>
              <a:t>Říčany</a:t>
            </a:r>
            <a:endParaRPr lang="cs-CZ"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404664"/>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060848"/>
            <a:ext cx="6340694" cy="45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514" y="2780928"/>
            <a:ext cx="367665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5975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a:xfrm>
            <a:off x="3635896" y="1268760"/>
            <a:ext cx="5400675" cy="1800225"/>
          </a:xfrm>
          <a:solidFill>
            <a:schemeClr val="bg1"/>
          </a:solidFill>
        </p:spPr>
        <p:txBody>
          <a:bodyPr/>
          <a:lstStyle/>
          <a:p>
            <a:r>
              <a:rPr lang="cs-CZ" altLang="cs-CZ" sz="2800" b="1" dirty="0" smtClean="0"/>
              <a:t>Část F: </a:t>
            </a:r>
            <a:r>
              <a:rPr lang="cs-CZ" altLang="cs-CZ" sz="2800" dirty="0" smtClean="0"/>
              <a:t>Vyhodnocení vlivů na udržitelný rozvoj</a:t>
            </a:r>
          </a:p>
        </p:txBody>
      </p:sp>
      <p:pic>
        <p:nvPicPr>
          <p:cNvPr id="61443" name="Zástupný symbol pro obsah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512" y="19022"/>
            <a:ext cx="3600400" cy="3166466"/>
          </a:xfrm>
        </p:spPr>
      </p:pic>
      <p:graphicFrame>
        <p:nvGraphicFramePr>
          <p:cNvPr id="8" name="Zástupný symbol pro obsah 7"/>
          <p:cNvGraphicFramePr>
            <a:graphicFrameLocks noGrp="1"/>
          </p:cNvGraphicFramePr>
          <p:nvPr>
            <p:ph sz="half" idx="2"/>
            <p:extLst>
              <p:ext uri="{D42A27DB-BD31-4B8C-83A1-F6EECF244321}">
                <p14:modId xmlns:p14="http://schemas.microsoft.com/office/powerpoint/2010/main" val="2377309167"/>
              </p:ext>
            </p:extLst>
          </p:nvPr>
        </p:nvGraphicFramePr>
        <p:xfrm>
          <a:off x="0" y="3087688"/>
          <a:ext cx="9144000" cy="3770311"/>
        </p:xfrm>
        <a:graphic>
          <a:graphicData uri="http://schemas.openxmlformats.org/drawingml/2006/table">
            <a:tbl>
              <a:tblPr/>
              <a:tblGrid>
                <a:gridCol w="1047750"/>
                <a:gridCol w="6335713"/>
                <a:gridCol w="1760537"/>
              </a:tblGrid>
              <a:tr h="487721">
                <a:tc gridSpan="2">
                  <a:txBody>
                    <a:bodyPr/>
                    <a:lstStyle>
                      <a:lvl1pPr marL="587375" indent="-228600" eaLnBrk="0" hangingPunct="0">
                        <a:spcBef>
                          <a:spcPct val="20000"/>
                        </a:spcBef>
                        <a:buClr>
                          <a:schemeClr val="accent2"/>
                        </a:buClr>
                        <a:buFont typeface="Wingdings" pitchFamily="2" charset="2"/>
                        <a:tabLst>
                          <a:tab pos="449263" algn="l"/>
                          <a:tab pos="587375" algn="l"/>
                        </a:tabLst>
                        <a:defRPr sz="26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tabLst>
                          <a:tab pos="449263" algn="l"/>
                          <a:tab pos="587375" algn="l"/>
                        </a:tabLst>
                        <a:defRPr sz="22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tabLst>
                          <a:tab pos="449263" algn="l"/>
                          <a:tab pos="587375" algn="l"/>
                        </a:tabLst>
                        <a:defRPr sz="21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9pPr>
                    </a:lstStyle>
                    <a:p>
                      <a:pPr marL="587375" marR="0" lvl="0" indent="-228600" algn="l" defTabSz="914400" rtl="0" eaLnBrk="1" fontAlgn="base" latinLnBrk="0" hangingPunct="1">
                        <a:lnSpc>
                          <a:spcPct val="100000"/>
                        </a:lnSpc>
                        <a:spcBef>
                          <a:spcPts val="300"/>
                        </a:spcBef>
                        <a:spcAft>
                          <a:spcPct val="0"/>
                        </a:spcAft>
                        <a:buClrTx/>
                        <a:buSzTx/>
                        <a:buFontTx/>
                        <a:buNone/>
                        <a:tabLst>
                          <a:tab pos="449263" algn="l"/>
                          <a:tab pos="587375" algn="l"/>
                        </a:tabLst>
                      </a:pPr>
                      <a:r>
                        <a:rPr kumimoji="0" lang="cs-CZ" altLang="cs-CZ" sz="1800" b="1" i="0" u="none" strike="noStrike" cap="none" normalizeH="0" baseline="0" dirty="0" smtClean="0">
                          <a:ln>
                            <a:noFill/>
                          </a:ln>
                          <a:solidFill>
                            <a:schemeClr val="tx1"/>
                          </a:solidFill>
                          <a:effectLst/>
                          <a:latin typeface="Times New Roman" pitchFamily="18" charset="0"/>
                          <a:cs typeface="Times New Roman" pitchFamily="18" charset="0"/>
                        </a:rPr>
                        <a:t>Téma „Hygiena životního prostředí“</a:t>
                      </a:r>
                      <a:endParaRPr kumimoji="0" lang="cs-CZ" altLang="cs-CZ"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6008" marR="46008"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a:txBody>
                    <a:bodyPr/>
                    <a:lstStyle>
                      <a:lvl1pPr marL="587375" indent="-228600" eaLnBrk="0" hangingPunct="0">
                        <a:spcBef>
                          <a:spcPct val="20000"/>
                        </a:spcBef>
                        <a:buClr>
                          <a:schemeClr val="accent2"/>
                        </a:buClr>
                        <a:buFont typeface="Wingdings" pitchFamily="2" charset="2"/>
                        <a:tabLst>
                          <a:tab pos="449263" algn="l"/>
                          <a:tab pos="587375" algn="l"/>
                        </a:tabLst>
                        <a:defRPr sz="26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tabLst>
                          <a:tab pos="449263" algn="l"/>
                          <a:tab pos="587375" algn="l"/>
                        </a:tabLst>
                        <a:defRPr sz="22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tabLst>
                          <a:tab pos="449263" algn="l"/>
                          <a:tab pos="587375" algn="l"/>
                        </a:tabLst>
                        <a:defRPr sz="21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9pPr>
                    </a:lstStyle>
                    <a:p>
                      <a:pPr marL="587375" marR="0" lvl="0" indent="-228600" algn="ctr" defTabSz="914400" rtl="0" eaLnBrk="1" fontAlgn="base" latinLnBrk="0" hangingPunct="1">
                        <a:lnSpc>
                          <a:spcPct val="100000"/>
                        </a:lnSpc>
                        <a:spcBef>
                          <a:spcPts val="300"/>
                        </a:spcBef>
                        <a:spcAft>
                          <a:spcPct val="0"/>
                        </a:spcAft>
                        <a:buClrTx/>
                        <a:buSzTx/>
                        <a:buFontTx/>
                        <a:buNone/>
                        <a:tabLst>
                          <a:tab pos="449263" algn="l"/>
                          <a:tab pos="587375" algn="l"/>
                        </a:tabLst>
                      </a:pPr>
                      <a:r>
                        <a:rPr kumimoji="0" lang="cs-CZ" altLang="cs-CZ" sz="1800" b="1" i="0" u="none" strike="noStrike" cap="none" normalizeH="0" baseline="0" smtClean="0">
                          <a:ln>
                            <a:noFill/>
                          </a:ln>
                          <a:solidFill>
                            <a:schemeClr val="tx1"/>
                          </a:solidFill>
                          <a:effectLst/>
                          <a:latin typeface="Times New Roman" pitchFamily="18" charset="0"/>
                          <a:cs typeface="Times New Roman" pitchFamily="18" charset="0"/>
                        </a:rPr>
                        <a:t>1 </a:t>
                      </a:r>
                      <a:r>
                        <a:rPr kumimoji="0" lang="cs-CZ" altLang="cs-CZ" sz="3200" b="1" i="0" u="none" strike="noStrike" cap="none" normalizeH="0" baseline="0" smtClean="0">
                          <a:ln>
                            <a:noFill/>
                          </a:ln>
                          <a:solidFill>
                            <a:srgbClr val="92D050"/>
                          </a:solidFill>
                          <a:effectLst/>
                          <a:latin typeface="Times New Roman" pitchFamily="18" charset="0"/>
                          <a:cs typeface="Times New Roman" pitchFamily="18" charset="0"/>
                          <a:sym typeface="Wingdings 3" pitchFamily="18" charset="2"/>
                        </a:rPr>
                        <a:t></a:t>
                      </a:r>
                      <a:endParaRPr kumimoji="0" lang="cs-CZ" altLang="cs-CZ"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6008" marR="46008"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7721">
                <a:tc>
                  <a:txBody>
                    <a:bodyPr/>
                    <a:lstStyle>
                      <a:lvl1pPr marL="587375" indent="-228600" eaLnBrk="0" hangingPunct="0">
                        <a:spcBef>
                          <a:spcPct val="20000"/>
                        </a:spcBef>
                        <a:buClr>
                          <a:schemeClr val="accent2"/>
                        </a:buClr>
                        <a:buFont typeface="Wingdings" pitchFamily="2" charset="2"/>
                        <a:tabLst>
                          <a:tab pos="449263" algn="l"/>
                          <a:tab pos="587375" algn="l"/>
                        </a:tabLst>
                        <a:defRPr sz="26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tabLst>
                          <a:tab pos="449263" algn="l"/>
                          <a:tab pos="587375" algn="l"/>
                        </a:tabLst>
                        <a:defRPr sz="22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tabLst>
                          <a:tab pos="449263" algn="l"/>
                          <a:tab pos="587375" algn="l"/>
                        </a:tabLst>
                        <a:defRPr sz="21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9pPr>
                    </a:lstStyle>
                    <a:p>
                      <a:pPr marL="587375" marR="0" lvl="0" indent="-228600" algn="ctr" defTabSz="914400" rtl="0" eaLnBrk="1" fontAlgn="base" latinLnBrk="0" hangingPunct="1">
                        <a:lnSpc>
                          <a:spcPct val="100000"/>
                        </a:lnSpc>
                        <a:spcBef>
                          <a:spcPts val="300"/>
                        </a:spcBef>
                        <a:spcAft>
                          <a:spcPct val="0"/>
                        </a:spcAft>
                        <a:buClrTx/>
                        <a:buSzTx/>
                        <a:buFontTx/>
                        <a:buNone/>
                        <a:tabLst>
                          <a:tab pos="449263" algn="l"/>
                          <a:tab pos="587375" algn="l"/>
                        </a:tabLst>
                      </a:pPr>
                      <a:r>
                        <a:rPr kumimoji="0" lang="cs-CZ" altLang="cs-CZ" sz="1800" b="0" i="0" u="none" strike="noStrike" cap="none" normalizeH="0" baseline="0" smtClean="0">
                          <a:ln>
                            <a:noFill/>
                          </a:ln>
                          <a:solidFill>
                            <a:schemeClr val="tx1"/>
                          </a:solidFill>
                          <a:effectLst/>
                          <a:latin typeface="Times New Roman" pitchFamily="18" charset="0"/>
                          <a:cs typeface="Times New Roman" pitchFamily="18" charset="0"/>
                        </a:rPr>
                        <a:t>HŽP1</a:t>
                      </a:r>
                    </a:p>
                  </a:txBody>
                  <a:tcPr marL="46008" marR="46008"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587375" indent="-228600" eaLnBrk="0" hangingPunct="0">
                        <a:spcBef>
                          <a:spcPct val="20000"/>
                        </a:spcBef>
                        <a:buClr>
                          <a:schemeClr val="accent2"/>
                        </a:buClr>
                        <a:buFont typeface="Wingdings" pitchFamily="2" charset="2"/>
                        <a:tabLst>
                          <a:tab pos="449263" algn="l"/>
                          <a:tab pos="587375" algn="l"/>
                        </a:tabLst>
                        <a:defRPr sz="26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tabLst>
                          <a:tab pos="449263" algn="l"/>
                          <a:tab pos="587375" algn="l"/>
                        </a:tabLst>
                        <a:defRPr sz="22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tabLst>
                          <a:tab pos="449263" algn="l"/>
                          <a:tab pos="587375" algn="l"/>
                        </a:tabLst>
                        <a:defRPr sz="21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9pPr>
                    </a:lstStyle>
                    <a:p>
                      <a:pPr marL="587375" marR="0" lvl="0" indent="-228600" algn="l" defTabSz="914400" rtl="0" eaLnBrk="1" fontAlgn="base" latinLnBrk="0" hangingPunct="1">
                        <a:lnSpc>
                          <a:spcPct val="100000"/>
                        </a:lnSpc>
                        <a:spcBef>
                          <a:spcPts val="300"/>
                        </a:spcBef>
                        <a:spcAft>
                          <a:spcPct val="0"/>
                        </a:spcAft>
                        <a:buClrTx/>
                        <a:buSzTx/>
                        <a:buFontTx/>
                        <a:buNone/>
                        <a:tabLst>
                          <a:tab pos="449263" algn="l"/>
                          <a:tab pos="587375" algn="l"/>
                        </a:tabLst>
                      </a:pPr>
                      <a:r>
                        <a:rPr kumimoji="0" lang="cs-CZ" altLang="cs-CZ" sz="1800" b="0" i="0" u="none" strike="noStrike" cap="none" normalizeH="0" baseline="0" smtClean="0">
                          <a:ln>
                            <a:noFill/>
                          </a:ln>
                          <a:solidFill>
                            <a:schemeClr val="tx1"/>
                          </a:solidFill>
                          <a:effectLst/>
                          <a:latin typeface="Times New Roman" pitchFamily="18" charset="0"/>
                          <a:cs typeface="Times New Roman" pitchFamily="18" charset="0"/>
                        </a:rPr>
                        <a:t>Kvalita ovzduší</a:t>
                      </a:r>
                    </a:p>
                  </a:txBody>
                  <a:tcPr marL="46008" marR="460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587375" indent="-228600" eaLnBrk="0" hangingPunct="0">
                        <a:spcBef>
                          <a:spcPct val="20000"/>
                        </a:spcBef>
                        <a:buClr>
                          <a:schemeClr val="accent2"/>
                        </a:buClr>
                        <a:buFont typeface="Wingdings" pitchFamily="2" charset="2"/>
                        <a:tabLst>
                          <a:tab pos="449263" algn="l"/>
                          <a:tab pos="587375" algn="l"/>
                        </a:tabLst>
                        <a:defRPr sz="26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tabLst>
                          <a:tab pos="449263" algn="l"/>
                          <a:tab pos="587375" algn="l"/>
                        </a:tabLst>
                        <a:defRPr sz="22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tabLst>
                          <a:tab pos="449263" algn="l"/>
                          <a:tab pos="587375" algn="l"/>
                        </a:tabLst>
                        <a:defRPr sz="21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9pPr>
                    </a:lstStyle>
                    <a:p>
                      <a:pPr marL="587375" marR="0" lvl="0" indent="-228600" algn="ctr" defTabSz="914400" rtl="0" eaLnBrk="1" fontAlgn="base" latinLnBrk="0" hangingPunct="1">
                        <a:lnSpc>
                          <a:spcPct val="100000"/>
                        </a:lnSpc>
                        <a:spcBef>
                          <a:spcPts val="300"/>
                        </a:spcBef>
                        <a:spcAft>
                          <a:spcPct val="0"/>
                        </a:spcAft>
                        <a:buClrTx/>
                        <a:buSzTx/>
                        <a:buFontTx/>
                        <a:buNone/>
                        <a:tabLst>
                          <a:tab pos="449263" algn="l"/>
                          <a:tab pos="587375" algn="l"/>
                        </a:tabLst>
                      </a:pPr>
                      <a:r>
                        <a:rPr kumimoji="0" lang="cs-CZ" altLang="cs-CZ" sz="1800" b="0" i="0" u="none" strike="noStrike" cap="none" normalizeH="0" baseline="0" smtClean="0">
                          <a:ln>
                            <a:noFill/>
                          </a:ln>
                          <a:solidFill>
                            <a:schemeClr val="tx1"/>
                          </a:solidFill>
                          <a:effectLst/>
                          <a:latin typeface="Times New Roman" pitchFamily="18" charset="0"/>
                          <a:cs typeface="Times New Roman" pitchFamily="18" charset="0"/>
                        </a:rPr>
                        <a:t>+1 </a:t>
                      </a:r>
                      <a:r>
                        <a:rPr kumimoji="0" lang="cs-CZ" altLang="cs-CZ" sz="3200" b="1" i="0" u="none" strike="noStrike" cap="none" normalizeH="0" baseline="0" smtClean="0">
                          <a:ln>
                            <a:noFill/>
                          </a:ln>
                          <a:solidFill>
                            <a:srgbClr val="92D050"/>
                          </a:solidFill>
                          <a:effectLst/>
                          <a:latin typeface="Times New Roman" pitchFamily="18" charset="0"/>
                          <a:cs typeface="Times New Roman" pitchFamily="18" charset="0"/>
                          <a:sym typeface="Wingdings 3" pitchFamily="18" charset="2"/>
                        </a:rPr>
                        <a:t></a:t>
                      </a:r>
                      <a:endParaRPr kumimoji="0" lang="cs-CZ" altLang="cs-CZ"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6008" marR="46008"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7052">
                <a:tc>
                  <a:txBody>
                    <a:bodyPr/>
                    <a:lstStyle>
                      <a:lvl1pPr marL="587375" indent="-228600" eaLnBrk="0" hangingPunct="0">
                        <a:spcBef>
                          <a:spcPct val="20000"/>
                        </a:spcBef>
                        <a:buClr>
                          <a:schemeClr val="accent2"/>
                        </a:buClr>
                        <a:buFont typeface="Wingdings" pitchFamily="2" charset="2"/>
                        <a:tabLst>
                          <a:tab pos="449263" algn="l"/>
                          <a:tab pos="587375" algn="l"/>
                        </a:tabLst>
                        <a:defRPr sz="26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tabLst>
                          <a:tab pos="449263" algn="l"/>
                          <a:tab pos="587375" algn="l"/>
                        </a:tabLst>
                        <a:defRPr sz="22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tabLst>
                          <a:tab pos="449263" algn="l"/>
                          <a:tab pos="587375" algn="l"/>
                        </a:tabLst>
                        <a:defRPr sz="21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9pPr>
                    </a:lstStyle>
                    <a:p>
                      <a:pPr marL="587375" marR="0" lvl="0" indent="-228600" algn="ctr" defTabSz="914400" rtl="0" eaLnBrk="1" fontAlgn="base" latinLnBrk="0" hangingPunct="1">
                        <a:lnSpc>
                          <a:spcPct val="100000"/>
                        </a:lnSpc>
                        <a:spcBef>
                          <a:spcPts val="300"/>
                        </a:spcBef>
                        <a:spcAft>
                          <a:spcPct val="0"/>
                        </a:spcAft>
                        <a:buClrTx/>
                        <a:buSzTx/>
                        <a:buFontTx/>
                        <a:buNone/>
                        <a:tabLst>
                          <a:tab pos="449263" algn="l"/>
                          <a:tab pos="587375" algn="l"/>
                        </a:tabLst>
                      </a:pPr>
                      <a:r>
                        <a:rPr kumimoji="0" lang="cs-CZ" altLang="cs-CZ" sz="1800" b="0" i="0" u="none" strike="noStrike" cap="none" normalizeH="0" baseline="0" smtClean="0">
                          <a:ln>
                            <a:noFill/>
                          </a:ln>
                          <a:solidFill>
                            <a:schemeClr val="tx1"/>
                          </a:solidFill>
                          <a:effectLst/>
                          <a:latin typeface="Times New Roman" pitchFamily="18" charset="0"/>
                          <a:cs typeface="Times New Roman" pitchFamily="18" charset="0"/>
                        </a:rPr>
                        <a:t>HŽP2</a:t>
                      </a:r>
                    </a:p>
                  </a:txBody>
                  <a:tcPr marL="46008" marR="46008"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587375" indent="-228600" eaLnBrk="0" hangingPunct="0">
                        <a:spcBef>
                          <a:spcPct val="20000"/>
                        </a:spcBef>
                        <a:buClr>
                          <a:schemeClr val="accent2"/>
                        </a:buClr>
                        <a:buFont typeface="Wingdings" pitchFamily="2" charset="2"/>
                        <a:tabLst>
                          <a:tab pos="449263" algn="l"/>
                          <a:tab pos="587375" algn="l"/>
                        </a:tabLst>
                        <a:defRPr sz="26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tabLst>
                          <a:tab pos="449263" algn="l"/>
                          <a:tab pos="587375" algn="l"/>
                        </a:tabLst>
                        <a:defRPr sz="22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tabLst>
                          <a:tab pos="449263" algn="l"/>
                          <a:tab pos="587375" algn="l"/>
                        </a:tabLst>
                        <a:defRPr sz="21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9pPr>
                    </a:lstStyle>
                    <a:p>
                      <a:pPr marL="587375" marR="0" lvl="0" indent="-228600" algn="l" defTabSz="914400" rtl="0" eaLnBrk="1" fontAlgn="base" latinLnBrk="0" hangingPunct="1">
                        <a:lnSpc>
                          <a:spcPct val="100000"/>
                        </a:lnSpc>
                        <a:spcBef>
                          <a:spcPts val="300"/>
                        </a:spcBef>
                        <a:spcAft>
                          <a:spcPct val="0"/>
                        </a:spcAft>
                        <a:buClrTx/>
                        <a:buSzTx/>
                        <a:buFontTx/>
                        <a:buNone/>
                        <a:tabLst>
                          <a:tab pos="449263" algn="l"/>
                          <a:tab pos="587375" algn="l"/>
                        </a:tabLst>
                      </a:pPr>
                      <a:r>
                        <a:rPr kumimoji="0" lang="cs-CZ" altLang="cs-CZ" sz="1800" b="0" i="0" u="none" strike="noStrike" cap="none" normalizeH="0" baseline="0" smtClean="0">
                          <a:ln>
                            <a:noFill/>
                          </a:ln>
                          <a:solidFill>
                            <a:schemeClr val="tx1"/>
                          </a:solidFill>
                          <a:effectLst/>
                          <a:latin typeface="Times New Roman" pitchFamily="18" charset="0"/>
                          <a:cs typeface="Times New Roman" pitchFamily="18" charset="0"/>
                        </a:rPr>
                        <a:t>Staré zátěže, odpady a odpadové hospodářství, brownfields</a:t>
                      </a:r>
                    </a:p>
                  </a:txBody>
                  <a:tcPr marL="46008" marR="460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587375" indent="-228600" eaLnBrk="0" hangingPunct="0">
                        <a:spcBef>
                          <a:spcPct val="20000"/>
                        </a:spcBef>
                        <a:buClr>
                          <a:schemeClr val="accent2"/>
                        </a:buClr>
                        <a:buFont typeface="Wingdings" pitchFamily="2" charset="2"/>
                        <a:tabLst>
                          <a:tab pos="449263" algn="l"/>
                          <a:tab pos="587375" algn="l"/>
                        </a:tabLst>
                        <a:defRPr sz="26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tabLst>
                          <a:tab pos="449263" algn="l"/>
                          <a:tab pos="587375" algn="l"/>
                        </a:tabLst>
                        <a:defRPr sz="22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tabLst>
                          <a:tab pos="449263" algn="l"/>
                          <a:tab pos="587375" algn="l"/>
                        </a:tabLst>
                        <a:defRPr sz="21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9pPr>
                    </a:lstStyle>
                    <a:p>
                      <a:pPr marL="587375" marR="0" lvl="0" indent="-228600" algn="ctr" defTabSz="914400" rtl="0" eaLnBrk="1" fontAlgn="base" latinLnBrk="0" hangingPunct="1">
                        <a:lnSpc>
                          <a:spcPct val="100000"/>
                        </a:lnSpc>
                        <a:spcBef>
                          <a:spcPts val="300"/>
                        </a:spcBef>
                        <a:spcAft>
                          <a:spcPct val="0"/>
                        </a:spcAft>
                        <a:buClrTx/>
                        <a:buSzTx/>
                        <a:buFontTx/>
                        <a:buNone/>
                        <a:tabLst>
                          <a:tab pos="449263" algn="l"/>
                          <a:tab pos="587375" algn="l"/>
                        </a:tabLst>
                      </a:pPr>
                      <a:r>
                        <a:rPr kumimoji="0" lang="cs-CZ" altLang="cs-CZ"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46008" marR="46008"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70616">
                <a:tc>
                  <a:txBody>
                    <a:bodyPr/>
                    <a:lstStyle>
                      <a:lvl1pPr marL="587375" indent="-228600" eaLnBrk="0" hangingPunct="0">
                        <a:spcBef>
                          <a:spcPct val="20000"/>
                        </a:spcBef>
                        <a:buClr>
                          <a:schemeClr val="accent2"/>
                        </a:buClr>
                        <a:buFont typeface="Wingdings" pitchFamily="2" charset="2"/>
                        <a:tabLst>
                          <a:tab pos="449263" algn="l"/>
                          <a:tab pos="587375" algn="l"/>
                        </a:tabLst>
                        <a:defRPr sz="26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tabLst>
                          <a:tab pos="449263" algn="l"/>
                          <a:tab pos="587375" algn="l"/>
                        </a:tabLst>
                        <a:defRPr sz="22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tabLst>
                          <a:tab pos="449263" algn="l"/>
                          <a:tab pos="587375" algn="l"/>
                        </a:tabLst>
                        <a:defRPr sz="21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9pPr>
                    </a:lstStyle>
                    <a:p>
                      <a:pPr marL="587375" marR="0" lvl="0" indent="-228600" algn="ctr" defTabSz="914400" rtl="0" eaLnBrk="1" fontAlgn="base" latinLnBrk="0" hangingPunct="1">
                        <a:lnSpc>
                          <a:spcPct val="100000"/>
                        </a:lnSpc>
                        <a:spcBef>
                          <a:spcPts val="300"/>
                        </a:spcBef>
                        <a:spcAft>
                          <a:spcPct val="0"/>
                        </a:spcAft>
                        <a:buClrTx/>
                        <a:buSzTx/>
                        <a:buFontTx/>
                        <a:buNone/>
                        <a:tabLst>
                          <a:tab pos="449263" algn="l"/>
                          <a:tab pos="587375" algn="l"/>
                        </a:tabLst>
                      </a:pPr>
                      <a:r>
                        <a:rPr kumimoji="0" lang="cs-CZ" altLang="cs-CZ" sz="1800" b="0" i="0" u="none" strike="noStrike" cap="none" normalizeH="0" baseline="0" smtClean="0">
                          <a:ln>
                            <a:noFill/>
                          </a:ln>
                          <a:solidFill>
                            <a:schemeClr val="tx1"/>
                          </a:solidFill>
                          <a:effectLst/>
                          <a:latin typeface="Times New Roman" pitchFamily="18" charset="0"/>
                          <a:cs typeface="Times New Roman" pitchFamily="18" charset="0"/>
                        </a:rPr>
                        <a:t>HŽP3</a:t>
                      </a:r>
                    </a:p>
                  </a:txBody>
                  <a:tcPr marL="46008" marR="46008"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587375" indent="-228600" eaLnBrk="0" hangingPunct="0">
                        <a:spcBef>
                          <a:spcPct val="20000"/>
                        </a:spcBef>
                        <a:buClr>
                          <a:schemeClr val="accent2"/>
                        </a:buClr>
                        <a:buFont typeface="Wingdings" pitchFamily="2" charset="2"/>
                        <a:tabLst>
                          <a:tab pos="449263" algn="l"/>
                          <a:tab pos="587375" algn="l"/>
                        </a:tabLst>
                        <a:defRPr sz="26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tabLst>
                          <a:tab pos="449263" algn="l"/>
                          <a:tab pos="587375" algn="l"/>
                        </a:tabLst>
                        <a:defRPr sz="22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tabLst>
                          <a:tab pos="449263" algn="l"/>
                          <a:tab pos="587375" algn="l"/>
                        </a:tabLst>
                        <a:defRPr sz="21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9pPr>
                    </a:lstStyle>
                    <a:p>
                      <a:pPr marL="587375" marR="0" lvl="0" indent="-228600" algn="l" defTabSz="914400" rtl="0" eaLnBrk="1" fontAlgn="base" latinLnBrk="0" hangingPunct="1">
                        <a:lnSpc>
                          <a:spcPct val="100000"/>
                        </a:lnSpc>
                        <a:spcBef>
                          <a:spcPts val="300"/>
                        </a:spcBef>
                        <a:spcAft>
                          <a:spcPct val="0"/>
                        </a:spcAft>
                        <a:buClrTx/>
                        <a:buSzTx/>
                        <a:buFontTx/>
                        <a:buNone/>
                        <a:tabLst>
                          <a:tab pos="449263" algn="l"/>
                          <a:tab pos="587375" algn="l"/>
                        </a:tabLst>
                      </a:pPr>
                      <a:r>
                        <a:rPr kumimoji="0" lang="cs-CZ" altLang="cs-CZ" sz="1800" b="0" i="0" u="none" strike="noStrike" cap="none" normalizeH="0" baseline="0" smtClean="0">
                          <a:ln>
                            <a:noFill/>
                          </a:ln>
                          <a:solidFill>
                            <a:schemeClr val="tx1"/>
                          </a:solidFill>
                          <a:effectLst/>
                          <a:latin typeface="Times New Roman" pitchFamily="18" charset="0"/>
                          <a:cs typeface="Times New Roman" pitchFamily="18" charset="0"/>
                        </a:rPr>
                        <a:t>Hluková zátěž</a:t>
                      </a:r>
                    </a:p>
                  </a:txBody>
                  <a:tcPr marL="46008" marR="4600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587375" indent="-228600" eaLnBrk="0" hangingPunct="0">
                        <a:spcBef>
                          <a:spcPct val="20000"/>
                        </a:spcBef>
                        <a:buClr>
                          <a:schemeClr val="accent2"/>
                        </a:buClr>
                        <a:buFont typeface="Wingdings" pitchFamily="2" charset="2"/>
                        <a:tabLst>
                          <a:tab pos="449263" algn="l"/>
                          <a:tab pos="587375" algn="l"/>
                        </a:tabLst>
                        <a:defRPr sz="26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tabLst>
                          <a:tab pos="449263" algn="l"/>
                          <a:tab pos="587375" algn="l"/>
                        </a:tabLst>
                        <a:defRPr sz="22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tabLst>
                          <a:tab pos="449263" algn="l"/>
                          <a:tab pos="587375" algn="l"/>
                        </a:tabLst>
                        <a:defRPr sz="21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9pPr>
                    </a:lstStyle>
                    <a:p>
                      <a:pPr marL="587375" marR="0" lvl="0" indent="-228600" algn="ctr" defTabSz="914400" rtl="0" eaLnBrk="1" fontAlgn="base" latinLnBrk="0" hangingPunct="1">
                        <a:lnSpc>
                          <a:spcPct val="100000"/>
                        </a:lnSpc>
                        <a:spcBef>
                          <a:spcPts val="300"/>
                        </a:spcBef>
                        <a:spcAft>
                          <a:spcPct val="0"/>
                        </a:spcAft>
                        <a:buClrTx/>
                        <a:buSzTx/>
                        <a:buFontTx/>
                        <a:buNone/>
                        <a:tabLst>
                          <a:tab pos="449263" algn="l"/>
                          <a:tab pos="587375" algn="l"/>
                        </a:tabLst>
                      </a:pPr>
                      <a:r>
                        <a:rPr kumimoji="0" lang="cs-CZ" altLang="cs-CZ" sz="1800" b="0" i="0" u="none" strike="noStrike" cap="none" normalizeH="0" baseline="0" smtClean="0">
                          <a:ln>
                            <a:noFill/>
                          </a:ln>
                          <a:solidFill>
                            <a:schemeClr val="tx1"/>
                          </a:solidFill>
                          <a:effectLst/>
                          <a:latin typeface="Times New Roman" pitchFamily="18" charset="0"/>
                          <a:cs typeface="Times New Roman" pitchFamily="18" charset="0"/>
                        </a:rPr>
                        <a:t>+2 </a:t>
                      </a:r>
                      <a:r>
                        <a:rPr kumimoji="0" lang="cs-CZ" altLang="cs-CZ" sz="4400" b="1" i="0" u="none" strike="noStrike" cap="none" normalizeH="0" baseline="0" smtClean="0">
                          <a:ln>
                            <a:noFill/>
                          </a:ln>
                          <a:solidFill>
                            <a:srgbClr val="92D050"/>
                          </a:solidFill>
                          <a:effectLst/>
                          <a:latin typeface="Times New Roman" pitchFamily="18" charset="0"/>
                          <a:cs typeface="Times New Roman" pitchFamily="18" charset="0"/>
                          <a:sym typeface="Wingdings 3" pitchFamily="18" charset="2"/>
                        </a:rPr>
                        <a:t></a:t>
                      </a:r>
                      <a:endParaRPr kumimoji="0" lang="cs-CZ" altLang="cs-CZ"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6008" marR="46008"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797201">
                <a:tc gridSpan="3">
                  <a:txBody>
                    <a:bodyPr/>
                    <a:lstStyle>
                      <a:lvl1pPr marL="587375" indent="-228600" eaLnBrk="0" hangingPunct="0">
                        <a:spcBef>
                          <a:spcPct val="20000"/>
                        </a:spcBef>
                        <a:buClr>
                          <a:schemeClr val="accent2"/>
                        </a:buClr>
                        <a:buFont typeface="Wingdings" pitchFamily="2" charset="2"/>
                        <a:tabLst>
                          <a:tab pos="449263" algn="l"/>
                          <a:tab pos="587375" algn="l"/>
                        </a:tabLst>
                        <a:defRPr sz="26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tabLst>
                          <a:tab pos="449263" algn="l"/>
                          <a:tab pos="587375" algn="l"/>
                        </a:tabLst>
                        <a:defRPr sz="22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tabLst>
                          <a:tab pos="449263" algn="l"/>
                          <a:tab pos="587375" algn="l"/>
                        </a:tabLst>
                        <a:defRPr sz="21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tabLst>
                          <a:tab pos="449263" algn="l"/>
                          <a:tab pos="587375" algn="l"/>
                        </a:tabLst>
                        <a:defRPr>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tabLst>
                          <a:tab pos="449263" algn="l"/>
                          <a:tab pos="587375" algn="l"/>
                        </a:tabLst>
                        <a:defRPr>
                          <a:solidFill>
                            <a:schemeClr val="tx1"/>
                          </a:solidFill>
                          <a:latin typeface="Verdana" pitchFamily="34" charset="0"/>
                          <a:cs typeface="Arial" charset="0"/>
                        </a:defRPr>
                      </a:lvl9pPr>
                    </a:lstStyle>
                    <a:p>
                      <a:pPr marL="587375" marR="0" lvl="0" indent="-228600" algn="just" defTabSz="914400" rtl="0" eaLnBrk="1" fontAlgn="base" latinLnBrk="0" hangingPunct="1">
                        <a:lnSpc>
                          <a:spcPct val="100000"/>
                        </a:lnSpc>
                        <a:spcBef>
                          <a:spcPts val="300"/>
                        </a:spcBef>
                        <a:spcAft>
                          <a:spcPct val="0"/>
                        </a:spcAft>
                        <a:buClrTx/>
                        <a:buSzTx/>
                        <a:buFontTx/>
                        <a:buNone/>
                        <a:tabLst>
                          <a:tab pos="449263" algn="l"/>
                          <a:tab pos="587375" algn="l"/>
                        </a:tabLst>
                      </a:pPr>
                      <a:r>
                        <a:rPr kumimoji="0" lang="cs-CZ" altLang="cs-CZ" sz="1800" b="1" i="0" u="none" strike="noStrike" cap="none" normalizeH="0" baseline="0" dirty="0" smtClean="0">
                          <a:ln>
                            <a:noFill/>
                          </a:ln>
                          <a:solidFill>
                            <a:schemeClr val="tx1"/>
                          </a:solidFill>
                          <a:effectLst/>
                          <a:latin typeface="Times New Roman" pitchFamily="18" charset="0"/>
                          <a:cs typeface="Times New Roman" pitchFamily="18" charset="0"/>
                        </a:rPr>
                        <a:t>Komentář za téma:</a:t>
                      </a:r>
                      <a:r>
                        <a:rPr kumimoji="0" lang="cs-CZ" altLang="cs-CZ" sz="1800" b="0" i="0" u="none" strike="noStrike" cap="none" normalizeH="0" baseline="0" dirty="0" smtClean="0">
                          <a:ln>
                            <a:noFill/>
                          </a:ln>
                          <a:solidFill>
                            <a:schemeClr val="tx1"/>
                          </a:solidFill>
                          <a:effectLst/>
                          <a:latin typeface="Times New Roman" pitchFamily="18" charset="0"/>
                          <a:cs typeface="Times New Roman" pitchFamily="18" charset="0"/>
                        </a:rPr>
                        <a:t> Verbální vyhodnocení dopadů uplatnění PÚR nebo ÚPD na danou „skutečnost“ za jednotlivá témata s komentářem specifik jednotlivých podtémat se zaměřením na to, které části PÚR nebo ÚPD danou klíčovou skutečnost ovlivňují, bude popsán vliv na funkčnost nebo územní rozsah dané klíčové skutečnosti, charakter vlivu, územní důsledky a způsob vyřešení identifikovaného problému (včetně prohloubení případných pozitivních, resp. zmírnění negativních dopadů).</a:t>
                      </a:r>
                    </a:p>
                  </a:txBody>
                  <a:tcPr marL="46008" marR="4600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hMerge="1">
                  <a:txBody>
                    <a:bodyPr/>
                    <a:lstStyle/>
                    <a:p>
                      <a:endParaRPr lang="cs-CZ"/>
                    </a:p>
                  </a:txBody>
                  <a:tcPr/>
                </a:tc>
              </a:tr>
            </a:tbl>
          </a:graphicData>
        </a:graphic>
      </p:graphicFrame>
    </p:spTree>
    <p:extLst>
      <p:ext uri="{BB962C8B-B14F-4D97-AF65-F5344CB8AC3E}">
        <p14:creationId xmlns:p14="http://schemas.microsoft.com/office/powerpoint/2010/main" val="2475257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Kontakt na řešitele</a:t>
            </a:r>
            <a:endParaRPr lang="cs-CZ" dirty="0"/>
          </a:p>
        </p:txBody>
      </p:sp>
      <p:sp>
        <p:nvSpPr>
          <p:cNvPr id="3" name="Zástupný symbol pro obsah 2"/>
          <p:cNvSpPr>
            <a:spLocks noGrp="1"/>
          </p:cNvSpPr>
          <p:nvPr>
            <p:ph idx="10"/>
          </p:nvPr>
        </p:nvSpPr>
        <p:spPr/>
        <p:txBody>
          <a:bodyPr/>
          <a:lstStyle/>
          <a:p>
            <a:pPr marL="0" indent="0">
              <a:buNone/>
            </a:pPr>
            <a:r>
              <a:rPr lang="cs-CZ" sz="2400" b="1" dirty="0">
                <a:solidFill>
                  <a:srgbClr val="C00000"/>
                </a:solidFill>
                <a:cs typeface="Arial"/>
              </a:rPr>
              <a:t>► </a:t>
            </a:r>
            <a:r>
              <a:rPr lang="cs-CZ" sz="2400" b="1" dirty="0" smtClean="0"/>
              <a:t>PROCES – Centrum pro rozvoj obcí a regionů, s.r.o.</a:t>
            </a:r>
          </a:p>
          <a:p>
            <a:pPr marL="0" indent="0">
              <a:buNone/>
            </a:pPr>
            <a:r>
              <a:rPr lang="cs-CZ" sz="2000" dirty="0"/>
              <a:t>	</a:t>
            </a:r>
            <a:r>
              <a:rPr lang="cs-CZ" sz="2000" dirty="0" smtClean="0"/>
              <a:t>Doc. Ing. Lubor Hruška, Ph.D.</a:t>
            </a:r>
          </a:p>
          <a:p>
            <a:pPr marL="0" indent="0">
              <a:buNone/>
            </a:pPr>
            <a:r>
              <a:rPr lang="cs-CZ" sz="2000" dirty="0"/>
              <a:t>	</a:t>
            </a:r>
            <a:r>
              <a:rPr lang="cs-CZ" sz="2000" dirty="0" smtClean="0"/>
              <a:t>Švabinského 1749/19, 702 00 Ostrava</a:t>
            </a:r>
          </a:p>
          <a:p>
            <a:pPr marL="0" indent="0">
              <a:buNone/>
            </a:pPr>
            <a:r>
              <a:rPr lang="cs-CZ" sz="2000" dirty="0"/>
              <a:t>	</a:t>
            </a:r>
            <a:r>
              <a:rPr lang="pt-BR" sz="2000" dirty="0"/>
              <a:t>IČ: 28576217, Tel.: +420 595 136 023, </a:t>
            </a:r>
            <a:r>
              <a:rPr lang="cs-CZ" sz="2000" dirty="0"/>
              <a:t>+420 604 279 758</a:t>
            </a:r>
            <a:endParaRPr lang="pt-BR" sz="2000" dirty="0"/>
          </a:p>
          <a:p>
            <a:pPr marL="0" indent="0">
              <a:buNone/>
            </a:pPr>
            <a:r>
              <a:rPr lang="cs-CZ" sz="2000" dirty="0" smtClean="0"/>
              <a:t>	</a:t>
            </a:r>
            <a:r>
              <a:rPr lang="pt-BR" sz="2000" dirty="0" smtClean="0">
                <a:hlinkClick r:id="rId2"/>
              </a:rPr>
              <a:t>http</a:t>
            </a:r>
            <a:r>
              <a:rPr lang="pt-BR" sz="2000" dirty="0">
                <a:hlinkClick r:id="rId2"/>
              </a:rPr>
              <a:t>://rozvoj-obce.cz</a:t>
            </a:r>
            <a:r>
              <a:rPr lang="pt-BR" sz="2000" dirty="0" smtClean="0">
                <a:hlinkClick r:id="rId2"/>
              </a:rPr>
              <a:t>/</a:t>
            </a:r>
            <a:r>
              <a:rPr lang="pt-BR" sz="2000" dirty="0" smtClean="0"/>
              <a:t>, </a:t>
            </a:r>
            <a:r>
              <a:rPr lang="pt-BR" sz="2000" dirty="0"/>
              <a:t>e-mail: </a:t>
            </a:r>
            <a:r>
              <a:rPr lang="pt-BR" sz="2000" dirty="0" smtClean="0">
                <a:hlinkClick r:id="rId3"/>
              </a:rPr>
              <a:t>info@rozvoj-obce.cz</a:t>
            </a:r>
            <a:r>
              <a:rPr lang="pt-BR" sz="2000" dirty="0" smtClean="0"/>
              <a:t>.</a:t>
            </a:r>
            <a:endParaRPr lang="cs-CZ" sz="2000" dirty="0" smtClean="0"/>
          </a:p>
          <a:p>
            <a:endParaRPr lang="cs-CZ" sz="2400" b="1" dirty="0" smtClean="0"/>
          </a:p>
          <a:p>
            <a:pPr marL="0" indent="0">
              <a:buNone/>
            </a:pPr>
            <a:r>
              <a:rPr lang="cs-CZ" sz="2400" b="1" dirty="0">
                <a:solidFill>
                  <a:srgbClr val="C00000"/>
                </a:solidFill>
                <a:cs typeface="Arial"/>
              </a:rPr>
              <a:t>► </a:t>
            </a:r>
            <a:r>
              <a:rPr lang="cs-CZ" sz="2400" b="1" dirty="0" smtClean="0"/>
              <a:t>Atelier </a:t>
            </a:r>
            <a:r>
              <a:rPr lang="cs-CZ" sz="2400" b="1" dirty="0"/>
              <a:t>T-</a:t>
            </a:r>
            <a:r>
              <a:rPr lang="cs-CZ" sz="2400" b="1" dirty="0" err="1"/>
              <a:t>plan</a:t>
            </a:r>
            <a:r>
              <a:rPr lang="cs-CZ" sz="2400" b="1" dirty="0"/>
              <a:t>, </a:t>
            </a:r>
            <a:r>
              <a:rPr lang="cs-CZ" sz="2400" b="1" dirty="0" smtClean="0"/>
              <a:t>s.r.o.</a:t>
            </a:r>
          </a:p>
          <a:p>
            <a:pPr marL="0" indent="0">
              <a:buNone/>
            </a:pPr>
            <a:r>
              <a:rPr lang="cs-CZ" sz="2000" dirty="0"/>
              <a:t>	</a:t>
            </a:r>
            <a:r>
              <a:rPr lang="cs-CZ" sz="2000" dirty="0" smtClean="0"/>
              <a:t>RNDr. Libor Krajíček</a:t>
            </a:r>
            <a:endParaRPr lang="cs-CZ" sz="2000" dirty="0"/>
          </a:p>
          <a:p>
            <a:pPr marL="0" indent="0">
              <a:buNone/>
            </a:pPr>
            <a:r>
              <a:rPr lang="cs-CZ" sz="2000" dirty="0"/>
              <a:t>	</a:t>
            </a:r>
            <a:r>
              <a:rPr lang="cs-CZ" sz="2000" dirty="0" smtClean="0"/>
              <a:t>Na Šachtě 497/9, 170 00 Praha 7</a:t>
            </a:r>
            <a:endParaRPr lang="cs-CZ" sz="2000" dirty="0"/>
          </a:p>
          <a:p>
            <a:pPr marL="0" indent="0">
              <a:buNone/>
            </a:pPr>
            <a:r>
              <a:rPr lang="cs-CZ" sz="2000" dirty="0"/>
              <a:t>	</a:t>
            </a:r>
            <a:r>
              <a:rPr lang="pt-BR" sz="2000" dirty="0"/>
              <a:t>IČ: 26483734, Tel.: </a:t>
            </a:r>
            <a:r>
              <a:rPr lang="pt-BR" sz="2000" dirty="0" smtClean="0"/>
              <a:t>+</a:t>
            </a:r>
            <a:r>
              <a:rPr lang="cs-CZ" sz="2000" dirty="0" smtClean="0"/>
              <a:t>420</a:t>
            </a:r>
            <a:r>
              <a:rPr lang="pt-BR" sz="2000" dirty="0" smtClean="0"/>
              <a:t> </a:t>
            </a:r>
            <a:r>
              <a:rPr lang="pt-BR" sz="2000" dirty="0"/>
              <a:t>220 877 240, </a:t>
            </a:r>
          </a:p>
          <a:p>
            <a:pPr marL="0" indent="0">
              <a:buNone/>
            </a:pPr>
            <a:r>
              <a:rPr lang="cs-CZ" sz="2000" dirty="0"/>
              <a:t>	</a:t>
            </a:r>
            <a:r>
              <a:rPr lang="pt-BR" sz="2000" dirty="0">
                <a:hlinkClick r:id="rId4"/>
              </a:rPr>
              <a:t>http</a:t>
            </a:r>
            <a:r>
              <a:rPr lang="pt-BR" sz="2000" dirty="0" smtClean="0">
                <a:hlinkClick r:id="rId4"/>
              </a:rPr>
              <a:t>://</a:t>
            </a:r>
            <a:r>
              <a:rPr lang="cs-CZ" sz="2000" dirty="0" smtClean="0">
                <a:hlinkClick r:id="rId4"/>
              </a:rPr>
              <a:t>www.t-plan</a:t>
            </a:r>
            <a:r>
              <a:rPr lang="pt-BR" sz="2000" dirty="0" smtClean="0">
                <a:hlinkClick r:id="rId4"/>
              </a:rPr>
              <a:t>.cz</a:t>
            </a:r>
            <a:r>
              <a:rPr lang="pt-BR" sz="2000" dirty="0">
                <a:hlinkClick r:id="rId4"/>
              </a:rPr>
              <a:t>/</a:t>
            </a:r>
            <a:r>
              <a:rPr lang="pt-BR" sz="2000" dirty="0"/>
              <a:t>, e-mail: </a:t>
            </a:r>
            <a:r>
              <a:rPr lang="cs-CZ" sz="2000" dirty="0" err="1" smtClean="0">
                <a:hlinkClick r:id="rId3"/>
              </a:rPr>
              <a:t>atelier@t-plan</a:t>
            </a:r>
            <a:r>
              <a:rPr lang="pt-BR" sz="2000" dirty="0" smtClean="0">
                <a:hlinkClick r:id="rId3"/>
              </a:rPr>
              <a:t>.cz</a:t>
            </a:r>
            <a:r>
              <a:rPr lang="pt-BR" sz="2000" dirty="0"/>
              <a:t>.</a:t>
            </a:r>
            <a:endParaRPr lang="cs-CZ" sz="2000" dirty="0"/>
          </a:p>
          <a:p>
            <a:pPr marL="0" indent="0">
              <a:buNone/>
            </a:pPr>
            <a:endParaRPr lang="cs-CZ" sz="2400" b="1"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352" y="404664"/>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776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MMR_klas">
  <a:themeElements>
    <a:clrScheme name="Barvy MMR">
      <a:dk1>
        <a:sysClr val="windowText" lastClr="000000"/>
      </a:dk1>
      <a:lt1>
        <a:sysClr val="window" lastClr="FFFFFF"/>
      </a:lt1>
      <a:dk2>
        <a:srgbClr val="262626"/>
      </a:dk2>
      <a:lt2>
        <a:srgbClr val="EEECE1"/>
      </a:lt2>
      <a:accent1>
        <a:srgbClr val="000099"/>
      </a:accent1>
      <a:accent2>
        <a:srgbClr val="00AF3F"/>
      </a:accent2>
      <a:accent3>
        <a:srgbClr val="F9E300"/>
      </a:accent3>
      <a:accent4>
        <a:srgbClr val="E21C18"/>
      </a:accent4>
      <a:accent5>
        <a:srgbClr val="24A7AF"/>
      </a:accent5>
      <a:accent6>
        <a:srgbClr val="868686"/>
      </a:accent6>
      <a:hlink>
        <a:srgbClr val="00AF3F"/>
      </a:hlink>
      <a:folHlink>
        <a:srgbClr val="868686"/>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TotalTime>
  <Words>530</Words>
  <Application>Microsoft Office PowerPoint</Application>
  <PresentationFormat>Předvádění na obrazovce (4:3)</PresentationFormat>
  <Paragraphs>66</Paragraphs>
  <Slides>9</Slides>
  <Notes>2</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MMR_klas</vt:lpstr>
      <vt:lpstr>TB010MMR028</vt:lpstr>
      <vt:lpstr>Krátká informace o projektu</vt:lpstr>
      <vt:lpstr> Základní principy  metodiky</vt:lpstr>
      <vt:lpstr>ÚAP &lt;=&gt; ÚPD</vt:lpstr>
      <vt:lpstr>Metodický postup</vt:lpstr>
      <vt:lpstr>Uplatnění výsledku + pro koho je určen </vt:lpstr>
      <vt:lpstr>Metodika byla testována na Ústeckém kraji a na Správním obvodu obce s rozšířenou působností Říčany</vt:lpstr>
      <vt:lpstr>Část F: Vyhodnocení vlivů na udržitelný rozvoj</vt:lpstr>
      <vt:lpstr>Kontakt na řešitele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Vaner Lukáš</dc:creator>
  <cp:lastModifiedBy>uzivatel</cp:lastModifiedBy>
  <cp:revision>22</cp:revision>
  <dcterms:created xsi:type="dcterms:W3CDTF">2014-02-26T13:05:03Z</dcterms:created>
  <dcterms:modified xsi:type="dcterms:W3CDTF">2015-04-27T05:23:25Z</dcterms:modified>
</cp:coreProperties>
</file>