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63" r:id="rId4"/>
    <p:sldId id="264" r:id="rId5"/>
    <p:sldId id="262" r:id="rId6"/>
    <p:sldId id="267" r:id="rId7"/>
    <p:sldId id="268" r:id="rId8"/>
    <p:sldId id="269" r:id="rId9"/>
    <p:sldId id="26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 varScale="1">
        <p:scale>
          <a:sx n="69" d="100"/>
          <a:sy n="69" d="100"/>
        </p:scale>
        <p:origin x="-15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22.4.2015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22.4.2015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95536" y="1412776"/>
            <a:ext cx="727280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cs-CZ" sz="2000" dirty="0" smtClean="0"/>
              <a:t>Vliv přeshraniční spolupráce </a:t>
            </a:r>
            <a:br>
              <a:rPr lang="cs-CZ" sz="2000" dirty="0" smtClean="0"/>
            </a:br>
            <a:r>
              <a:rPr lang="cs-CZ" sz="2000" dirty="0" smtClean="0"/>
              <a:t>na regionální rozvoj českého pohraničí  </a:t>
            </a:r>
            <a:br>
              <a:rPr lang="cs-CZ" sz="2000" dirty="0" smtClean="0"/>
            </a:br>
            <a:r>
              <a:rPr lang="cs-CZ" sz="2000" dirty="0" smtClean="0"/>
              <a:t>TD020254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51520" y="2420888"/>
            <a:ext cx="8713787" cy="244792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Výstup 05 </a:t>
            </a:r>
          </a:p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Certifikovaná metodika </a:t>
            </a:r>
          </a:p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k usměrnění </a:t>
            </a:r>
            <a:r>
              <a:rPr lang="cs-CZ" sz="2800" b="1" spc="-20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přeshraničního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regionálního rozvoje</a:t>
            </a:r>
          </a:p>
          <a:p>
            <a:pPr algn="ctr">
              <a:spcAft>
                <a:spcPts val="1200"/>
              </a:spcAft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Milan Jeřábek</a:t>
            </a: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0032" y="4941168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Datum 28. 4. 2015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157" descr="E:\ADMINISTRATIVA\znak110_mu-1.gif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229200"/>
            <a:ext cx="1440160" cy="119176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158" descr="C:\Users\Jeřábek2\Documents\Administrativa\UK-5162-version1-uk593version1graficka_podoba_z.png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2699792" y="5373216"/>
            <a:ext cx="1080120" cy="992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ek 159" descr="C:\Users\Jeřábek2\Documents\Administrativa\logo-up-olomouc.png"/>
          <p:cNvPicPr/>
          <p:nvPr/>
        </p:nvPicPr>
        <p:blipFill>
          <a:blip r:embed="rId6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445224"/>
            <a:ext cx="942680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logo_zcu_zehl01"/>
          <p:cNvPicPr/>
          <p:nvPr/>
        </p:nvPicPr>
        <p:blipFill>
          <a:blip r:embed="rId7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 l="6140" t="7576" r="35695" b="8417"/>
          <a:stretch>
            <a:fillRect/>
          </a:stretch>
        </p:blipFill>
        <p:spPr bwMode="auto">
          <a:xfrm>
            <a:off x="7092280" y="5445224"/>
            <a:ext cx="1480857" cy="8572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=""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465512"/>
            <a:ext cx="8748464" cy="4392488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Záměrem projektu </a:t>
            </a:r>
            <a:r>
              <a:rPr lang="cs-CZ" dirty="0" smtClean="0"/>
              <a:t>je přispět ke zvýšení regionální konkurenceschopnosti českého pohraničí. Právě ve zdejších regionech se realizuje „každodenní“ evropská integrace, sousedské vazby tomu však neodpovídají. </a:t>
            </a:r>
          </a:p>
          <a:p>
            <a:r>
              <a:rPr lang="cs-CZ" dirty="0" smtClean="0"/>
              <a:t>Jako prostředek ke zlepšení situace se aplikovaný výzkum orientuje na nastolení </a:t>
            </a:r>
            <a:r>
              <a:rPr lang="cs-CZ" b="1" dirty="0" smtClean="0"/>
              <a:t>kompatibility prostorových informací</a:t>
            </a:r>
            <a:r>
              <a:rPr lang="cs-CZ" dirty="0" smtClean="0"/>
              <a:t> (statistika, rozvojové dokumenty). </a:t>
            </a:r>
          </a:p>
          <a:p>
            <a:r>
              <a:rPr lang="cs-CZ" dirty="0" smtClean="0"/>
              <a:t>Výsledky projektu, využitelné </a:t>
            </a:r>
            <a:r>
              <a:rPr lang="cs-CZ" b="1" dirty="0" smtClean="0"/>
              <a:t>ČSÚ, MMR ČR i euroregiony</a:t>
            </a:r>
            <a:r>
              <a:rPr lang="cs-CZ" dirty="0" smtClean="0"/>
              <a:t>, lze implementovat bezprostředně po ukončení projektu. </a:t>
            </a:r>
          </a:p>
          <a:p>
            <a:r>
              <a:rPr lang="cs-CZ" b="1" dirty="0" smtClean="0"/>
              <a:t>Proměnu českého pohraničí </a:t>
            </a:r>
            <a:r>
              <a:rPr lang="cs-CZ" dirty="0" smtClean="0"/>
              <a:t>ve smyslu vyrovnání životních podmínek environmentálních, sociálních a ekonomických lze – mj. v závislosti na jeho územní diferenciaci a zapojení měkkých faktorů – očekávat ve střednědobém časovém horizontu (3-7 let).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276872"/>
            <a:ext cx="8291264" cy="4392488"/>
          </a:xfrm>
        </p:spPr>
        <p:txBody>
          <a:bodyPr>
            <a:normAutofit/>
          </a:bodyPr>
          <a:lstStyle/>
          <a:p>
            <a:pPr lvl="1"/>
            <a:r>
              <a:rPr lang="cs-CZ" dirty="0" smtClean="0"/>
              <a:t>Unifikace </a:t>
            </a:r>
            <a:r>
              <a:rPr lang="cs-CZ" dirty="0" smtClean="0"/>
              <a:t>(1+4 státy + EU) / kompatibilita (obsah, území, periodicita) </a:t>
            </a:r>
            <a:r>
              <a:rPr lang="cs-CZ" dirty="0" smtClean="0">
                <a:latin typeface="Calibri"/>
              </a:rPr>
              <a:t>↔ </a:t>
            </a:r>
            <a:r>
              <a:rPr lang="cs-CZ" dirty="0" smtClean="0"/>
              <a:t>konkurenceschopnost</a:t>
            </a:r>
          </a:p>
          <a:p>
            <a:pPr lvl="1"/>
            <a:r>
              <a:rPr lang="cs-CZ" dirty="0" smtClean="0"/>
              <a:t>Geografický / komplexní přístup</a:t>
            </a:r>
          </a:p>
          <a:p>
            <a:pPr lvl="1"/>
            <a:r>
              <a:rPr lang="cs-CZ" dirty="0" smtClean="0"/>
              <a:t>Analýza </a:t>
            </a:r>
            <a:r>
              <a:rPr lang="cs-CZ" dirty="0" smtClean="0">
                <a:latin typeface="Calibri"/>
              </a:rPr>
              <a:t>→ </a:t>
            </a:r>
            <a:r>
              <a:rPr lang="cs-CZ" dirty="0" smtClean="0"/>
              <a:t>komparace </a:t>
            </a:r>
            <a:r>
              <a:rPr lang="cs-CZ" dirty="0" smtClean="0">
                <a:latin typeface="Calibri"/>
              </a:rPr>
              <a:t>→ </a:t>
            </a:r>
            <a:r>
              <a:rPr lang="cs-CZ" dirty="0" smtClean="0"/>
              <a:t>doporučení pro </a:t>
            </a:r>
            <a:r>
              <a:rPr lang="cs-CZ" dirty="0" smtClean="0"/>
              <a:t>praxi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Pohraničí </a:t>
            </a:r>
            <a:r>
              <a:rPr lang="cs-CZ" dirty="0" smtClean="0"/>
              <a:t>v regionální politice (rozvoji)</a:t>
            </a:r>
          </a:p>
          <a:p>
            <a:pPr lvl="1"/>
            <a:r>
              <a:rPr lang="cs-CZ" dirty="0" smtClean="0"/>
              <a:t>Přeshraniční spolupráce jako součást evropské integrace x+ zahraniční politiky ČR</a:t>
            </a:r>
          </a:p>
          <a:p>
            <a:pPr lvl="1"/>
            <a:r>
              <a:rPr lang="cs-CZ" dirty="0" smtClean="0"/>
              <a:t>Jizvy, švy dějin </a:t>
            </a:r>
            <a:r>
              <a:rPr lang="cs-CZ" dirty="0" smtClean="0">
                <a:latin typeface="Calibri"/>
              </a:rPr>
              <a:t>→ </a:t>
            </a:r>
            <a:r>
              <a:rPr lang="cs-CZ" dirty="0" smtClean="0"/>
              <a:t>srůstání na regionální/lokální úrovni</a:t>
            </a:r>
          </a:p>
          <a:p>
            <a:pPr lvl="1"/>
            <a:r>
              <a:rPr lang="cs-CZ" dirty="0" smtClean="0"/>
              <a:t>Úloha veřejné správy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</a:t>
            </a:r>
            <a:r>
              <a:rPr lang="cs-CZ" dirty="0" smtClean="0"/>
              <a:t>filosofie / Praktické </a:t>
            </a:r>
            <a:r>
              <a:rPr lang="cs-CZ" dirty="0" smtClean="0"/>
              <a:t>aspekty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91264" cy="504056"/>
          </a:xfrm>
        </p:spPr>
        <p:txBody>
          <a:bodyPr/>
          <a:lstStyle/>
          <a:p>
            <a:r>
              <a:rPr lang="cs-CZ" dirty="0" smtClean="0"/>
              <a:t>Uplatnění </a:t>
            </a:r>
            <a:r>
              <a:rPr lang="cs-CZ" dirty="0" smtClean="0"/>
              <a:t>a přístup k výsledku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23528" y="1916832"/>
            <a:ext cx="8445624" cy="4392488"/>
          </a:xfrm>
        </p:spPr>
        <p:txBody>
          <a:bodyPr/>
          <a:lstStyle/>
          <a:p>
            <a:pPr marL="342900" lvl="1" indent="-342900">
              <a:buClr>
                <a:srgbClr val="969696"/>
              </a:buClr>
            </a:pPr>
            <a:r>
              <a:rPr lang="cs-CZ" sz="2400" b="1" dirty="0" smtClean="0"/>
              <a:t>Území: </a:t>
            </a:r>
            <a:r>
              <a:rPr lang="cs-CZ" sz="2400" dirty="0" smtClean="0"/>
              <a:t>hraniční úseky </a:t>
            </a:r>
            <a:r>
              <a:rPr lang="cs-CZ" sz="2400" dirty="0" smtClean="0"/>
              <a:t>+ </a:t>
            </a:r>
            <a:r>
              <a:rPr lang="cs-CZ" sz="2400" dirty="0" smtClean="0"/>
              <a:t>euroregiony</a:t>
            </a:r>
          </a:p>
          <a:p>
            <a:r>
              <a:rPr lang="cs-CZ" sz="2400" dirty="0" smtClean="0"/>
              <a:t>V1 / ČSÚ – prof. Ing. I. </a:t>
            </a:r>
            <a:r>
              <a:rPr lang="cs-CZ" sz="2400" dirty="0" err="1" smtClean="0"/>
              <a:t>Ritschelová</a:t>
            </a:r>
            <a:r>
              <a:rPr lang="cs-CZ" sz="2400" dirty="0" smtClean="0"/>
              <a:t>, CSc., předsedkyně</a:t>
            </a:r>
            <a:endParaRPr lang="cs-CZ" sz="2000" dirty="0" smtClean="0"/>
          </a:p>
          <a:p>
            <a:pPr lvl="1"/>
            <a:r>
              <a:rPr lang="cs-CZ" sz="2000" dirty="0" smtClean="0"/>
              <a:t>Témata: demografie, trh práce, doprava / infrastruktura, </a:t>
            </a:r>
            <a:r>
              <a:rPr lang="cs-CZ" sz="2000" dirty="0" err="1" smtClean="0"/>
              <a:t>land</a:t>
            </a:r>
            <a:r>
              <a:rPr lang="cs-CZ" sz="2000" dirty="0" smtClean="0"/>
              <a:t> use, sociální prostředí, environmentalistika, cestovní ruch, veřejná správa, ekonomika, věda / výzkum / inovace</a:t>
            </a:r>
          </a:p>
          <a:p>
            <a:r>
              <a:rPr lang="cs-CZ" sz="2400" dirty="0" smtClean="0"/>
              <a:t>V2-4 / euroregiony – např. Euroregion </a:t>
            </a:r>
            <a:r>
              <a:rPr lang="cs-CZ" sz="2400" dirty="0" err="1" smtClean="0"/>
              <a:t>Elbe</a:t>
            </a:r>
            <a:r>
              <a:rPr lang="cs-CZ" sz="2400" dirty="0" smtClean="0"/>
              <a:t>/Labe, Mgr. V. Lipský, ředitel</a:t>
            </a:r>
            <a:endParaRPr lang="cs-CZ" sz="2400" dirty="0" smtClean="0"/>
          </a:p>
          <a:p>
            <a:pPr lvl="1"/>
            <a:r>
              <a:rPr lang="cs-CZ" sz="2000" dirty="0" smtClean="0"/>
              <a:t>Standardní/parciální ukazatele </a:t>
            </a:r>
            <a:r>
              <a:rPr lang="cs-CZ" sz="2000" dirty="0" smtClean="0">
                <a:latin typeface="Calibri"/>
              </a:rPr>
              <a:t>→ </a:t>
            </a:r>
            <a:r>
              <a:rPr lang="cs-CZ" sz="2000" dirty="0" smtClean="0"/>
              <a:t>syntetické/komplexní vyjádření</a:t>
            </a:r>
          </a:p>
          <a:p>
            <a:r>
              <a:rPr lang="cs-CZ" sz="2400" dirty="0" smtClean="0"/>
              <a:t>V5 / MMR ČR – RNDr. J. Horáček, ředitel odboru evropské územní spolupráce</a:t>
            </a:r>
            <a:endParaRPr lang="cs-CZ" sz="2400" dirty="0" smtClean="0"/>
          </a:p>
          <a:p>
            <a:pPr lvl="1"/>
            <a:r>
              <a:rPr lang="cs-CZ" sz="2000" dirty="0" smtClean="0"/>
              <a:t>Analýza rozvojových dokumentů příhraničních regionů</a:t>
            </a:r>
          </a:p>
          <a:p>
            <a:pPr lvl="1"/>
            <a:r>
              <a:rPr lang="cs-CZ" sz="2000" dirty="0" smtClean="0"/>
              <a:t>Komparace </a:t>
            </a:r>
            <a:r>
              <a:rPr lang="cs-CZ" sz="2000" dirty="0" smtClean="0">
                <a:latin typeface="Calibri"/>
              </a:rPr>
              <a:t>→ </a:t>
            </a:r>
            <a:r>
              <a:rPr lang="cs-CZ" sz="2000" dirty="0" smtClean="0"/>
              <a:t>pracovní návrh </a:t>
            </a:r>
            <a:r>
              <a:rPr lang="cs-CZ" sz="2000" dirty="0" smtClean="0">
                <a:latin typeface="Calibri"/>
              </a:rPr>
              <a:t>→ </a:t>
            </a:r>
            <a:r>
              <a:rPr lang="cs-CZ" sz="2000" dirty="0" smtClean="0"/>
              <a:t>konzultace s regionálními aktéry  </a:t>
            </a:r>
            <a:r>
              <a:rPr lang="cs-CZ" sz="2000" dirty="0" smtClean="0">
                <a:latin typeface="Calibri"/>
              </a:rPr>
              <a:t>→ </a:t>
            </a:r>
            <a:r>
              <a:rPr lang="cs-CZ" sz="2000" dirty="0" smtClean="0"/>
              <a:t>explanace a doporučení pro praxi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Představení výsledku z </a:t>
            </a:r>
            <a:r>
              <a:rPr lang="cs-CZ" dirty="0" smtClean="0"/>
              <a:t>projektu /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564903"/>
            <a:ext cx="8229600" cy="3888433"/>
          </a:xfrm>
        </p:spPr>
        <p:txBody>
          <a:bodyPr/>
          <a:lstStyle/>
          <a:p>
            <a:r>
              <a:rPr lang="cs-CZ" sz="2400" b="1" dirty="0" smtClean="0"/>
              <a:t>Výstup </a:t>
            </a:r>
            <a:r>
              <a:rPr lang="cs-CZ" sz="2400" b="1" dirty="0" smtClean="0"/>
              <a:t>1 </a:t>
            </a:r>
            <a:r>
              <a:rPr lang="cs-CZ" sz="2400" b="1" dirty="0" smtClean="0"/>
              <a:t>certifikovaná metodika přeshraniční statistické databáze </a:t>
            </a:r>
            <a:r>
              <a:rPr lang="cs-CZ" sz="2400" dirty="0" smtClean="0"/>
              <a:t>(10/2014 – 03/2016)</a:t>
            </a:r>
          </a:p>
          <a:p>
            <a:pPr lvl="1"/>
            <a:r>
              <a:rPr lang="cs-CZ" sz="2000" dirty="0" smtClean="0">
                <a:ea typeface="Times New Roman"/>
              </a:rPr>
              <a:t>Návrh metodiky vychází z aktuální situace v oblasti regionální statistiky Česka a sousedních států s důrazem na srovnatelnost z hlediska územního, věcného (obsahového) a časového (frekvence, periodicita, vývoj). Tematicky jsou sledovány vybrané okruhy, které lze shrnout pod problematiku environmentální, sociální a ekonomickou. Provedená analýza napomůže k odhalení slabých míst a následně jsou navrženy korekce pro sledování příslušných indikátorů v zájmu společného (integrovaného) rozvoje českého pohraničí</a:t>
            </a:r>
            <a:r>
              <a:rPr lang="cs-CZ" sz="2000" dirty="0" smtClean="0">
                <a:ea typeface="Times New Roman"/>
              </a:rPr>
              <a:t>.</a:t>
            </a:r>
            <a:endParaRPr lang="cs-CZ" sz="2000" dirty="0" smtClean="0">
              <a:ea typeface="Times New Roma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80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964488" cy="1152128"/>
          </a:xfrm>
        </p:spPr>
        <p:txBody>
          <a:bodyPr/>
          <a:lstStyle/>
          <a:p>
            <a:r>
              <a:rPr lang="cs-CZ" dirty="0" smtClean="0"/>
              <a:t>Témata </a:t>
            </a:r>
            <a:r>
              <a:rPr lang="cs-CZ" dirty="0" smtClean="0"/>
              <a:t>přeshraniční </a:t>
            </a:r>
            <a:r>
              <a:rPr lang="cs-CZ" dirty="0" smtClean="0"/>
              <a:t>statistické databáze /V1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30611154"/>
              </p:ext>
            </p:extLst>
          </p:nvPr>
        </p:nvGraphicFramePr>
        <p:xfrm>
          <a:off x="287079" y="2132856"/>
          <a:ext cx="8605401" cy="4543833"/>
        </p:xfrm>
        <a:graphic>
          <a:graphicData uri="http://schemas.openxmlformats.org/drawingml/2006/table">
            <a:tbl>
              <a:tblPr firstRow="1" firstCol="1" bandRow="1"/>
              <a:tblGrid>
                <a:gridCol w="2749506"/>
                <a:gridCol w="5855895"/>
              </a:tblGrid>
              <a:tr h="2443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 PŘESHRANIČNÍ KOMPARACI</a:t>
                      </a:r>
                      <a:endParaRPr lang="cs-CZ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PŘESHRANIČNĚ ZAMĚŘENÁ</a:t>
                      </a:r>
                      <a:endParaRPr lang="cs-CZ" sz="2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423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využití území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ekonomická aktivita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občanská vybavenost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dopravní a technická vybavenost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cestovní ruch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ostatní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projekty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přeshraničně partnerské obce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trh práce (pendlerství)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komunikace vč. cyklostezek, spoje veřejné dopravy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prostory pro podnikání a ekonomické aktivity zaměřené na přeshraniční klienty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krizový management (záchranné složky)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odpadové hospodářství a kanalizace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ochrana životního prostředí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kulturní, sportovní a edukační aktivity (výuka jazyka souseda...) do škol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migrace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cs-CZ" sz="16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přeshraniční kriminalita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Představení výsledku z </a:t>
            </a:r>
            <a:r>
              <a:rPr lang="cs-CZ" dirty="0" smtClean="0"/>
              <a:t>projektu /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79512" y="2132856"/>
            <a:ext cx="3528392" cy="4392488"/>
          </a:xfrm>
        </p:spPr>
        <p:txBody>
          <a:bodyPr/>
          <a:lstStyle/>
          <a:p>
            <a:r>
              <a:rPr lang="cs-CZ" sz="2400" b="1" dirty="0" smtClean="0"/>
              <a:t>Výstupy </a:t>
            </a:r>
            <a:r>
              <a:rPr lang="cs-CZ" sz="2400" b="1" dirty="0" smtClean="0"/>
              <a:t>specializovaná mapa s přeshraničním obsahem </a:t>
            </a:r>
            <a:endParaRPr lang="cs-CZ" sz="2400" b="1" dirty="0" smtClean="0"/>
          </a:p>
          <a:p>
            <a:pPr>
              <a:buNone/>
            </a:pPr>
            <a:r>
              <a:rPr lang="cs-CZ" sz="2400" b="1" dirty="0" smtClean="0"/>
              <a:t>	</a:t>
            </a:r>
            <a:r>
              <a:rPr lang="cs-CZ" sz="2400" dirty="0" smtClean="0"/>
              <a:t>(</a:t>
            </a:r>
            <a:r>
              <a:rPr lang="cs-CZ" sz="2400" dirty="0" smtClean="0"/>
              <a:t>07/2015 – 06/2016)</a:t>
            </a:r>
          </a:p>
          <a:p>
            <a:r>
              <a:rPr lang="cs-CZ" sz="2000" dirty="0" smtClean="0"/>
              <a:t>2: inovační potenciál </a:t>
            </a:r>
            <a:r>
              <a:rPr lang="cs-CZ" sz="2000" dirty="0" smtClean="0"/>
              <a:t>pro posílení konkurenceschopnosti</a:t>
            </a:r>
          </a:p>
          <a:p>
            <a:r>
              <a:rPr lang="cs-CZ" sz="2000" dirty="0" smtClean="0"/>
              <a:t>3: lidský </a:t>
            </a:r>
            <a:r>
              <a:rPr lang="cs-CZ" sz="2000" dirty="0" smtClean="0"/>
              <a:t>a </a:t>
            </a:r>
            <a:r>
              <a:rPr lang="cs-CZ" sz="2000" dirty="0" smtClean="0"/>
              <a:t>sociální kapitál</a:t>
            </a:r>
            <a:endParaRPr lang="cs-CZ" sz="2000" dirty="0" smtClean="0"/>
          </a:p>
          <a:p>
            <a:r>
              <a:rPr lang="cs-CZ" sz="2000" dirty="0" smtClean="0"/>
              <a:t>4: sídelní systém </a:t>
            </a:r>
            <a:r>
              <a:rPr lang="cs-CZ" sz="2000" dirty="0" smtClean="0"/>
              <a:t>a </a:t>
            </a:r>
            <a:r>
              <a:rPr lang="cs-CZ" sz="2000" dirty="0" smtClean="0"/>
              <a:t>infrastruktura</a:t>
            </a:r>
            <a:endParaRPr lang="cs-CZ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F:\Mapa euroregionů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420888"/>
            <a:ext cx="5145987" cy="3584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80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91264" cy="864096"/>
          </a:xfrm>
        </p:spPr>
        <p:txBody>
          <a:bodyPr/>
          <a:lstStyle/>
          <a:p>
            <a:r>
              <a:rPr lang="cs-CZ" sz="2400" dirty="0" smtClean="0"/>
              <a:t>Výstup 5 </a:t>
            </a:r>
            <a:r>
              <a:rPr lang="cs-CZ" sz="2400" dirty="0" smtClean="0"/>
              <a:t>certifikovaná </a:t>
            </a:r>
            <a:r>
              <a:rPr lang="cs-CZ" sz="2400" dirty="0" smtClean="0"/>
              <a:t>metodika k usměrnění </a:t>
            </a:r>
            <a:r>
              <a:rPr lang="cs-CZ" sz="2400" dirty="0" err="1" smtClean="0"/>
              <a:t>přeshraničního</a:t>
            </a:r>
            <a:r>
              <a:rPr lang="cs-CZ" sz="2400" dirty="0" smtClean="0"/>
              <a:t> regionálního rozvoje </a:t>
            </a:r>
            <a:r>
              <a:rPr lang="cs-CZ" sz="2400" b="0" dirty="0" smtClean="0"/>
              <a:t>(10/2015 – 09/2016)</a:t>
            </a:r>
            <a:endParaRPr lang="cs-CZ" sz="2400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251520" y="1988840"/>
            <a:ext cx="8712968" cy="4536504"/>
          </a:xfrm>
        </p:spPr>
        <p:txBody>
          <a:bodyPr/>
          <a:lstStyle/>
          <a:p>
            <a:r>
              <a:rPr lang="cs-CZ" sz="2400" dirty="0" smtClean="0"/>
              <a:t>teoretický background: </a:t>
            </a:r>
          </a:p>
          <a:p>
            <a:pPr lvl="1"/>
            <a:r>
              <a:rPr lang="cs-CZ" sz="2000" dirty="0" smtClean="0"/>
              <a:t>studium relevantních materiálů </a:t>
            </a:r>
          </a:p>
          <a:p>
            <a:pPr lvl="1"/>
            <a:r>
              <a:rPr lang="cs-CZ" sz="2000" dirty="0" smtClean="0"/>
              <a:t>analýza dokumentů územního plánování a regionální politiky</a:t>
            </a:r>
          </a:p>
          <a:p>
            <a:r>
              <a:rPr lang="cs-CZ" sz="2400" dirty="0" smtClean="0"/>
              <a:t>hierarchický princip – VYBRANÉ PRVKY</a:t>
            </a:r>
          </a:p>
          <a:p>
            <a:pPr marL="800100" lvl="3" indent="-342900"/>
            <a:r>
              <a:rPr lang="cs-CZ" dirty="0" smtClean="0"/>
              <a:t>evropská ˃ národní/celostátní ˃ přeshraniční vč. OP PS ˃ regionální – kraje (oboustranně) ˃ euro- / </a:t>
            </a:r>
            <a:r>
              <a:rPr lang="cs-CZ" dirty="0" err="1" smtClean="0"/>
              <a:t>mikroregionální</a:t>
            </a:r>
            <a:r>
              <a:rPr lang="cs-CZ" dirty="0" smtClean="0"/>
              <a:t> ˃ lokální </a:t>
            </a:r>
            <a:endParaRPr lang="cs-CZ" b="1" dirty="0" smtClean="0"/>
          </a:p>
          <a:p>
            <a:r>
              <a:rPr lang="cs-CZ" sz="2400" dirty="0" smtClean="0"/>
              <a:t>příklad česko-saského pohraničí:</a:t>
            </a:r>
          </a:p>
          <a:p>
            <a:pPr lvl="1"/>
            <a:r>
              <a:rPr lang="cs-CZ" sz="2000" dirty="0" smtClean="0"/>
              <a:t>SRR, PÚR, LEP, studie příhraničí, </a:t>
            </a:r>
            <a:r>
              <a:rPr lang="cs-CZ" sz="2000" dirty="0" err="1" smtClean="0"/>
              <a:t>Trojzemí</a:t>
            </a:r>
            <a:r>
              <a:rPr lang="cs-CZ" sz="2000" dirty="0" smtClean="0"/>
              <a:t> ˃ Strategie rozvoje, Program rozvoje, ZÚR / KVK, ULK, LBK (2007-2013, 2014-2020) + </a:t>
            </a:r>
            <a:r>
              <a:rPr lang="cs-CZ" sz="2000" dirty="0" err="1" smtClean="0"/>
              <a:t>Chemnitz</a:t>
            </a:r>
            <a:r>
              <a:rPr lang="cs-CZ" sz="2000" dirty="0" smtClean="0"/>
              <a:t>-</a:t>
            </a:r>
            <a:r>
              <a:rPr lang="cs-CZ" sz="2000" dirty="0" err="1" smtClean="0"/>
              <a:t>Erzgebirge</a:t>
            </a:r>
            <a:r>
              <a:rPr lang="cs-CZ" sz="2000" dirty="0" smtClean="0"/>
              <a:t>, </a:t>
            </a:r>
            <a:r>
              <a:rPr lang="cs-CZ" sz="2000" dirty="0" err="1" smtClean="0"/>
              <a:t>Oberes</a:t>
            </a:r>
            <a:r>
              <a:rPr lang="cs-CZ" sz="2000" dirty="0" smtClean="0"/>
              <a:t> </a:t>
            </a:r>
            <a:r>
              <a:rPr lang="cs-CZ" sz="2000" dirty="0" err="1" smtClean="0"/>
              <a:t>Elbtal</a:t>
            </a:r>
            <a:r>
              <a:rPr lang="cs-CZ" sz="2000" dirty="0" smtClean="0"/>
              <a:t>/</a:t>
            </a:r>
            <a:r>
              <a:rPr lang="cs-CZ" sz="2000" dirty="0" err="1" smtClean="0"/>
              <a:t>Osterzgebirge</a:t>
            </a:r>
            <a:r>
              <a:rPr lang="cs-CZ" sz="2000" dirty="0" smtClean="0"/>
              <a:t>, </a:t>
            </a:r>
            <a:r>
              <a:rPr lang="cs-CZ" sz="2000" dirty="0" err="1" smtClean="0"/>
              <a:t>Niederschlesien</a:t>
            </a:r>
            <a:r>
              <a:rPr lang="cs-CZ" sz="2000" dirty="0" smtClean="0"/>
              <a:t>-</a:t>
            </a:r>
            <a:r>
              <a:rPr lang="cs-CZ" sz="2000" dirty="0" err="1" smtClean="0"/>
              <a:t>Oberlausitz</a:t>
            </a:r>
            <a:r>
              <a:rPr lang="cs-CZ" sz="2000" dirty="0" smtClean="0"/>
              <a:t> ˃ REK EEL</a:t>
            </a:r>
          </a:p>
          <a:p>
            <a:r>
              <a:rPr lang="cs-CZ" sz="2400" dirty="0" smtClean="0"/>
              <a:t>předmětná </a:t>
            </a:r>
            <a:r>
              <a:rPr lang="cs-CZ" sz="2400" dirty="0" smtClean="0"/>
              <a:t>problematika </a:t>
            </a:r>
          </a:p>
          <a:p>
            <a:pPr lvl="1"/>
            <a:r>
              <a:rPr lang="cs-CZ" sz="2000" dirty="0" smtClean="0"/>
              <a:t>postupně </a:t>
            </a:r>
            <a:r>
              <a:rPr lang="cs-CZ" sz="2000" dirty="0" smtClean="0"/>
              <a:t>se stále </a:t>
            </a:r>
            <a:r>
              <a:rPr lang="cs-CZ" sz="2000" dirty="0" smtClean="0"/>
              <a:t>více </a:t>
            </a:r>
            <a:r>
              <a:rPr lang="cs-CZ" sz="2000" dirty="0" smtClean="0"/>
              <a:t>prosazuje (rozsah, obsah </a:t>
            </a:r>
            <a:r>
              <a:rPr lang="cs-CZ" sz="2000" dirty="0" smtClean="0"/>
              <a:t>a </a:t>
            </a:r>
            <a:r>
              <a:rPr lang="cs-CZ" sz="2000" dirty="0" smtClean="0"/>
              <a:t>kvalita </a:t>
            </a:r>
            <a:r>
              <a:rPr lang="cs-CZ" sz="2000" dirty="0" smtClean="0"/>
              <a:t>zpracování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91264" cy="504056"/>
          </a:xfrm>
        </p:spPr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1916832"/>
            <a:ext cx="8229600" cy="4581128"/>
          </a:xfrm>
        </p:spPr>
        <p:txBody>
          <a:bodyPr/>
          <a:lstStyle/>
          <a:p>
            <a:pPr lvl="0"/>
            <a:r>
              <a:rPr lang="cs-CZ" sz="2000" dirty="0" smtClean="0"/>
              <a:t>Doc. RNDr. Milan Jeřábek, </a:t>
            </a:r>
            <a:r>
              <a:rPr lang="cs-CZ" sz="2000" dirty="0" err="1" smtClean="0"/>
              <a:t>Ph.D</a:t>
            </a:r>
            <a:r>
              <a:rPr lang="cs-CZ" sz="2000" dirty="0" smtClean="0"/>
              <a:t>.</a:t>
            </a:r>
          </a:p>
          <a:p>
            <a:pPr lvl="1"/>
            <a:r>
              <a:rPr lang="cs-CZ" sz="1600" dirty="0" smtClean="0"/>
              <a:t>Geografický ústav, Přírodovědecká fakulta, Masarykova univerzita Brno</a:t>
            </a:r>
          </a:p>
          <a:p>
            <a:pPr lvl="1"/>
            <a:r>
              <a:rPr lang="cs-CZ" sz="1600" dirty="0" err="1" smtClean="0"/>
              <a:t>jerabek</a:t>
            </a:r>
            <a:r>
              <a:rPr lang="cs-CZ" sz="1600" dirty="0" smtClean="0"/>
              <a:t>@</a:t>
            </a:r>
            <a:r>
              <a:rPr lang="cs-CZ" sz="1600" dirty="0" err="1" smtClean="0"/>
              <a:t>sci.muni.cz</a:t>
            </a:r>
            <a:endParaRPr lang="cs-CZ" sz="1600" dirty="0" smtClean="0"/>
          </a:p>
          <a:p>
            <a:pPr lvl="0"/>
            <a:r>
              <a:rPr lang="cs-CZ" sz="2000" dirty="0" smtClean="0"/>
              <a:t>Doc. PaedDr. Jaroslav Dokoupil</a:t>
            </a:r>
          </a:p>
          <a:p>
            <a:pPr lvl="1"/>
            <a:r>
              <a:rPr lang="cs-CZ" sz="1600" dirty="0" smtClean="0"/>
              <a:t>Katedra geografie, FE, ZČU Plzeň</a:t>
            </a:r>
          </a:p>
          <a:p>
            <a:pPr lvl="1"/>
            <a:r>
              <a:rPr lang="cs-CZ" sz="1600" dirty="0" smtClean="0"/>
              <a:t>dokoupil@</a:t>
            </a:r>
            <a:r>
              <a:rPr lang="cs-CZ" sz="1600" dirty="0" err="1" smtClean="0"/>
              <a:t>kge.zcu.cz</a:t>
            </a:r>
            <a:endParaRPr lang="cs-CZ" sz="1600" dirty="0" smtClean="0"/>
          </a:p>
          <a:p>
            <a:pPr lvl="0"/>
            <a:r>
              <a:rPr lang="cs-CZ" sz="2000" dirty="0" smtClean="0"/>
              <a:t>RNDr. Tomáš Havlíček, </a:t>
            </a:r>
            <a:r>
              <a:rPr lang="cs-CZ" sz="2000" dirty="0" err="1" smtClean="0"/>
              <a:t>Ph.D</a:t>
            </a:r>
            <a:r>
              <a:rPr lang="cs-CZ" sz="2000" dirty="0" smtClean="0"/>
              <a:t>.</a:t>
            </a:r>
          </a:p>
          <a:p>
            <a:pPr lvl="1"/>
            <a:r>
              <a:rPr lang="cs-CZ" sz="1600" dirty="0" smtClean="0"/>
              <a:t>Katedra sociální geografie a regionálního rozvoje, </a:t>
            </a:r>
            <a:r>
              <a:rPr lang="cs-CZ" sz="1600" dirty="0" err="1" smtClean="0"/>
              <a:t>PřF</a:t>
            </a:r>
            <a:r>
              <a:rPr lang="cs-CZ" sz="1600" dirty="0" smtClean="0"/>
              <a:t>, UK Praha</a:t>
            </a:r>
          </a:p>
          <a:p>
            <a:pPr lvl="1"/>
            <a:r>
              <a:rPr lang="cs-CZ" sz="1600" dirty="0" err="1" smtClean="0"/>
              <a:t>tomhav</a:t>
            </a:r>
            <a:r>
              <a:rPr lang="cs-CZ" sz="1600" dirty="0" smtClean="0"/>
              <a:t>@</a:t>
            </a:r>
            <a:r>
              <a:rPr lang="cs-CZ" sz="1600" dirty="0" err="1" smtClean="0"/>
              <a:t>natur.cuni.cz</a:t>
            </a:r>
            <a:endParaRPr lang="cs-CZ" sz="1600" dirty="0" smtClean="0"/>
          </a:p>
          <a:p>
            <a:pPr lvl="0"/>
            <a:r>
              <a:rPr lang="cs-CZ" sz="2000" dirty="0" smtClean="0"/>
              <a:t>Doc. RNDr. Marian </a:t>
            </a:r>
            <a:r>
              <a:rPr lang="cs-CZ" sz="2000" dirty="0" err="1" smtClean="0"/>
              <a:t>Halás</a:t>
            </a:r>
            <a:r>
              <a:rPr lang="cs-CZ" sz="2000" dirty="0" smtClean="0"/>
              <a:t>, </a:t>
            </a:r>
            <a:r>
              <a:rPr lang="cs-CZ" sz="2000" dirty="0" err="1" smtClean="0"/>
              <a:t>Ph.D</a:t>
            </a:r>
            <a:r>
              <a:rPr lang="cs-CZ" sz="2000" dirty="0" smtClean="0"/>
              <a:t>.</a:t>
            </a:r>
          </a:p>
          <a:p>
            <a:pPr lvl="1"/>
            <a:r>
              <a:rPr lang="cs-CZ" sz="1600" dirty="0" smtClean="0"/>
              <a:t>Katedra geografie, </a:t>
            </a:r>
            <a:r>
              <a:rPr lang="cs-CZ" sz="1600" dirty="0" err="1" smtClean="0"/>
              <a:t>PřF</a:t>
            </a:r>
            <a:r>
              <a:rPr lang="cs-CZ" sz="1600" dirty="0" smtClean="0"/>
              <a:t>, UP Olomouc</a:t>
            </a:r>
          </a:p>
          <a:p>
            <a:pPr lvl="1"/>
            <a:r>
              <a:rPr lang="cs-CZ" sz="1600" dirty="0" err="1" smtClean="0"/>
              <a:t>marian.halas</a:t>
            </a:r>
            <a:r>
              <a:rPr lang="cs-CZ" sz="1600" dirty="0" smtClean="0"/>
              <a:t>@</a:t>
            </a:r>
            <a:r>
              <a:rPr lang="cs-CZ" sz="1600" dirty="0" err="1" smtClean="0"/>
              <a:t>upol.cz</a:t>
            </a:r>
            <a:endParaRPr lang="cs-CZ" sz="1600" dirty="0" smtClean="0"/>
          </a:p>
          <a:p>
            <a:pPr lvl="0"/>
            <a:endParaRPr lang="cs-CZ" sz="2000" dirty="0" smtClean="0"/>
          </a:p>
          <a:p>
            <a:pPr lvl="0" algn="ctr">
              <a:buNone/>
            </a:pPr>
            <a:r>
              <a:rPr lang="cs-CZ" sz="2400" b="1" dirty="0" smtClean="0"/>
              <a:t>DĚKUJI VÁM ZA POZORNOST</a:t>
            </a:r>
            <a:r>
              <a:rPr lang="cs-CZ" sz="2400" b="1" dirty="0" smtClean="0">
                <a:sym typeface="Wingdings" pitchFamily="2" charset="2"/>
              </a:rPr>
              <a:t></a:t>
            </a:r>
            <a:endParaRPr lang="cs-CZ" sz="2400" b="1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067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673</Words>
  <Application>Microsoft Office PowerPoint</Application>
  <PresentationFormat>Předvádění na obrazovce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MMR_klas</vt:lpstr>
      <vt:lpstr>Vliv přeshraniční spolupráce  na regionální rozvoj českého pohraničí   TD020254</vt:lpstr>
      <vt:lpstr>Krátká informace o projektu</vt:lpstr>
      <vt:lpstr>Základní filosofie / Praktické aspekty  </vt:lpstr>
      <vt:lpstr>Uplatnění a přístup k výsledku</vt:lpstr>
      <vt:lpstr>Představení výsledku z projektu / 1</vt:lpstr>
      <vt:lpstr>Témata přeshraniční statistické databáze /V1</vt:lpstr>
      <vt:lpstr>Představení výsledku z projektu / 2</vt:lpstr>
      <vt:lpstr>Výstup 5 certifikovaná metodika k usměrnění přeshraničního regionálního rozvoje (10/2015 – 09/2016)</vt:lpstr>
      <vt:lpstr>Kontakt na řešitele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Milena</cp:lastModifiedBy>
  <cp:revision>19</cp:revision>
  <dcterms:created xsi:type="dcterms:W3CDTF">2014-02-26T13:05:03Z</dcterms:created>
  <dcterms:modified xsi:type="dcterms:W3CDTF">2015-04-22T19:40:26Z</dcterms:modified>
</cp:coreProperties>
</file>