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6" r:id="rId2"/>
    <p:sldId id="411" r:id="rId3"/>
    <p:sldId id="405" r:id="rId4"/>
    <p:sldId id="402" r:id="rId5"/>
    <p:sldId id="407" r:id="rId6"/>
    <p:sldId id="404" r:id="rId7"/>
    <p:sldId id="403" r:id="rId8"/>
    <p:sldId id="406" r:id="rId9"/>
    <p:sldId id="410" r:id="rId10"/>
    <p:sldId id="413" r:id="rId11"/>
    <p:sldId id="408" r:id="rId12"/>
    <p:sldId id="412" r:id="rId13"/>
  </p:sldIdLst>
  <p:sldSz cx="9144000" cy="6858000" type="screen4x3"/>
  <p:notesSz cx="6858000" cy="994568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58" autoAdjust="0"/>
  </p:normalViewPr>
  <p:slideViewPr>
    <p:cSldViewPr>
      <p:cViewPr varScale="1">
        <p:scale>
          <a:sx n="70" d="100"/>
          <a:sy n="70" d="100"/>
        </p:scale>
        <p:origin x="1810" y="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78D7A-7236-4AE5-9D1E-9764397F2C38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B08A7-7D55-4BAC-B870-26A1B14B69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77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>
            <a:extLst>
              <a:ext uri="{FF2B5EF4-FFF2-40B4-BE49-F238E27FC236}">
                <a16:creationId xmlns:a16="http://schemas.microsoft.com/office/drawing/2014/main" id="{E2D82456-E600-4712-920E-1B69E6B81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43011" name="AutoShape 2">
            <a:extLst>
              <a:ext uri="{FF2B5EF4-FFF2-40B4-BE49-F238E27FC236}">
                <a16:creationId xmlns:a16="http://schemas.microsoft.com/office/drawing/2014/main" id="{39DED2E0-62AB-4E21-BCE1-7BF9C6294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43012" name="AutoShape 3">
            <a:extLst>
              <a:ext uri="{FF2B5EF4-FFF2-40B4-BE49-F238E27FC236}">
                <a16:creationId xmlns:a16="http://schemas.microsoft.com/office/drawing/2014/main" id="{7A650C08-0DE4-4AA6-83F9-A0A0E5DC0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43013" name="AutoShape 4">
            <a:extLst>
              <a:ext uri="{FF2B5EF4-FFF2-40B4-BE49-F238E27FC236}">
                <a16:creationId xmlns:a16="http://schemas.microsoft.com/office/drawing/2014/main" id="{9E551ED4-053F-4511-8A02-9BA5D35EA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43014" name="AutoShape 5">
            <a:extLst>
              <a:ext uri="{FF2B5EF4-FFF2-40B4-BE49-F238E27FC236}">
                <a16:creationId xmlns:a16="http://schemas.microsoft.com/office/drawing/2014/main" id="{D0716CB1-9D0F-44D6-A6F0-31A19F996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43015" name="AutoShape 6">
            <a:extLst>
              <a:ext uri="{FF2B5EF4-FFF2-40B4-BE49-F238E27FC236}">
                <a16:creationId xmlns:a16="http://schemas.microsoft.com/office/drawing/2014/main" id="{C98FED67-3743-4258-8D4B-04E5C0718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43016" name="AutoShape 7">
            <a:extLst>
              <a:ext uri="{FF2B5EF4-FFF2-40B4-BE49-F238E27FC236}">
                <a16:creationId xmlns:a16="http://schemas.microsoft.com/office/drawing/2014/main" id="{76FAE8FB-53F8-44CE-8521-F63C95A35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43017" name="Text Box 8">
            <a:extLst>
              <a:ext uri="{FF2B5EF4-FFF2-40B4-BE49-F238E27FC236}">
                <a16:creationId xmlns:a16="http://schemas.microsoft.com/office/drawing/2014/main" id="{CF5B4D54-571E-4ABC-AE4B-1D37770B2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29731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E5112EA2-21ED-4954-AE1D-CCA99522F04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814" y="1"/>
            <a:ext cx="2960391" cy="4872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800" tIns="46800" rIns="91800" bIns="46800" numCol="1" anchor="t" anchorCtr="0" compatLnSpc="1">
            <a:prstTxWarp prst="textNoShape">
              <a:avLst/>
            </a:prstTxWarp>
          </a:bodyPr>
          <a:lstStyle>
            <a:lvl1pPr marL="215900" indent="-206375" algn="r" eaLnBrk="1" hangingPunct="1">
              <a:buClrTx/>
              <a:buSzPct val="100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en-GB"/>
              <a:t>5 June 2017</a:t>
            </a:r>
          </a:p>
        </p:txBody>
      </p:sp>
      <p:sp>
        <p:nvSpPr>
          <p:cNvPr id="43019" name="Rectangle 10">
            <a:extLst>
              <a:ext uri="{FF2B5EF4-FFF2-40B4-BE49-F238E27FC236}">
                <a16:creationId xmlns:a16="http://schemas.microsoft.com/office/drawing/2014/main" id="{46583B8C-C3BD-4449-9ABE-9324BF21D75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6150" y="744538"/>
            <a:ext cx="4957763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1ED257F-3CE1-486A-BDEB-C9A767F7120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6120" y="4723646"/>
            <a:ext cx="5476164" cy="4463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7C6FE4D9-F28A-4FE2-9967-0745DE6263A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44119"/>
            <a:ext cx="2961991" cy="4872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800" tIns="46800" rIns="91800" bIns="46800" numCol="1" anchor="b" anchorCtr="0" compatLnSpc="1">
            <a:prstTxWarp prst="textNoShape">
              <a:avLst/>
            </a:prstTxWarp>
          </a:bodyPr>
          <a:lstStyle>
            <a:lvl1pPr marL="215900" indent="-206375" eaLnBrk="1" hangingPunct="1">
              <a:buClrTx/>
              <a:buSzPct val="100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en-GB"/>
              <a:t>EKOTOXA s.r.o. Opava</a:t>
            </a: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8E7A24B8-E51B-4B35-94BD-70098FACBE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814" y="9444119"/>
            <a:ext cx="2960391" cy="4872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800" tIns="46800" rIns="91800" bIns="46800" numCol="1" anchor="b" anchorCtr="0" compatLnSpc="1">
            <a:prstTxWarp prst="textNoShape">
              <a:avLst/>
            </a:prstTxWarp>
          </a:bodyPr>
          <a:lstStyle>
            <a:lvl1pPr marL="215900" indent="-206375" algn="r" eaLnBrk="1" hangingPunct="1">
              <a:buSzPct val="100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A390E65A-9796-400B-9BD2-629921E1872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0195079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5 June 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EKOTOXA s.r.o. Opava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A390E65A-9796-400B-9BD2-629921E18728}" type="slidenum">
              <a:rPr lang="en-GB" altLang="cs-CZ" smtClean="0"/>
              <a:pPr/>
              <a:t>1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84519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BAB461B7-1DBE-4C92-A00F-DA198A32658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79" name="Rectangle 12">
            <a:extLst>
              <a:ext uri="{FF2B5EF4-FFF2-40B4-BE49-F238E27FC236}">
                <a16:creationId xmlns:a16="http://schemas.microsoft.com/office/drawing/2014/main" id="{18F6312C-E8D7-420D-B831-6C85A84847AF}"/>
              </a:ext>
            </a:extLst>
          </p:cNvPr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0" name="Rectangle 13">
            <a:extLst>
              <a:ext uri="{FF2B5EF4-FFF2-40B4-BE49-F238E27FC236}">
                <a16:creationId xmlns:a16="http://schemas.microsoft.com/office/drawing/2014/main" id="{15E0A23A-D267-4963-A9A9-CFCC4230D2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55409A-204E-42F1-94D1-159E21BC9860}" type="slidenum">
              <a:rPr lang="en-GB" altLang="cs-CZ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cs-CZ"/>
          </a:p>
        </p:txBody>
      </p:sp>
      <p:sp>
        <p:nvSpPr>
          <p:cNvPr id="50181" name="Text Box 1">
            <a:extLst>
              <a:ext uri="{FF2B5EF4-FFF2-40B4-BE49-F238E27FC236}">
                <a16:creationId xmlns:a16="http://schemas.microsoft.com/office/drawing/2014/main" id="{87284B4B-CE33-41EE-9FAE-290398673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82" name="Text Box 2">
            <a:extLst>
              <a:ext uri="{FF2B5EF4-FFF2-40B4-BE49-F238E27FC236}">
                <a16:creationId xmlns:a16="http://schemas.microsoft.com/office/drawing/2014/main" id="{33056D60-A5EC-4315-AAB4-383B573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444119"/>
            <a:ext cx="29667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3" name="Text Box 3">
            <a:extLst>
              <a:ext uri="{FF2B5EF4-FFF2-40B4-BE49-F238E27FC236}">
                <a16:creationId xmlns:a16="http://schemas.microsoft.com/office/drawing/2014/main" id="{2461EA30-8D04-46B0-84EA-88D57D13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F2E5DF-4163-46ED-86C4-D57A3D70F99C}" type="slidenum">
              <a:rPr lang="en-GB" altLang="cs-CZ"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cs-CZ">
              <a:cs typeface="Segoe UI" panose="020B0502040204020203" pitchFamily="34" charset="0"/>
            </a:endParaRPr>
          </a:p>
        </p:txBody>
      </p:sp>
      <p:sp>
        <p:nvSpPr>
          <p:cNvPr id="50184" name="Rectangle 4">
            <a:extLst>
              <a:ext uri="{FF2B5EF4-FFF2-40B4-BE49-F238E27FC236}">
                <a16:creationId xmlns:a16="http://schemas.microsoft.com/office/drawing/2014/main" id="{DF4D636E-D0B0-45A4-B3C9-CFC5AB2A9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4538"/>
            <a:ext cx="4968875" cy="3725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5" name="Text Box 5">
            <a:extLst>
              <a:ext uri="{FF2B5EF4-FFF2-40B4-BE49-F238E27FC236}">
                <a16:creationId xmlns:a16="http://schemas.microsoft.com/office/drawing/2014/main" id="{1CCC7209-2D5B-4E0D-8B2C-D381E3F8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21" y="4723646"/>
            <a:ext cx="5484160" cy="4471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50186" name="Text Box 6">
            <a:extLst>
              <a:ext uri="{FF2B5EF4-FFF2-40B4-BE49-F238E27FC236}">
                <a16:creationId xmlns:a16="http://schemas.microsoft.com/office/drawing/2014/main" id="{F134F3E4-CABD-412B-9261-5FDDBF2D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14 June 2017</a:t>
            </a:r>
          </a:p>
        </p:txBody>
      </p:sp>
      <p:sp>
        <p:nvSpPr>
          <p:cNvPr id="50187" name="Text Box 7">
            <a:extLst>
              <a:ext uri="{FF2B5EF4-FFF2-40B4-BE49-F238E27FC236}">
                <a16:creationId xmlns:a16="http://schemas.microsoft.com/office/drawing/2014/main" id="{5393EC8D-9BBB-4C72-9EFD-C2289E7A6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44119"/>
            <a:ext cx="29731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EKOTOXA s.r.o. Opava</a:t>
            </a:r>
          </a:p>
        </p:txBody>
      </p:sp>
      <p:sp>
        <p:nvSpPr>
          <p:cNvPr id="50188" name="Text Box 8">
            <a:extLst>
              <a:ext uri="{FF2B5EF4-FFF2-40B4-BE49-F238E27FC236}">
                <a16:creationId xmlns:a16="http://schemas.microsoft.com/office/drawing/2014/main" id="{C4346CC8-6BA8-48AD-B74E-8FEDE4BB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4F787A-37E9-4BEC-B81B-DB7112C3D372}" type="slidenum">
              <a:rPr lang="en-GB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48F20CD1-9643-4B55-AED6-2B44037A6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010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BAB461B7-1DBE-4C92-A00F-DA198A32658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79" name="Rectangle 12">
            <a:extLst>
              <a:ext uri="{FF2B5EF4-FFF2-40B4-BE49-F238E27FC236}">
                <a16:creationId xmlns:a16="http://schemas.microsoft.com/office/drawing/2014/main" id="{18F6312C-E8D7-420D-B831-6C85A84847AF}"/>
              </a:ext>
            </a:extLst>
          </p:cNvPr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0" name="Rectangle 13">
            <a:extLst>
              <a:ext uri="{FF2B5EF4-FFF2-40B4-BE49-F238E27FC236}">
                <a16:creationId xmlns:a16="http://schemas.microsoft.com/office/drawing/2014/main" id="{15E0A23A-D267-4963-A9A9-CFCC4230D2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55409A-204E-42F1-94D1-159E21BC9860}" type="slidenum">
              <a:rPr lang="en-GB" altLang="cs-CZ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cs-CZ"/>
          </a:p>
        </p:txBody>
      </p:sp>
      <p:sp>
        <p:nvSpPr>
          <p:cNvPr id="50181" name="Text Box 1">
            <a:extLst>
              <a:ext uri="{FF2B5EF4-FFF2-40B4-BE49-F238E27FC236}">
                <a16:creationId xmlns:a16="http://schemas.microsoft.com/office/drawing/2014/main" id="{87284B4B-CE33-41EE-9FAE-290398673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82" name="Text Box 2">
            <a:extLst>
              <a:ext uri="{FF2B5EF4-FFF2-40B4-BE49-F238E27FC236}">
                <a16:creationId xmlns:a16="http://schemas.microsoft.com/office/drawing/2014/main" id="{33056D60-A5EC-4315-AAB4-383B573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444119"/>
            <a:ext cx="29667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3" name="Text Box 3">
            <a:extLst>
              <a:ext uri="{FF2B5EF4-FFF2-40B4-BE49-F238E27FC236}">
                <a16:creationId xmlns:a16="http://schemas.microsoft.com/office/drawing/2014/main" id="{2461EA30-8D04-46B0-84EA-88D57D13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F2E5DF-4163-46ED-86C4-D57A3D70F99C}" type="slidenum">
              <a:rPr lang="en-GB" altLang="cs-CZ"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cs-CZ">
              <a:cs typeface="Segoe UI" panose="020B0502040204020203" pitchFamily="34" charset="0"/>
            </a:endParaRPr>
          </a:p>
        </p:txBody>
      </p:sp>
      <p:sp>
        <p:nvSpPr>
          <p:cNvPr id="50184" name="Rectangle 4">
            <a:extLst>
              <a:ext uri="{FF2B5EF4-FFF2-40B4-BE49-F238E27FC236}">
                <a16:creationId xmlns:a16="http://schemas.microsoft.com/office/drawing/2014/main" id="{DF4D636E-D0B0-45A4-B3C9-CFC5AB2A9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4538"/>
            <a:ext cx="4968875" cy="3725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5" name="Text Box 5">
            <a:extLst>
              <a:ext uri="{FF2B5EF4-FFF2-40B4-BE49-F238E27FC236}">
                <a16:creationId xmlns:a16="http://schemas.microsoft.com/office/drawing/2014/main" id="{1CCC7209-2D5B-4E0D-8B2C-D381E3F8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21" y="4723646"/>
            <a:ext cx="5484160" cy="4471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50186" name="Text Box 6">
            <a:extLst>
              <a:ext uri="{FF2B5EF4-FFF2-40B4-BE49-F238E27FC236}">
                <a16:creationId xmlns:a16="http://schemas.microsoft.com/office/drawing/2014/main" id="{F134F3E4-CABD-412B-9261-5FDDBF2D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14 June 2017</a:t>
            </a:r>
          </a:p>
        </p:txBody>
      </p:sp>
      <p:sp>
        <p:nvSpPr>
          <p:cNvPr id="50187" name="Text Box 7">
            <a:extLst>
              <a:ext uri="{FF2B5EF4-FFF2-40B4-BE49-F238E27FC236}">
                <a16:creationId xmlns:a16="http://schemas.microsoft.com/office/drawing/2014/main" id="{5393EC8D-9BBB-4C72-9EFD-C2289E7A6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44119"/>
            <a:ext cx="29731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EKOTOXA s.r.o. Opava</a:t>
            </a:r>
          </a:p>
        </p:txBody>
      </p:sp>
      <p:sp>
        <p:nvSpPr>
          <p:cNvPr id="50188" name="Text Box 8">
            <a:extLst>
              <a:ext uri="{FF2B5EF4-FFF2-40B4-BE49-F238E27FC236}">
                <a16:creationId xmlns:a16="http://schemas.microsoft.com/office/drawing/2014/main" id="{C4346CC8-6BA8-48AD-B74E-8FEDE4BB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4F787A-37E9-4BEC-B81B-DB7112C3D372}" type="slidenum">
              <a:rPr lang="en-GB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48F20CD1-9643-4B55-AED6-2B44037A6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BAB461B7-1DBE-4C92-A00F-DA198A32658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79" name="Rectangle 12">
            <a:extLst>
              <a:ext uri="{FF2B5EF4-FFF2-40B4-BE49-F238E27FC236}">
                <a16:creationId xmlns:a16="http://schemas.microsoft.com/office/drawing/2014/main" id="{18F6312C-E8D7-420D-B831-6C85A84847AF}"/>
              </a:ext>
            </a:extLst>
          </p:cNvPr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0" name="Rectangle 13">
            <a:extLst>
              <a:ext uri="{FF2B5EF4-FFF2-40B4-BE49-F238E27FC236}">
                <a16:creationId xmlns:a16="http://schemas.microsoft.com/office/drawing/2014/main" id="{15E0A23A-D267-4963-A9A9-CFCC4230D2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55409A-204E-42F1-94D1-159E21BC9860}" type="slidenum">
              <a:rPr lang="en-GB" altLang="cs-CZ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cs-CZ"/>
          </a:p>
        </p:txBody>
      </p:sp>
      <p:sp>
        <p:nvSpPr>
          <p:cNvPr id="50181" name="Text Box 1">
            <a:extLst>
              <a:ext uri="{FF2B5EF4-FFF2-40B4-BE49-F238E27FC236}">
                <a16:creationId xmlns:a16="http://schemas.microsoft.com/office/drawing/2014/main" id="{87284B4B-CE33-41EE-9FAE-290398673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82" name="Text Box 2">
            <a:extLst>
              <a:ext uri="{FF2B5EF4-FFF2-40B4-BE49-F238E27FC236}">
                <a16:creationId xmlns:a16="http://schemas.microsoft.com/office/drawing/2014/main" id="{33056D60-A5EC-4315-AAB4-383B573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444119"/>
            <a:ext cx="29667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3" name="Text Box 3">
            <a:extLst>
              <a:ext uri="{FF2B5EF4-FFF2-40B4-BE49-F238E27FC236}">
                <a16:creationId xmlns:a16="http://schemas.microsoft.com/office/drawing/2014/main" id="{2461EA30-8D04-46B0-84EA-88D57D13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F2E5DF-4163-46ED-86C4-D57A3D70F99C}" type="slidenum">
              <a:rPr lang="en-GB" altLang="cs-CZ"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cs-CZ">
              <a:cs typeface="Segoe UI" panose="020B0502040204020203" pitchFamily="34" charset="0"/>
            </a:endParaRPr>
          </a:p>
        </p:txBody>
      </p:sp>
      <p:sp>
        <p:nvSpPr>
          <p:cNvPr id="50184" name="Rectangle 4">
            <a:extLst>
              <a:ext uri="{FF2B5EF4-FFF2-40B4-BE49-F238E27FC236}">
                <a16:creationId xmlns:a16="http://schemas.microsoft.com/office/drawing/2014/main" id="{DF4D636E-D0B0-45A4-B3C9-CFC5AB2A9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4538"/>
            <a:ext cx="4968875" cy="3725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5" name="Text Box 5">
            <a:extLst>
              <a:ext uri="{FF2B5EF4-FFF2-40B4-BE49-F238E27FC236}">
                <a16:creationId xmlns:a16="http://schemas.microsoft.com/office/drawing/2014/main" id="{1CCC7209-2D5B-4E0D-8B2C-D381E3F8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21" y="4723646"/>
            <a:ext cx="5484160" cy="4471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50186" name="Text Box 6">
            <a:extLst>
              <a:ext uri="{FF2B5EF4-FFF2-40B4-BE49-F238E27FC236}">
                <a16:creationId xmlns:a16="http://schemas.microsoft.com/office/drawing/2014/main" id="{F134F3E4-CABD-412B-9261-5FDDBF2D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14 June 2017</a:t>
            </a:r>
          </a:p>
        </p:txBody>
      </p:sp>
      <p:sp>
        <p:nvSpPr>
          <p:cNvPr id="50187" name="Text Box 7">
            <a:extLst>
              <a:ext uri="{FF2B5EF4-FFF2-40B4-BE49-F238E27FC236}">
                <a16:creationId xmlns:a16="http://schemas.microsoft.com/office/drawing/2014/main" id="{5393EC8D-9BBB-4C72-9EFD-C2289E7A6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44119"/>
            <a:ext cx="29731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EKOTOXA s.r.o. Opava</a:t>
            </a:r>
          </a:p>
        </p:txBody>
      </p:sp>
      <p:sp>
        <p:nvSpPr>
          <p:cNvPr id="50188" name="Text Box 8">
            <a:extLst>
              <a:ext uri="{FF2B5EF4-FFF2-40B4-BE49-F238E27FC236}">
                <a16:creationId xmlns:a16="http://schemas.microsoft.com/office/drawing/2014/main" id="{C4346CC8-6BA8-48AD-B74E-8FEDE4BB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4F787A-37E9-4BEC-B81B-DB7112C3D372}" type="slidenum">
              <a:rPr lang="en-GB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48F20CD1-9643-4B55-AED6-2B44037A6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63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BAB461B7-1DBE-4C92-A00F-DA198A32658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79" name="Rectangle 12">
            <a:extLst>
              <a:ext uri="{FF2B5EF4-FFF2-40B4-BE49-F238E27FC236}">
                <a16:creationId xmlns:a16="http://schemas.microsoft.com/office/drawing/2014/main" id="{18F6312C-E8D7-420D-B831-6C85A84847AF}"/>
              </a:ext>
            </a:extLst>
          </p:cNvPr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0" name="Rectangle 13">
            <a:extLst>
              <a:ext uri="{FF2B5EF4-FFF2-40B4-BE49-F238E27FC236}">
                <a16:creationId xmlns:a16="http://schemas.microsoft.com/office/drawing/2014/main" id="{15E0A23A-D267-4963-A9A9-CFCC4230D2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55409A-204E-42F1-94D1-159E21BC9860}" type="slidenum">
              <a:rPr lang="en-GB" altLang="cs-CZ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cs-CZ"/>
          </a:p>
        </p:txBody>
      </p:sp>
      <p:sp>
        <p:nvSpPr>
          <p:cNvPr id="50181" name="Text Box 1">
            <a:extLst>
              <a:ext uri="{FF2B5EF4-FFF2-40B4-BE49-F238E27FC236}">
                <a16:creationId xmlns:a16="http://schemas.microsoft.com/office/drawing/2014/main" id="{87284B4B-CE33-41EE-9FAE-290398673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82" name="Text Box 2">
            <a:extLst>
              <a:ext uri="{FF2B5EF4-FFF2-40B4-BE49-F238E27FC236}">
                <a16:creationId xmlns:a16="http://schemas.microsoft.com/office/drawing/2014/main" id="{33056D60-A5EC-4315-AAB4-383B573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444119"/>
            <a:ext cx="29667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3" name="Text Box 3">
            <a:extLst>
              <a:ext uri="{FF2B5EF4-FFF2-40B4-BE49-F238E27FC236}">
                <a16:creationId xmlns:a16="http://schemas.microsoft.com/office/drawing/2014/main" id="{2461EA30-8D04-46B0-84EA-88D57D13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F2E5DF-4163-46ED-86C4-D57A3D70F99C}" type="slidenum">
              <a:rPr lang="en-GB" altLang="cs-CZ"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cs-CZ">
              <a:cs typeface="Segoe UI" panose="020B0502040204020203" pitchFamily="34" charset="0"/>
            </a:endParaRPr>
          </a:p>
        </p:txBody>
      </p:sp>
      <p:sp>
        <p:nvSpPr>
          <p:cNvPr id="50184" name="Rectangle 4">
            <a:extLst>
              <a:ext uri="{FF2B5EF4-FFF2-40B4-BE49-F238E27FC236}">
                <a16:creationId xmlns:a16="http://schemas.microsoft.com/office/drawing/2014/main" id="{DF4D636E-D0B0-45A4-B3C9-CFC5AB2A9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4538"/>
            <a:ext cx="4968875" cy="3725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5" name="Text Box 5">
            <a:extLst>
              <a:ext uri="{FF2B5EF4-FFF2-40B4-BE49-F238E27FC236}">
                <a16:creationId xmlns:a16="http://schemas.microsoft.com/office/drawing/2014/main" id="{1CCC7209-2D5B-4E0D-8B2C-D381E3F8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21" y="4723646"/>
            <a:ext cx="5484160" cy="4471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50186" name="Text Box 6">
            <a:extLst>
              <a:ext uri="{FF2B5EF4-FFF2-40B4-BE49-F238E27FC236}">
                <a16:creationId xmlns:a16="http://schemas.microsoft.com/office/drawing/2014/main" id="{F134F3E4-CABD-412B-9261-5FDDBF2D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14 June 2017</a:t>
            </a:r>
          </a:p>
        </p:txBody>
      </p:sp>
      <p:sp>
        <p:nvSpPr>
          <p:cNvPr id="50187" name="Text Box 7">
            <a:extLst>
              <a:ext uri="{FF2B5EF4-FFF2-40B4-BE49-F238E27FC236}">
                <a16:creationId xmlns:a16="http://schemas.microsoft.com/office/drawing/2014/main" id="{5393EC8D-9BBB-4C72-9EFD-C2289E7A6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44119"/>
            <a:ext cx="29731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EKOTOXA s.r.o. Opava</a:t>
            </a:r>
          </a:p>
        </p:txBody>
      </p:sp>
      <p:sp>
        <p:nvSpPr>
          <p:cNvPr id="50188" name="Text Box 8">
            <a:extLst>
              <a:ext uri="{FF2B5EF4-FFF2-40B4-BE49-F238E27FC236}">
                <a16:creationId xmlns:a16="http://schemas.microsoft.com/office/drawing/2014/main" id="{C4346CC8-6BA8-48AD-B74E-8FEDE4BB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4F787A-37E9-4BEC-B81B-DB7112C3D372}" type="slidenum">
              <a:rPr lang="en-GB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48F20CD1-9643-4B55-AED6-2B44037A6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marR="0" lvl="1" indent="-342900" algn="l" defTabSz="44926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cs-CZ" sz="2400" dirty="0"/>
              <a:t>Krátce na úvod – v několika územ studiích jsem zpracovávala téma ochrana přírody s ohledem na další ekosystémové služby. Výstupy zahrnovaly doplnění ploch krajinné zeleně jako jsou remízky, mokřady a další.  </a:t>
            </a:r>
          </a:p>
          <a:p>
            <a:pPr marL="1085850" lvl="1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altLang="cs-CZ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7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BAB461B7-1DBE-4C92-A00F-DA198A32658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79" name="Rectangle 12">
            <a:extLst>
              <a:ext uri="{FF2B5EF4-FFF2-40B4-BE49-F238E27FC236}">
                <a16:creationId xmlns:a16="http://schemas.microsoft.com/office/drawing/2014/main" id="{18F6312C-E8D7-420D-B831-6C85A84847AF}"/>
              </a:ext>
            </a:extLst>
          </p:cNvPr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0" name="Rectangle 13">
            <a:extLst>
              <a:ext uri="{FF2B5EF4-FFF2-40B4-BE49-F238E27FC236}">
                <a16:creationId xmlns:a16="http://schemas.microsoft.com/office/drawing/2014/main" id="{15E0A23A-D267-4963-A9A9-CFCC4230D2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55409A-204E-42F1-94D1-159E21BC9860}" type="slidenum">
              <a:rPr lang="en-GB" altLang="cs-CZ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cs-CZ"/>
          </a:p>
        </p:txBody>
      </p:sp>
      <p:sp>
        <p:nvSpPr>
          <p:cNvPr id="50181" name="Text Box 1">
            <a:extLst>
              <a:ext uri="{FF2B5EF4-FFF2-40B4-BE49-F238E27FC236}">
                <a16:creationId xmlns:a16="http://schemas.microsoft.com/office/drawing/2014/main" id="{87284B4B-CE33-41EE-9FAE-290398673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82" name="Text Box 2">
            <a:extLst>
              <a:ext uri="{FF2B5EF4-FFF2-40B4-BE49-F238E27FC236}">
                <a16:creationId xmlns:a16="http://schemas.microsoft.com/office/drawing/2014/main" id="{33056D60-A5EC-4315-AAB4-383B573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444119"/>
            <a:ext cx="29667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3" name="Text Box 3">
            <a:extLst>
              <a:ext uri="{FF2B5EF4-FFF2-40B4-BE49-F238E27FC236}">
                <a16:creationId xmlns:a16="http://schemas.microsoft.com/office/drawing/2014/main" id="{2461EA30-8D04-46B0-84EA-88D57D13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F2E5DF-4163-46ED-86C4-D57A3D70F99C}" type="slidenum">
              <a:rPr lang="en-GB" altLang="cs-CZ"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cs-CZ">
              <a:cs typeface="Segoe UI" panose="020B0502040204020203" pitchFamily="34" charset="0"/>
            </a:endParaRPr>
          </a:p>
        </p:txBody>
      </p:sp>
      <p:sp>
        <p:nvSpPr>
          <p:cNvPr id="50184" name="Rectangle 4">
            <a:extLst>
              <a:ext uri="{FF2B5EF4-FFF2-40B4-BE49-F238E27FC236}">
                <a16:creationId xmlns:a16="http://schemas.microsoft.com/office/drawing/2014/main" id="{DF4D636E-D0B0-45A4-B3C9-CFC5AB2A9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4538"/>
            <a:ext cx="4968875" cy="3725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5" name="Text Box 5">
            <a:extLst>
              <a:ext uri="{FF2B5EF4-FFF2-40B4-BE49-F238E27FC236}">
                <a16:creationId xmlns:a16="http://schemas.microsoft.com/office/drawing/2014/main" id="{1CCC7209-2D5B-4E0D-8B2C-D381E3F8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21" y="4723646"/>
            <a:ext cx="5484160" cy="4471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50186" name="Text Box 6">
            <a:extLst>
              <a:ext uri="{FF2B5EF4-FFF2-40B4-BE49-F238E27FC236}">
                <a16:creationId xmlns:a16="http://schemas.microsoft.com/office/drawing/2014/main" id="{F134F3E4-CABD-412B-9261-5FDDBF2D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14 June 2017</a:t>
            </a:r>
          </a:p>
        </p:txBody>
      </p:sp>
      <p:sp>
        <p:nvSpPr>
          <p:cNvPr id="50187" name="Text Box 7">
            <a:extLst>
              <a:ext uri="{FF2B5EF4-FFF2-40B4-BE49-F238E27FC236}">
                <a16:creationId xmlns:a16="http://schemas.microsoft.com/office/drawing/2014/main" id="{5393EC8D-9BBB-4C72-9EFD-C2289E7A6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44119"/>
            <a:ext cx="29731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EKOTOXA s.r.o. Opava</a:t>
            </a:r>
          </a:p>
        </p:txBody>
      </p:sp>
      <p:sp>
        <p:nvSpPr>
          <p:cNvPr id="50188" name="Text Box 8">
            <a:extLst>
              <a:ext uri="{FF2B5EF4-FFF2-40B4-BE49-F238E27FC236}">
                <a16:creationId xmlns:a16="http://schemas.microsoft.com/office/drawing/2014/main" id="{C4346CC8-6BA8-48AD-B74E-8FEDE4BB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4F787A-37E9-4BEC-B81B-DB7112C3D372}" type="slidenum">
              <a:rPr lang="en-GB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48F20CD1-9643-4B55-AED6-2B44037A6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1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V ÚSK jsme se snažili ve spolupráci se stakeholdery řešit problémy v území z hlediska </a:t>
            </a:r>
            <a:r>
              <a:rPr lang="cs-CZ" altLang="cs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úz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. plánování, nezřídka to ale bylo komplikovanější.  </a:t>
            </a:r>
          </a:p>
          <a:p>
            <a:pPr marL="1085850" lvl="1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Co z výroků aktérů vycházelo: Jejich vnímání ÚSK je ovlivňovaný VZTAHY V ÚZEMÍ a </a:t>
            </a:r>
            <a:r>
              <a:rPr lang="cs-CZ" altLang="cs-CZ" sz="2200">
                <a:solidFill>
                  <a:srgbClr val="000000"/>
                </a:solidFill>
                <a:latin typeface="Arial" panose="020B0604020202020204" pitchFamily="34" charset="0"/>
              </a:rPr>
              <a:t>předchozími zkušenostmi. </a:t>
            </a: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MALÁ DŮVĚRA V TO, ŽE MÁ SMYSL NĚCO TVOŘIT markantně ovlivňovala zapojení lidí.  </a:t>
            </a:r>
          </a:p>
          <a:p>
            <a:pPr marL="1085850" lvl="1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2200" dirty="0">
                <a:solidFill>
                  <a:srgbClr val="000000"/>
                </a:solidFill>
                <a:latin typeface="Arial" panose="020B0604020202020204" pitchFamily="34" charset="0"/>
              </a:rPr>
              <a:t>Debata NENÍ RACIONÁLNÍ, JSOU TAM SILNÉ EMOCE, které není reálné ošetřit v krátkodobém horizontu. </a:t>
            </a:r>
          </a:p>
          <a:p>
            <a:pPr marL="742950" lvl="1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cs-CZ" altLang="cs-CZ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BAB461B7-1DBE-4C92-A00F-DA198A32658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79" name="Rectangle 12">
            <a:extLst>
              <a:ext uri="{FF2B5EF4-FFF2-40B4-BE49-F238E27FC236}">
                <a16:creationId xmlns:a16="http://schemas.microsoft.com/office/drawing/2014/main" id="{18F6312C-E8D7-420D-B831-6C85A84847AF}"/>
              </a:ext>
            </a:extLst>
          </p:cNvPr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0" name="Rectangle 13">
            <a:extLst>
              <a:ext uri="{FF2B5EF4-FFF2-40B4-BE49-F238E27FC236}">
                <a16:creationId xmlns:a16="http://schemas.microsoft.com/office/drawing/2014/main" id="{15E0A23A-D267-4963-A9A9-CFCC4230D2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55409A-204E-42F1-94D1-159E21BC9860}" type="slidenum">
              <a:rPr lang="en-GB" altLang="cs-CZ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cs-CZ"/>
          </a:p>
        </p:txBody>
      </p:sp>
      <p:sp>
        <p:nvSpPr>
          <p:cNvPr id="50181" name="Text Box 1">
            <a:extLst>
              <a:ext uri="{FF2B5EF4-FFF2-40B4-BE49-F238E27FC236}">
                <a16:creationId xmlns:a16="http://schemas.microsoft.com/office/drawing/2014/main" id="{87284B4B-CE33-41EE-9FAE-290398673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82" name="Text Box 2">
            <a:extLst>
              <a:ext uri="{FF2B5EF4-FFF2-40B4-BE49-F238E27FC236}">
                <a16:creationId xmlns:a16="http://schemas.microsoft.com/office/drawing/2014/main" id="{33056D60-A5EC-4315-AAB4-383B573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444119"/>
            <a:ext cx="29667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3" name="Text Box 3">
            <a:extLst>
              <a:ext uri="{FF2B5EF4-FFF2-40B4-BE49-F238E27FC236}">
                <a16:creationId xmlns:a16="http://schemas.microsoft.com/office/drawing/2014/main" id="{2461EA30-8D04-46B0-84EA-88D57D13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F2E5DF-4163-46ED-86C4-D57A3D70F99C}" type="slidenum">
              <a:rPr lang="en-GB" altLang="cs-CZ"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cs-CZ">
              <a:cs typeface="Segoe UI" panose="020B0502040204020203" pitchFamily="34" charset="0"/>
            </a:endParaRPr>
          </a:p>
        </p:txBody>
      </p:sp>
      <p:sp>
        <p:nvSpPr>
          <p:cNvPr id="50184" name="Rectangle 4">
            <a:extLst>
              <a:ext uri="{FF2B5EF4-FFF2-40B4-BE49-F238E27FC236}">
                <a16:creationId xmlns:a16="http://schemas.microsoft.com/office/drawing/2014/main" id="{DF4D636E-D0B0-45A4-B3C9-CFC5AB2A9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4538"/>
            <a:ext cx="4968875" cy="3725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5" name="Text Box 5">
            <a:extLst>
              <a:ext uri="{FF2B5EF4-FFF2-40B4-BE49-F238E27FC236}">
                <a16:creationId xmlns:a16="http://schemas.microsoft.com/office/drawing/2014/main" id="{1CCC7209-2D5B-4E0D-8B2C-D381E3F8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21" y="4723646"/>
            <a:ext cx="5484160" cy="4471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50186" name="Text Box 6">
            <a:extLst>
              <a:ext uri="{FF2B5EF4-FFF2-40B4-BE49-F238E27FC236}">
                <a16:creationId xmlns:a16="http://schemas.microsoft.com/office/drawing/2014/main" id="{F134F3E4-CABD-412B-9261-5FDDBF2D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14 June 2017</a:t>
            </a:r>
          </a:p>
        </p:txBody>
      </p:sp>
      <p:sp>
        <p:nvSpPr>
          <p:cNvPr id="50187" name="Text Box 7">
            <a:extLst>
              <a:ext uri="{FF2B5EF4-FFF2-40B4-BE49-F238E27FC236}">
                <a16:creationId xmlns:a16="http://schemas.microsoft.com/office/drawing/2014/main" id="{5393EC8D-9BBB-4C72-9EFD-C2289E7A6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44119"/>
            <a:ext cx="29731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EKOTOXA s.r.o. Opava</a:t>
            </a:r>
          </a:p>
        </p:txBody>
      </p:sp>
      <p:sp>
        <p:nvSpPr>
          <p:cNvPr id="50188" name="Text Box 8">
            <a:extLst>
              <a:ext uri="{FF2B5EF4-FFF2-40B4-BE49-F238E27FC236}">
                <a16:creationId xmlns:a16="http://schemas.microsoft.com/office/drawing/2014/main" id="{C4346CC8-6BA8-48AD-B74E-8FEDE4BB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4F787A-37E9-4BEC-B81B-DB7112C3D372}" type="slidenum">
              <a:rPr lang="en-GB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48F20CD1-9643-4B55-AED6-2B44037A6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cs-CZ" dirty="0"/>
              <a:t>Existuje řada vědeckých prací, které se komunikací zabývají.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cs-CZ" dirty="0"/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cs-CZ" dirty="0"/>
              <a:t>Zde je zjednodušený přehled: jednosměrná komunikace – týká se množství situací. Př. pro prodej jogurtu je to dostačující, není zde vyjednávání s každým zúčastněným.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cs-CZ" dirty="0"/>
              <a:t>Tvorba domluv – pochopení problému není jednostranné, vzájemné předávání informací. Pokud strany mají zájem, mohou se setkávat tak často, až je problém nějak ošetřen.</a:t>
            </a:r>
          </a:p>
        </p:txBody>
      </p:sp>
    </p:spTree>
    <p:extLst>
      <p:ext uri="{BB962C8B-B14F-4D97-AF65-F5344CB8AC3E}">
        <p14:creationId xmlns:p14="http://schemas.microsoft.com/office/powerpoint/2010/main" val="133259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BAB461B7-1DBE-4C92-A00F-DA198A32658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79" name="Rectangle 12">
            <a:extLst>
              <a:ext uri="{FF2B5EF4-FFF2-40B4-BE49-F238E27FC236}">
                <a16:creationId xmlns:a16="http://schemas.microsoft.com/office/drawing/2014/main" id="{18F6312C-E8D7-420D-B831-6C85A84847AF}"/>
              </a:ext>
            </a:extLst>
          </p:cNvPr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0" name="Rectangle 13">
            <a:extLst>
              <a:ext uri="{FF2B5EF4-FFF2-40B4-BE49-F238E27FC236}">
                <a16:creationId xmlns:a16="http://schemas.microsoft.com/office/drawing/2014/main" id="{15E0A23A-D267-4963-A9A9-CFCC4230D2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55409A-204E-42F1-94D1-159E21BC9860}" type="slidenum">
              <a:rPr lang="en-GB" altLang="cs-CZ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cs-CZ"/>
          </a:p>
        </p:txBody>
      </p:sp>
      <p:sp>
        <p:nvSpPr>
          <p:cNvPr id="50181" name="Text Box 1">
            <a:extLst>
              <a:ext uri="{FF2B5EF4-FFF2-40B4-BE49-F238E27FC236}">
                <a16:creationId xmlns:a16="http://schemas.microsoft.com/office/drawing/2014/main" id="{87284B4B-CE33-41EE-9FAE-290398673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82" name="Text Box 2">
            <a:extLst>
              <a:ext uri="{FF2B5EF4-FFF2-40B4-BE49-F238E27FC236}">
                <a16:creationId xmlns:a16="http://schemas.microsoft.com/office/drawing/2014/main" id="{33056D60-A5EC-4315-AAB4-383B573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444119"/>
            <a:ext cx="29667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3" name="Text Box 3">
            <a:extLst>
              <a:ext uri="{FF2B5EF4-FFF2-40B4-BE49-F238E27FC236}">
                <a16:creationId xmlns:a16="http://schemas.microsoft.com/office/drawing/2014/main" id="{2461EA30-8D04-46B0-84EA-88D57D13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F2E5DF-4163-46ED-86C4-D57A3D70F99C}" type="slidenum">
              <a:rPr lang="en-GB" altLang="cs-CZ"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cs-CZ">
              <a:cs typeface="Segoe UI" panose="020B0502040204020203" pitchFamily="34" charset="0"/>
            </a:endParaRPr>
          </a:p>
        </p:txBody>
      </p:sp>
      <p:sp>
        <p:nvSpPr>
          <p:cNvPr id="50184" name="Rectangle 4">
            <a:extLst>
              <a:ext uri="{FF2B5EF4-FFF2-40B4-BE49-F238E27FC236}">
                <a16:creationId xmlns:a16="http://schemas.microsoft.com/office/drawing/2014/main" id="{DF4D636E-D0B0-45A4-B3C9-CFC5AB2A9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4538"/>
            <a:ext cx="4968875" cy="3725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5" name="Text Box 5">
            <a:extLst>
              <a:ext uri="{FF2B5EF4-FFF2-40B4-BE49-F238E27FC236}">
                <a16:creationId xmlns:a16="http://schemas.microsoft.com/office/drawing/2014/main" id="{1CCC7209-2D5B-4E0D-8B2C-D381E3F8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21" y="4723646"/>
            <a:ext cx="5484160" cy="4471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50186" name="Text Box 6">
            <a:extLst>
              <a:ext uri="{FF2B5EF4-FFF2-40B4-BE49-F238E27FC236}">
                <a16:creationId xmlns:a16="http://schemas.microsoft.com/office/drawing/2014/main" id="{F134F3E4-CABD-412B-9261-5FDDBF2D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14 June 2017</a:t>
            </a:r>
          </a:p>
        </p:txBody>
      </p:sp>
      <p:sp>
        <p:nvSpPr>
          <p:cNvPr id="50187" name="Text Box 7">
            <a:extLst>
              <a:ext uri="{FF2B5EF4-FFF2-40B4-BE49-F238E27FC236}">
                <a16:creationId xmlns:a16="http://schemas.microsoft.com/office/drawing/2014/main" id="{5393EC8D-9BBB-4C72-9EFD-C2289E7A6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44119"/>
            <a:ext cx="29731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EKOTOXA s.r.o. Opava</a:t>
            </a:r>
          </a:p>
        </p:txBody>
      </p:sp>
      <p:sp>
        <p:nvSpPr>
          <p:cNvPr id="50188" name="Text Box 8">
            <a:extLst>
              <a:ext uri="{FF2B5EF4-FFF2-40B4-BE49-F238E27FC236}">
                <a16:creationId xmlns:a16="http://schemas.microsoft.com/office/drawing/2014/main" id="{C4346CC8-6BA8-48AD-B74E-8FEDE4BB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4F787A-37E9-4BEC-B81B-DB7112C3D372}" type="slidenum">
              <a:rPr lang="en-GB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48F20CD1-9643-4B55-AED6-2B44037A6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1/ Na kolečku jsou faktory ovlivňující příjem zprávy – zkusila jsem si odpovědět, jak jsem dopadla na typickém ÚSK jednání z hlediska realizace opatření (nic moc, příliš mnoho faktorů je naplněno kvůli řadě důvodů jen nízce (př zvyk a sociální normy). Pro schválení zprávy ÚSK jsou faktory naplněny dobře.</a:t>
            </a:r>
          </a:p>
          <a:p>
            <a:r>
              <a:rPr lang="cs-CZ" dirty="0"/>
              <a:t>2/ ELM – model přesvědčování podle toho, zda recipient je motivovaný zpracovat zprávu (např. rozumí dané tematice, rád se učí nové věci) a je schopný zprávu zpracovat (př. není moc unavený) a výsledné změny v postojích </a:t>
            </a:r>
          </a:p>
        </p:txBody>
      </p:sp>
    </p:spTree>
    <p:extLst>
      <p:ext uri="{BB962C8B-B14F-4D97-AF65-F5344CB8AC3E}">
        <p14:creationId xmlns:p14="http://schemas.microsoft.com/office/powerpoint/2010/main" val="416105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BAB461B7-1DBE-4C92-A00F-DA198A32658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79" name="Rectangle 12">
            <a:extLst>
              <a:ext uri="{FF2B5EF4-FFF2-40B4-BE49-F238E27FC236}">
                <a16:creationId xmlns:a16="http://schemas.microsoft.com/office/drawing/2014/main" id="{18F6312C-E8D7-420D-B831-6C85A84847AF}"/>
              </a:ext>
            </a:extLst>
          </p:cNvPr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0" name="Rectangle 13">
            <a:extLst>
              <a:ext uri="{FF2B5EF4-FFF2-40B4-BE49-F238E27FC236}">
                <a16:creationId xmlns:a16="http://schemas.microsoft.com/office/drawing/2014/main" id="{15E0A23A-D267-4963-A9A9-CFCC4230D2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55409A-204E-42F1-94D1-159E21BC9860}" type="slidenum">
              <a:rPr lang="en-GB" altLang="cs-CZ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cs-CZ"/>
          </a:p>
        </p:txBody>
      </p:sp>
      <p:sp>
        <p:nvSpPr>
          <p:cNvPr id="50181" name="Text Box 1">
            <a:extLst>
              <a:ext uri="{FF2B5EF4-FFF2-40B4-BE49-F238E27FC236}">
                <a16:creationId xmlns:a16="http://schemas.microsoft.com/office/drawing/2014/main" id="{87284B4B-CE33-41EE-9FAE-290398673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82" name="Text Box 2">
            <a:extLst>
              <a:ext uri="{FF2B5EF4-FFF2-40B4-BE49-F238E27FC236}">
                <a16:creationId xmlns:a16="http://schemas.microsoft.com/office/drawing/2014/main" id="{33056D60-A5EC-4315-AAB4-383B573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444119"/>
            <a:ext cx="29667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3" name="Text Box 3">
            <a:extLst>
              <a:ext uri="{FF2B5EF4-FFF2-40B4-BE49-F238E27FC236}">
                <a16:creationId xmlns:a16="http://schemas.microsoft.com/office/drawing/2014/main" id="{2461EA30-8D04-46B0-84EA-88D57D13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F2E5DF-4163-46ED-86C4-D57A3D70F99C}" type="slidenum">
              <a:rPr lang="en-GB" altLang="cs-CZ"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cs-CZ">
              <a:cs typeface="Segoe UI" panose="020B0502040204020203" pitchFamily="34" charset="0"/>
            </a:endParaRPr>
          </a:p>
        </p:txBody>
      </p:sp>
      <p:sp>
        <p:nvSpPr>
          <p:cNvPr id="50184" name="Rectangle 4">
            <a:extLst>
              <a:ext uri="{FF2B5EF4-FFF2-40B4-BE49-F238E27FC236}">
                <a16:creationId xmlns:a16="http://schemas.microsoft.com/office/drawing/2014/main" id="{DF4D636E-D0B0-45A4-B3C9-CFC5AB2A9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4538"/>
            <a:ext cx="4968875" cy="3725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5" name="Text Box 5">
            <a:extLst>
              <a:ext uri="{FF2B5EF4-FFF2-40B4-BE49-F238E27FC236}">
                <a16:creationId xmlns:a16="http://schemas.microsoft.com/office/drawing/2014/main" id="{1CCC7209-2D5B-4E0D-8B2C-D381E3F8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21" y="4723646"/>
            <a:ext cx="5484160" cy="4471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50186" name="Text Box 6">
            <a:extLst>
              <a:ext uri="{FF2B5EF4-FFF2-40B4-BE49-F238E27FC236}">
                <a16:creationId xmlns:a16="http://schemas.microsoft.com/office/drawing/2014/main" id="{F134F3E4-CABD-412B-9261-5FDDBF2D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14 June 2017</a:t>
            </a:r>
          </a:p>
        </p:txBody>
      </p:sp>
      <p:sp>
        <p:nvSpPr>
          <p:cNvPr id="50187" name="Text Box 7">
            <a:extLst>
              <a:ext uri="{FF2B5EF4-FFF2-40B4-BE49-F238E27FC236}">
                <a16:creationId xmlns:a16="http://schemas.microsoft.com/office/drawing/2014/main" id="{5393EC8D-9BBB-4C72-9EFD-C2289E7A6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44119"/>
            <a:ext cx="29731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EKOTOXA s.r.o. Opava</a:t>
            </a:r>
          </a:p>
        </p:txBody>
      </p:sp>
      <p:sp>
        <p:nvSpPr>
          <p:cNvPr id="50188" name="Text Box 8">
            <a:extLst>
              <a:ext uri="{FF2B5EF4-FFF2-40B4-BE49-F238E27FC236}">
                <a16:creationId xmlns:a16="http://schemas.microsoft.com/office/drawing/2014/main" id="{C4346CC8-6BA8-48AD-B74E-8FEDE4BB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4F787A-37E9-4BEC-B81B-DB7112C3D372}" type="slidenum">
              <a:rPr lang="en-GB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48F20CD1-9643-4B55-AED6-2B44037A6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65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BAB461B7-1DBE-4C92-A00F-DA198A32658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79" name="Rectangle 12">
            <a:extLst>
              <a:ext uri="{FF2B5EF4-FFF2-40B4-BE49-F238E27FC236}">
                <a16:creationId xmlns:a16="http://schemas.microsoft.com/office/drawing/2014/main" id="{18F6312C-E8D7-420D-B831-6C85A84847AF}"/>
              </a:ext>
            </a:extLst>
          </p:cNvPr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0" name="Rectangle 13">
            <a:extLst>
              <a:ext uri="{FF2B5EF4-FFF2-40B4-BE49-F238E27FC236}">
                <a16:creationId xmlns:a16="http://schemas.microsoft.com/office/drawing/2014/main" id="{15E0A23A-D267-4963-A9A9-CFCC4230D2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55409A-204E-42F1-94D1-159E21BC9860}" type="slidenum">
              <a:rPr lang="en-GB" altLang="cs-CZ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cs-CZ"/>
          </a:p>
        </p:txBody>
      </p:sp>
      <p:sp>
        <p:nvSpPr>
          <p:cNvPr id="50181" name="Text Box 1">
            <a:extLst>
              <a:ext uri="{FF2B5EF4-FFF2-40B4-BE49-F238E27FC236}">
                <a16:creationId xmlns:a16="http://schemas.microsoft.com/office/drawing/2014/main" id="{87284B4B-CE33-41EE-9FAE-290398673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82" name="Text Box 2">
            <a:extLst>
              <a:ext uri="{FF2B5EF4-FFF2-40B4-BE49-F238E27FC236}">
                <a16:creationId xmlns:a16="http://schemas.microsoft.com/office/drawing/2014/main" id="{33056D60-A5EC-4315-AAB4-383B573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444119"/>
            <a:ext cx="29667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3" name="Text Box 3">
            <a:extLst>
              <a:ext uri="{FF2B5EF4-FFF2-40B4-BE49-F238E27FC236}">
                <a16:creationId xmlns:a16="http://schemas.microsoft.com/office/drawing/2014/main" id="{2461EA30-8D04-46B0-84EA-88D57D13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F2E5DF-4163-46ED-86C4-D57A3D70F99C}" type="slidenum">
              <a:rPr lang="en-GB" altLang="cs-CZ"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cs-CZ">
              <a:cs typeface="Segoe UI" panose="020B0502040204020203" pitchFamily="34" charset="0"/>
            </a:endParaRPr>
          </a:p>
        </p:txBody>
      </p:sp>
      <p:sp>
        <p:nvSpPr>
          <p:cNvPr id="50184" name="Rectangle 4">
            <a:extLst>
              <a:ext uri="{FF2B5EF4-FFF2-40B4-BE49-F238E27FC236}">
                <a16:creationId xmlns:a16="http://schemas.microsoft.com/office/drawing/2014/main" id="{DF4D636E-D0B0-45A4-B3C9-CFC5AB2A9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4538"/>
            <a:ext cx="4968875" cy="3725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5" name="Text Box 5">
            <a:extLst>
              <a:ext uri="{FF2B5EF4-FFF2-40B4-BE49-F238E27FC236}">
                <a16:creationId xmlns:a16="http://schemas.microsoft.com/office/drawing/2014/main" id="{1CCC7209-2D5B-4E0D-8B2C-D381E3F8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21" y="4723646"/>
            <a:ext cx="5484160" cy="4471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50186" name="Text Box 6">
            <a:extLst>
              <a:ext uri="{FF2B5EF4-FFF2-40B4-BE49-F238E27FC236}">
                <a16:creationId xmlns:a16="http://schemas.microsoft.com/office/drawing/2014/main" id="{F134F3E4-CABD-412B-9261-5FDDBF2D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14 June 2017</a:t>
            </a:r>
          </a:p>
        </p:txBody>
      </p:sp>
      <p:sp>
        <p:nvSpPr>
          <p:cNvPr id="50187" name="Text Box 7">
            <a:extLst>
              <a:ext uri="{FF2B5EF4-FFF2-40B4-BE49-F238E27FC236}">
                <a16:creationId xmlns:a16="http://schemas.microsoft.com/office/drawing/2014/main" id="{5393EC8D-9BBB-4C72-9EFD-C2289E7A6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44119"/>
            <a:ext cx="29731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EKOTOXA s.r.o. Opava</a:t>
            </a:r>
          </a:p>
        </p:txBody>
      </p:sp>
      <p:sp>
        <p:nvSpPr>
          <p:cNvPr id="50188" name="Text Box 8">
            <a:extLst>
              <a:ext uri="{FF2B5EF4-FFF2-40B4-BE49-F238E27FC236}">
                <a16:creationId xmlns:a16="http://schemas.microsoft.com/office/drawing/2014/main" id="{C4346CC8-6BA8-48AD-B74E-8FEDE4BB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4F787A-37E9-4BEC-B81B-DB7112C3D372}" type="slidenum">
              <a:rPr lang="en-GB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48F20CD1-9643-4B55-AED6-2B44037A6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705986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BAB461B7-1DBE-4C92-A00F-DA198A32658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79" name="Rectangle 12">
            <a:extLst>
              <a:ext uri="{FF2B5EF4-FFF2-40B4-BE49-F238E27FC236}">
                <a16:creationId xmlns:a16="http://schemas.microsoft.com/office/drawing/2014/main" id="{18F6312C-E8D7-420D-B831-6C85A84847AF}"/>
              </a:ext>
            </a:extLst>
          </p:cNvPr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0" name="Rectangle 13">
            <a:extLst>
              <a:ext uri="{FF2B5EF4-FFF2-40B4-BE49-F238E27FC236}">
                <a16:creationId xmlns:a16="http://schemas.microsoft.com/office/drawing/2014/main" id="{15E0A23A-D267-4963-A9A9-CFCC4230D2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55409A-204E-42F1-94D1-159E21BC9860}" type="slidenum">
              <a:rPr lang="en-GB" altLang="cs-CZ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cs-CZ"/>
          </a:p>
        </p:txBody>
      </p:sp>
      <p:sp>
        <p:nvSpPr>
          <p:cNvPr id="50181" name="Text Box 1">
            <a:extLst>
              <a:ext uri="{FF2B5EF4-FFF2-40B4-BE49-F238E27FC236}">
                <a16:creationId xmlns:a16="http://schemas.microsoft.com/office/drawing/2014/main" id="{87284B4B-CE33-41EE-9FAE-290398673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82" name="Text Box 2">
            <a:extLst>
              <a:ext uri="{FF2B5EF4-FFF2-40B4-BE49-F238E27FC236}">
                <a16:creationId xmlns:a16="http://schemas.microsoft.com/office/drawing/2014/main" id="{33056D60-A5EC-4315-AAB4-383B573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444119"/>
            <a:ext cx="29667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3" name="Text Box 3">
            <a:extLst>
              <a:ext uri="{FF2B5EF4-FFF2-40B4-BE49-F238E27FC236}">
                <a16:creationId xmlns:a16="http://schemas.microsoft.com/office/drawing/2014/main" id="{2461EA30-8D04-46B0-84EA-88D57D13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F2E5DF-4163-46ED-86C4-D57A3D70F99C}" type="slidenum">
              <a:rPr lang="en-GB" altLang="cs-CZ"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cs-CZ">
              <a:cs typeface="Segoe UI" panose="020B0502040204020203" pitchFamily="34" charset="0"/>
            </a:endParaRPr>
          </a:p>
        </p:txBody>
      </p:sp>
      <p:sp>
        <p:nvSpPr>
          <p:cNvPr id="50184" name="Rectangle 4">
            <a:extLst>
              <a:ext uri="{FF2B5EF4-FFF2-40B4-BE49-F238E27FC236}">
                <a16:creationId xmlns:a16="http://schemas.microsoft.com/office/drawing/2014/main" id="{DF4D636E-D0B0-45A4-B3C9-CFC5AB2A9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4538"/>
            <a:ext cx="4968875" cy="3725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5" name="Text Box 5">
            <a:extLst>
              <a:ext uri="{FF2B5EF4-FFF2-40B4-BE49-F238E27FC236}">
                <a16:creationId xmlns:a16="http://schemas.microsoft.com/office/drawing/2014/main" id="{1CCC7209-2D5B-4E0D-8B2C-D381E3F8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21" y="4723646"/>
            <a:ext cx="5484160" cy="4471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50186" name="Text Box 6">
            <a:extLst>
              <a:ext uri="{FF2B5EF4-FFF2-40B4-BE49-F238E27FC236}">
                <a16:creationId xmlns:a16="http://schemas.microsoft.com/office/drawing/2014/main" id="{F134F3E4-CABD-412B-9261-5FDDBF2D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14 June 2017</a:t>
            </a:r>
          </a:p>
        </p:txBody>
      </p:sp>
      <p:sp>
        <p:nvSpPr>
          <p:cNvPr id="50187" name="Text Box 7">
            <a:extLst>
              <a:ext uri="{FF2B5EF4-FFF2-40B4-BE49-F238E27FC236}">
                <a16:creationId xmlns:a16="http://schemas.microsoft.com/office/drawing/2014/main" id="{5393EC8D-9BBB-4C72-9EFD-C2289E7A6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44119"/>
            <a:ext cx="29731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EKOTOXA s.r.o. Opava</a:t>
            </a:r>
          </a:p>
        </p:txBody>
      </p:sp>
      <p:sp>
        <p:nvSpPr>
          <p:cNvPr id="50188" name="Text Box 8">
            <a:extLst>
              <a:ext uri="{FF2B5EF4-FFF2-40B4-BE49-F238E27FC236}">
                <a16:creationId xmlns:a16="http://schemas.microsoft.com/office/drawing/2014/main" id="{C4346CC8-6BA8-48AD-B74E-8FEDE4BB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4F787A-37E9-4BEC-B81B-DB7112C3D372}" type="slidenum">
              <a:rPr lang="en-GB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48F20CD1-9643-4B55-AED6-2B44037A6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01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BAB461B7-1DBE-4C92-A00F-DA198A32658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79" name="Rectangle 12">
            <a:extLst>
              <a:ext uri="{FF2B5EF4-FFF2-40B4-BE49-F238E27FC236}">
                <a16:creationId xmlns:a16="http://schemas.microsoft.com/office/drawing/2014/main" id="{18F6312C-E8D7-420D-B831-6C85A84847AF}"/>
              </a:ext>
            </a:extLst>
          </p:cNvPr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cs-CZ">
                <a:ea typeface="Microsoft YaHei" panose="020B0503020204020204" pitchFamily="34" charset="-122"/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0" name="Rectangle 13">
            <a:extLst>
              <a:ext uri="{FF2B5EF4-FFF2-40B4-BE49-F238E27FC236}">
                <a16:creationId xmlns:a16="http://schemas.microsoft.com/office/drawing/2014/main" id="{15E0A23A-D267-4963-A9A9-CFCC4230D2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55409A-204E-42F1-94D1-159E21BC9860}" type="slidenum">
              <a:rPr lang="en-GB" altLang="cs-CZ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cs-CZ"/>
          </a:p>
        </p:txBody>
      </p:sp>
      <p:sp>
        <p:nvSpPr>
          <p:cNvPr id="50181" name="Text Box 1">
            <a:extLst>
              <a:ext uri="{FF2B5EF4-FFF2-40B4-BE49-F238E27FC236}">
                <a16:creationId xmlns:a16="http://schemas.microsoft.com/office/drawing/2014/main" id="{87284B4B-CE33-41EE-9FAE-290398673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5 June 2017</a:t>
            </a:r>
          </a:p>
        </p:txBody>
      </p:sp>
      <p:sp>
        <p:nvSpPr>
          <p:cNvPr id="50182" name="Text Box 2">
            <a:extLst>
              <a:ext uri="{FF2B5EF4-FFF2-40B4-BE49-F238E27FC236}">
                <a16:creationId xmlns:a16="http://schemas.microsoft.com/office/drawing/2014/main" id="{33056D60-A5EC-4315-AAB4-383B573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444119"/>
            <a:ext cx="29667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cs typeface="Segoe UI" panose="020B0502040204020203" pitchFamily="34" charset="0"/>
              </a:rPr>
              <a:t>EKOTOXA s.r.o. Opava</a:t>
            </a:r>
          </a:p>
        </p:txBody>
      </p:sp>
      <p:sp>
        <p:nvSpPr>
          <p:cNvPr id="50183" name="Text Box 3">
            <a:extLst>
              <a:ext uri="{FF2B5EF4-FFF2-40B4-BE49-F238E27FC236}">
                <a16:creationId xmlns:a16="http://schemas.microsoft.com/office/drawing/2014/main" id="{2461EA30-8D04-46B0-84EA-88D57D13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65189" cy="49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 marL="215900" indent="-2063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F2E5DF-4163-46ED-86C4-D57A3D70F99C}" type="slidenum">
              <a:rPr lang="en-GB" altLang="cs-CZ">
                <a:cs typeface="Segoe UI" panose="020B0502040204020203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cs-CZ">
              <a:cs typeface="Segoe UI" panose="020B0502040204020203" pitchFamily="34" charset="0"/>
            </a:endParaRPr>
          </a:p>
        </p:txBody>
      </p:sp>
      <p:sp>
        <p:nvSpPr>
          <p:cNvPr id="50184" name="Rectangle 4">
            <a:extLst>
              <a:ext uri="{FF2B5EF4-FFF2-40B4-BE49-F238E27FC236}">
                <a16:creationId xmlns:a16="http://schemas.microsoft.com/office/drawing/2014/main" id="{DF4D636E-D0B0-45A4-B3C9-CFC5AB2A9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4538"/>
            <a:ext cx="4968875" cy="37258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5" name="Text Box 5">
            <a:extLst>
              <a:ext uri="{FF2B5EF4-FFF2-40B4-BE49-F238E27FC236}">
                <a16:creationId xmlns:a16="http://schemas.microsoft.com/office/drawing/2014/main" id="{1CCC7209-2D5B-4E0D-8B2C-D381E3F8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21" y="4723646"/>
            <a:ext cx="5484160" cy="4471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50186" name="Text Box 6">
            <a:extLst>
              <a:ext uri="{FF2B5EF4-FFF2-40B4-BE49-F238E27FC236}">
                <a16:creationId xmlns:a16="http://schemas.microsoft.com/office/drawing/2014/main" id="{F134F3E4-CABD-412B-9261-5FDDBF2DD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1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14 June 2017</a:t>
            </a:r>
          </a:p>
        </p:txBody>
      </p:sp>
      <p:sp>
        <p:nvSpPr>
          <p:cNvPr id="50187" name="Text Box 7">
            <a:extLst>
              <a:ext uri="{FF2B5EF4-FFF2-40B4-BE49-F238E27FC236}">
                <a16:creationId xmlns:a16="http://schemas.microsoft.com/office/drawing/2014/main" id="{5393EC8D-9BBB-4C72-9EFD-C2289E7A6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44119"/>
            <a:ext cx="29731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>
                <a:latin typeface="Arial" panose="020B0604020202020204" pitchFamily="34" charset="0"/>
              </a:rPr>
              <a:t>EKOTOXA s.r.o. Opava</a:t>
            </a:r>
          </a:p>
        </p:txBody>
      </p:sp>
      <p:sp>
        <p:nvSpPr>
          <p:cNvPr id="50188" name="Text Box 8">
            <a:extLst>
              <a:ext uri="{FF2B5EF4-FFF2-40B4-BE49-F238E27FC236}">
                <a16:creationId xmlns:a16="http://schemas.microsoft.com/office/drawing/2014/main" id="{C4346CC8-6BA8-48AD-B74E-8FEDE4BB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815" y="9444119"/>
            <a:ext cx="2971587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4F787A-37E9-4BEC-B81B-DB7112C3D372}" type="slidenum">
              <a:rPr lang="en-GB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48F20CD1-9643-4B55-AED6-2B44037A6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28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4B5102-19F5-4B37-841E-3D7000B16C6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GIS V PRAXI ZEMĚDĚLSKÉHO PODNIKU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46569-EBE9-4C11-A658-E40EAC2494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9AA80-3475-4460-8D93-D47EC8B5CCF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73462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A71337-9B37-42F1-9E1B-1ED9EEA78AF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GIS V PRAXI ZEMĚDĚLSKÉHO PODNIKU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3AF62-A0BF-4579-B904-F31D8C6B1F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E825F-D3BF-41E1-B68A-C391D98742F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5573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46925" y="0"/>
            <a:ext cx="1985963" cy="615473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87450" y="0"/>
            <a:ext cx="5807075" cy="615473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C4159-1CDA-4DD9-9D86-8801A4D901C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GIS V PRAXI ZEMĚDĚLSKÉHO PODNIKU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35FBC-A512-4C93-B724-A27DFEC96E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18C0B-B728-40F2-AF09-999E834765F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5940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06AD0-9A52-4450-AD55-CE511C2E133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GIS V PRAXI ZEMĚDĚLSKÉHO PODNIKU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A3EAF3-400F-4226-84C1-32E6FF004F1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0EB58-DC89-4C55-BB3E-716E5BFCF414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0193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84D708-54EC-4B66-849B-8AB6791AA41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GIS V PRAXI ZEMĚDĚLSKÉHO PODNIKU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5E13B1-9CC6-4601-BDFA-C6C2B3C5DC0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7D0D6-5D37-4039-A7B9-3C8244FE821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70329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7450" y="836613"/>
            <a:ext cx="3770313" cy="5318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0163" y="836613"/>
            <a:ext cx="3771900" cy="5318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8C5500-8338-4814-BF28-8DF509E000D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GIS V PRAXI ZEMĚDĚLSKÉHO PODNIKU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86B163-72FE-4548-89AD-3BACF734F2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36213-CECC-4C0A-90D8-B7BEC189295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72197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8692C8C-9CF8-41E8-82F6-4D7C848510A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GIS V PRAXI ZEMĚDĚLSKÉHO PODNIKU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40ACDDC-9E7C-4A22-89C8-C812E1D6CCE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AF5D0-25B9-4B8B-B67C-FD84D763DEC9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601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2292D38-B1E6-467D-AC47-C617EACC593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GIS V PRAXI ZEMĚDĚLSKÉHO PODNIKU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FA11C4-AA96-496C-8930-1ECBDA0926E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61DF5-B9F4-46E8-BC67-FB84BB4932E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0322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FB4266F-615F-40D4-96A3-9D0B659B7A6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GIS V PRAXI ZEMĚDĚLSKÉHO PODNIKU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CA53EC-22CF-4567-993E-1FDA2BE7359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272F7-0165-447A-9DB3-BF8213D8342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3208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C1251E-E205-44F2-BBED-E8788A319A3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GIS V PRAXI ZEMĚDĚLSKÉHO PODNIKU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7690803-1561-4415-BBD5-44B042EFC47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A648F-EFC1-4708-B838-B160BAB4D62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1130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472D3B1-9100-43F1-BF0B-BB363C838AC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GIS V PRAXI ZEMĚDĚLSKÉHO PODNIKU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5DB0594-EE49-4FBE-B672-2AABE2F1F3E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41841-26D7-44D6-99FF-B846B89F9E1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1731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89446C2-AA2D-4C23-8BE2-A81C3EC29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27138" y="0"/>
            <a:ext cx="79057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E26504F-67C7-4D3A-A23C-8D2AF0931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836613"/>
            <a:ext cx="7694613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8702FBC-662B-48F7-A57E-BA5C25CD437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6440488"/>
            <a:ext cx="9132888" cy="406400"/>
          </a:xfrm>
          <a:prstGeom prst="rect">
            <a:avLst/>
          </a:prstGeom>
          <a:solidFill>
            <a:srgbClr val="043B6A"/>
          </a:solidFill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b="1">
                <a:solidFill>
                  <a:srgbClr val="FFFFFF"/>
                </a:solidFill>
                <a:latin typeface="Arial" charset="0"/>
                <a:ea typeface="+mn-ea"/>
                <a:cs typeface="Segoe UI" pitchFamily="32" charset="0"/>
              </a:defRPr>
            </a:lvl1pPr>
          </a:lstStyle>
          <a:p>
            <a:pPr>
              <a:defRPr/>
            </a:pPr>
            <a:r>
              <a:rPr lang="cs-CZ"/>
              <a:t>GIS V PRAXI ZEMĚDĚLSKÉHO PODNIKU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FEEB4D2-85A6-4CAB-986A-764F78A79D4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440488"/>
            <a:ext cx="2122488" cy="406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b="1">
                <a:solidFill>
                  <a:srgbClr val="FFFFFF"/>
                </a:solidFill>
                <a:latin typeface="Arial Narrow" panose="020B0606020202030204" pitchFamily="34" charset="0"/>
                <a:cs typeface="Segoe UI" panose="020B0502040204020203" pitchFamily="34" charset="0"/>
              </a:defRPr>
            </a:lvl1pPr>
          </a:lstStyle>
          <a:p>
            <a:fld id="{4718F186-CF29-409F-A468-9A4BABF1E72D}" type="slidenum">
              <a:rPr lang="en-GB" altLang="cs-CZ"/>
              <a:pPr/>
              <a:t>‹#›</a:t>
            </a:fld>
            <a:endParaRPr lang="en-GB" altLang="cs-CZ"/>
          </a:p>
        </p:txBody>
      </p:sp>
      <p:pic>
        <p:nvPicPr>
          <p:cNvPr id="1030" name="Picture 5">
            <a:extLst>
              <a:ext uri="{FF2B5EF4-FFF2-40B4-BE49-F238E27FC236}">
                <a16:creationId xmlns:a16="http://schemas.microsoft.com/office/drawing/2014/main" id="{D96E54AE-57C3-4300-97A5-249E2AB90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/>
          <a:stretch>
            <a:fillRect/>
          </a:stretch>
        </p:blipFill>
        <p:spPr bwMode="auto">
          <a:xfrm>
            <a:off x="63500" y="5454650"/>
            <a:ext cx="11366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Arial" charset="0"/>
          <a:ea typeface="Microsoft YaHei" charset="0"/>
          <a:cs typeface="Microsoft Ya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Arial" charset="0"/>
          <a:ea typeface="Microsoft YaHei" charset="0"/>
          <a:cs typeface="Microsoft Ya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Arial" charset="0"/>
          <a:ea typeface="Microsoft YaHei" charset="0"/>
          <a:cs typeface="Microsoft Ya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FFFFFF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b="1">
          <a:solidFill>
            <a:srgbClr val="043B6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43B6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43B6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amara.faberova@ekotoxa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uasionatwork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pv.de/der-dvl/dvl-vorstand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ráva, exteriér, pole, ovce&#10;&#10;Popis byl vytvořen automaticky">
            <a:extLst>
              <a:ext uri="{FF2B5EF4-FFF2-40B4-BE49-F238E27FC236}">
                <a16:creationId xmlns:a16="http://schemas.microsoft.com/office/drawing/2014/main" id="{823CECD3-C677-461C-AEEF-696BB2287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980728"/>
            <a:ext cx="9180512" cy="6120341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D3E426E6-F7BA-4A32-AE67-2D11EC52F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0825" cy="1484784"/>
          </a:xfrm>
          <a:prstGeom prst="rect">
            <a:avLst/>
          </a:prstGeom>
          <a:solidFill>
            <a:srgbClr val="043B6A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 dirty="0"/>
              <a:t>Lze se domluvit se stakeholdery? Případové studie. </a:t>
            </a:r>
            <a:endParaRPr lang="cs-CZ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icrosoft YaHei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E2E832E-3CD4-4B17-9CF0-925D8CB19EC1}"/>
              </a:ext>
            </a:extLst>
          </p:cNvPr>
          <p:cNvSpPr txBox="1"/>
          <p:nvPr/>
        </p:nvSpPr>
        <p:spPr>
          <a:xfrm>
            <a:off x="179512" y="5733256"/>
            <a:ext cx="65138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/>
              <a:t>Tamara Faberová </a:t>
            </a:r>
            <a:r>
              <a:rPr lang="cs-CZ" sz="2000" b="1" i="1" dirty="0" err="1"/>
              <a:t>MSc</a:t>
            </a:r>
            <a:r>
              <a:rPr lang="cs-CZ" sz="2000" b="1" i="1" dirty="0"/>
              <a:t>.</a:t>
            </a:r>
          </a:p>
          <a:p>
            <a:r>
              <a:rPr lang="cs-CZ" sz="2000" b="1" i="1" dirty="0"/>
              <a:t>EKOTOXA a Masarykova univerzita, FSS</a:t>
            </a:r>
          </a:p>
          <a:p>
            <a:r>
              <a:rPr lang="cs-CZ" b="1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tamara.faberova@ekotoxa.cz</a:t>
            </a:r>
            <a:r>
              <a:rPr lang="cs-CZ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67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4D156F3D-0C33-443A-9F92-07D76ADF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0825" cy="644525"/>
          </a:xfrm>
          <a:prstGeom prst="rect">
            <a:avLst/>
          </a:prstGeom>
          <a:solidFill>
            <a:srgbClr val="043B6A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0"/>
              </a:rPr>
              <a:t>Další partnerství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55C8DC0C-EB4A-4C23-99FC-774119A3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40488"/>
            <a:ext cx="2133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B2D6A1-9FC7-4C22-9601-1A8737AD5A32}" type="slidenum">
              <a:rPr lang="en-GB" altLang="cs-CZ" sz="1800">
                <a:solidFill>
                  <a:srgbClr val="FFFFFF"/>
                </a:solidFill>
                <a:latin typeface="Arial Narrow" panose="020B0606020202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cs-CZ" sz="18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8D7ADDD-D44B-4F89-9F56-6799CE4D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81075"/>
            <a:ext cx="7848600" cy="231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2400" b="0" i="1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Community-</a:t>
            </a:r>
            <a:r>
              <a:rPr lang="cs-CZ" altLang="cs-CZ" sz="2400" b="0" i="1" dirty="0" err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based</a:t>
            </a:r>
            <a:r>
              <a:rPr lang="cs-CZ" altLang="cs-CZ" sz="2400" b="0" i="1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2400" b="0" i="1" dirty="0" err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collaboration</a:t>
            </a:r>
            <a:r>
              <a:rPr lang="cs-CZ" altLang="cs-CZ" sz="2400" b="0" i="1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, natural </a:t>
            </a:r>
            <a:r>
              <a:rPr lang="cs-CZ" altLang="cs-CZ" sz="2400" b="0" i="1" dirty="0" err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resource</a:t>
            </a:r>
            <a:r>
              <a:rPr lang="cs-CZ" altLang="cs-CZ" sz="2400" b="0" i="1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2400" b="0" i="1" dirty="0" err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partnerships</a:t>
            </a:r>
            <a:endParaRPr lang="cs-CZ" altLang="cs-CZ" sz="2400" b="0" i="1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2400" b="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Nizozemsko, Británie, USA, Keňa a další země (</a:t>
            </a:r>
            <a:r>
              <a:rPr lang="cs-CZ" sz="2400" b="0" dirty="0">
                <a:solidFill>
                  <a:srgbClr val="000000"/>
                </a:solidFill>
                <a:latin typeface="Arial" panose="020B0604020202020204" pitchFamily="34" charset="0"/>
              </a:rPr>
              <a:t>Van </a:t>
            </a:r>
            <a:r>
              <a:rPr lang="cs-CZ" sz="2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Baker</a:t>
            </a:r>
            <a:r>
              <a:rPr lang="cs-CZ" sz="2400" b="0" dirty="0">
                <a:solidFill>
                  <a:srgbClr val="000000"/>
                </a:solidFill>
                <a:latin typeface="Arial" panose="020B0604020202020204" pitchFamily="34" charset="0"/>
              </a:rPr>
              <a:t> 2010, Van </a:t>
            </a:r>
            <a:r>
              <a:rPr lang="cs-CZ" sz="2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Bommel</a:t>
            </a:r>
            <a:r>
              <a:rPr lang="cs-CZ" sz="2400" b="0" dirty="0">
                <a:solidFill>
                  <a:srgbClr val="000000"/>
                </a:solidFill>
                <a:latin typeface="Arial" panose="020B0604020202020204" pitchFamily="34" charset="0"/>
              </a:rPr>
              <a:t> et al., 2009; </a:t>
            </a:r>
            <a:r>
              <a:rPr lang="cs-CZ" sz="2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Ravenborg</a:t>
            </a:r>
            <a:r>
              <a:rPr lang="cs-CZ" sz="2400" b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cs-CZ" sz="2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Vesternbarn</a:t>
            </a:r>
            <a:r>
              <a:rPr lang="cs-CZ" sz="2400" b="0" dirty="0">
                <a:solidFill>
                  <a:srgbClr val="000000"/>
                </a:solidFill>
                <a:latin typeface="Arial" panose="020B0604020202020204" pitchFamily="34" charset="0"/>
              </a:rPr>
              <a:t>, 2014)</a:t>
            </a:r>
            <a:r>
              <a:rPr lang="cs-CZ" altLang="cs-CZ" sz="2400" b="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7918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4D156F3D-0C33-443A-9F92-07D76ADF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0825" cy="644525"/>
          </a:xfrm>
          <a:prstGeom prst="rect">
            <a:avLst/>
          </a:prstGeom>
          <a:solidFill>
            <a:srgbClr val="043B6A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0"/>
              </a:rPr>
              <a:t>Shrnutí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55C8DC0C-EB4A-4C23-99FC-774119A3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40488"/>
            <a:ext cx="2133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B2D6A1-9FC7-4C22-9601-1A8737AD5A32}" type="slidenum">
              <a:rPr lang="en-GB" altLang="cs-CZ" sz="1800">
                <a:solidFill>
                  <a:srgbClr val="FFFFFF"/>
                </a:solidFill>
                <a:latin typeface="Arial Narrow" panose="020B0606020202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cs-CZ" sz="18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8D7ADDD-D44B-4F89-9F56-6799CE4D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81075"/>
            <a:ext cx="7848600" cy="273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2400" b="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Pokud je dostatečně splněno dostatek podmínek – domluva by měla být možná    </a:t>
            </a: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2400" b="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Co tak dlouhodobě pracovat s výstupy ÚSK, dlouhodobě financovat domluvu („měkké projekty“) s aktéry, kteří opatření mohou postupně vytvořit? Tj. nečekat zázračnou změnu legislativy?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FA0F46-F695-4665-8339-E5433B60C03A}"/>
              </a:ext>
            </a:extLst>
          </p:cNvPr>
          <p:cNvSpPr txBox="1"/>
          <p:nvPr/>
        </p:nvSpPr>
        <p:spPr>
          <a:xfrm>
            <a:off x="1403648" y="450912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2800" b="1" dirty="0">
                <a:solidFill>
                  <a:schemeClr val="tx1"/>
                </a:solidFill>
              </a:rPr>
              <a:t>Děkuji za pozornost!</a:t>
            </a:r>
            <a:endParaRPr lang="cs-CZ" sz="28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57868C7-7DD8-48F7-8CB3-4ABE34AA8126}"/>
              </a:ext>
            </a:extLst>
          </p:cNvPr>
          <p:cNvSpPr txBox="1"/>
          <p:nvPr/>
        </p:nvSpPr>
        <p:spPr>
          <a:xfrm>
            <a:off x="4355973" y="5805264"/>
            <a:ext cx="466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>
                <a:solidFill>
                  <a:schemeClr val="tx1"/>
                </a:solidFill>
              </a:rPr>
              <a:t>		tamara.faberova@ekotoxa.cz</a:t>
            </a:r>
          </a:p>
        </p:txBody>
      </p:sp>
    </p:spTree>
    <p:extLst>
      <p:ext uri="{BB962C8B-B14F-4D97-AF65-F5344CB8AC3E}">
        <p14:creationId xmlns:p14="http://schemas.microsoft.com/office/powerpoint/2010/main" val="1299777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4D156F3D-0C33-443A-9F92-07D76ADF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0825" cy="644525"/>
          </a:xfrm>
          <a:prstGeom prst="rect">
            <a:avLst/>
          </a:prstGeom>
          <a:solidFill>
            <a:srgbClr val="043B6A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0"/>
              </a:rPr>
              <a:t>Literatura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55C8DC0C-EB4A-4C23-99FC-774119A3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40488"/>
            <a:ext cx="2133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B2D6A1-9FC7-4C22-9601-1A8737AD5A32}" type="slidenum">
              <a:rPr lang="en-GB" altLang="cs-CZ" sz="1800">
                <a:solidFill>
                  <a:srgbClr val="FFFFFF"/>
                </a:solidFill>
                <a:latin typeface="Arial Narrow" panose="020B0606020202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cs-CZ" sz="18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4C1519-7F7C-4D0B-B46E-13F786E0A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81075"/>
            <a:ext cx="7848600" cy="555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1400" b="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  <a:hlinkClick r:id="rId3"/>
              </a:rPr>
              <a:t>www.persuasionatwork.com</a:t>
            </a:r>
            <a:endParaRPr lang="cs-CZ" altLang="cs-CZ" sz="1400" b="0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Petty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, Richard E.,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Jeff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A.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Kasmer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Curt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P.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Haugtvedt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, and John T.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Cacioppo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. “Source and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Message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Factors in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Persuasion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: A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Reply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to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Stiff’s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Critique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the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Elaboration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Likelihood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Model.” </a:t>
            </a:r>
            <a:r>
              <a:rPr lang="cs-CZ" sz="1400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Communication</a:t>
            </a:r>
            <a:r>
              <a:rPr lang="cs-CZ" sz="1400" b="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400" b="0" i="1" dirty="0" err="1">
                <a:solidFill>
                  <a:srgbClr val="000000"/>
                </a:solidFill>
                <a:latin typeface="Arial" panose="020B0604020202020204" pitchFamily="34" charset="0"/>
              </a:rPr>
              <a:t>Monographs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54, no. 3 (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September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1987): 233–49. https://doi.org/10.1080/03637758709390229.</a:t>
            </a: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cs-CZ" sz="1400" b="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Fisher, Roger, William </a:t>
            </a:r>
            <a:r>
              <a:rPr lang="en-US" altLang="cs-CZ" sz="1400" b="0" dirty="0" err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Ury</a:t>
            </a:r>
            <a:r>
              <a:rPr lang="en-US" altLang="cs-CZ" sz="1400" b="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, and Bruce Patton. Getting to Yes: Negotiating Agreement without Giving in. 2nd ed. New York, N.Y: Penguin Books, 1991.</a:t>
            </a:r>
            <a:endParaRPr lang="cs-CZ" altLang="cs-CZ" sz="1400" b="0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hlinkClick r:id="rId4"/>
              </a:rPr>
              <a:t>https://www.lpv.de/der-dvl/dvl-vorstand.html</a:t>
            </a:r>
            <a:r>
              <a:rPr lang="cs-CZ" sz="1400" dirty="0"/>
              <a:t> 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a další materiály od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Deutscher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Verband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für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Landschaftspflege</a:t>
            </a:r>
            <a:endParaRPr lang="cs-CZ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Wondolleck</a:t>
            </a: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</a:rPr>
              <a:t>, Julia Marie, and Steven Lewis </a:t>
            </a:r>
            <a:r>
              <a:rPr lang="en-US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Yaffee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400" b="0" i="1" dirty="0">
                <a:solidFill>
                  <a:schemeClr val="tx1"/>
                </a:solidFill>
                <a:latin typeface="+mj-lt"/>
              </a:rPr>
              <a:t>Making Collaboration Work: Lessons from Innovation in Natural Resource Management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. Washington, D.C: Island Press, 2000.</a:t>
            </a: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</a:rPr>
              <a:t>Van </a:t>
            </a:r>
            <a:r>
              <a:rPr lang="en-US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Bommel</a:t>
            </a: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</a:rPr>
              <a:t>, S., N. </a:t>
            </a:r>
            <a:r>
              <a:rPr lang="en-US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Röling</a:t>
            </a: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</a:rPr>
              <a:t>, N. </a:t>
            </a:r>
            <a:r>
              <a:rPr lang="en-US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Aarts</a:t>
            </a: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</a:rPr>
              <a:t>, and E. Turnhout. “Social Learning for Solving Complex Problems: A Promising Solution or Wishful Thinking? A Case Study of Multi-Actor Negotiation for the Integrated Management and Sustainable Use of the </a:t>
            </a:r>
            <a:r>
              <a:rPr lang="en-US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Drentsche</a:t>
            </a: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Aa Area in the Netherlands.” </a:t>
            </a:r>
            <a:r>
              <a:rPr lang="en-US" sz="1400" b="0" i="1" dirty="0">
                <a:solidFill>
                  <a:srgbClr val="000000"/>
                </a:solidFill>
                <a:latin typeface="Arial" panose="020B0604020202020204" pitchFamily="34" charset="0"/>
              </a:rPr>
              <a:t>Environmental Policy and Governance </a:t>
            </a: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</a:rPr>
              <a:t>19, no. 6 (November 2009): 400–412. doi:10.1002/eet.526.</a:t>
            </a:r>
            <a:endParaRPr lang="cs-CZ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Ravnborg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, Helle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Munk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, and Olaf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Westermann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. “Understanding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Interdependencies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: Stakeholder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Identification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cs-CZ" sz="1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Negotiation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 for Collective Natural Resource Management.” </a:t>
            </a:r>
            <a:r>
              <a:rPr lang="cs-CZ" sz="1400" b="0" i="1" dirty="0">
                <a:solidFill>
                  <a:srgbClr val="000000"/>
                </a:solidFill>
                <a:latin typeface="Arial" panose="020B0604020202020204" pitchFamily="34" charset="0"/>
              </a:rPr>
              <a:t>Agricultural Systems </a:t>
            </a:r>
            <a:r>
              <a:rPr lang="cs-CZ" sz="1400" b="0" dirty="0">
                <a:solidFill>
                  <a:srgbClr val="000000"/>
                </a:solidFill>
                <a:latin typeface="Arial" panose="020B0604020202020204" pitchFamily="34" charset="0"/>
              </a:rPr>
              <a:t>73, no. 1 (July 2002): 41–56. doi:10.1016/S0308-521X(01)00099-3.</a:t>
            </a:r>
            <a:endParaRPr lang="cs-CZ" altLang="cs-CZ" sz="2400" b="0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87973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4D156F3D-0C33-443A-9F92-07D76ADF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0825" cy="644525"/>
          </a:xfrm>
          <a:prstGeom prst="rect">
            <a:avLst/>
          </a:prstGeom>
          <a:solidFill>
            <a:srgbClr val="043B6A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0"/>
              </a:rPr>
              <a:t>Úvod 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55C8DC0C-EB4A-4C23-99FC-774119A3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40488"/>
            <a:ext cx="2133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B2D6A1-9FC7-4C22-9601-1A8737AD5A32}" type="slidenum">
              <a:rPr lang="en-GB" altLang="cs-CZ" sz="1800">
                <a:solidFill>
                  <a:srgbClr val="FFFFFF"/>
                </a:solidFill>
                <a:latin typeface="Arial Narrow" panose="020B0606020202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cs-CZ" sz="18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8D7ADDD-D44B-4F89-9F56-6799CE4D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81075"/>
            <a:ext cx="7848600" cy="340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342900" lvl="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000" b="0" dirty="0">
                <a:solidFill>
                  <a:srgbClr val="000000"/>
                </a:solidFill>
                <a:latin typeface="Arial" panose="020B0604020202020204" pitchFamily="34" charset="0"/>
              </a:rPr>
              <a:t>Co řeším v ÚSK: zpracování tématu ochrana přírody a ekosystémové služby </a:t>
            </a:r>
          </a:p>
          <a:p>
            <a:pPr marL="342900" lvl="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000" b="0" dirty="0">
                <a:solidFill>
                  <a:srgbClr val="000000"/>
                </a:solidFill>
                <a:latin typeface="Arial" panose="020B0604020202020204" pitchFamily="34" charset="0"/>
              </a:rPr>
              <a:t>Výstupy: doplnění linií a ploch krajinné zeleně – remízky, mokřady, zatravnění a další – konkrétní návrhy pro obce, kvantifikace ploch v ha</a:t>
            </a:r>
          </a:p>
          <a:p>
            <a:pPr marL="342900" lvl="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000" b="0" dirty="0">
                <a:solidFill>
                  <a:srgbClr val="000000"/>
                </a:solidFill>
                <a:latin typeface="Arial" panose="020B0604020202020204" pitchFamily="34" charset="0"/>
              </a:rPr>
              <a:t>PhD studium: motivace zemědělců k ochraně přírody</a:t>
            </a:r>
          </a:p>
          <a:p>
            <a:pPr marL="342900" lvl="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cs-CZ" altLang="cs-CZ" sz="20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altLang="cs-CZ" sz="20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Obrázek 2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38222F4D-BEC9-455E-B425-ED8543E08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0794"/>
          <a:stretch/>
        </p:blipFill>
        <p:spPr bwMode="auto">
          <a:xfrm>
            <a:off x="2118719" y="3605436"/>
            <a:ext cx="5697138" cy="28675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1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4D156F3D-0C33-443A-9F92-07D76ADF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0825" cy="644525"/>
          </a:xfrm>
          <a:prstGeom prst="rect">
            <a:avLst/>
          </a:prstGeom>
          <a:solidFill>
            <a:srgbClr val="043B6A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0"/>
              </a:rPr>
              <a:t>Problémy z jednání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55C8DC0C-EB4A-4C23-99FC-774119A3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40488"/>
            <a:ext cx="2133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B2D6A1-9FC7-4C22-9601-1A8737AD5A32}" type="slidenum">
              <a:rPr lang="en-GB" altLang="cs-CZ" sz="1800">
                <a:solidFill>
                  <a:srgbClr val="FFFFFF"/>
                </a:solidFill>
                <a:latin typeface="Arial Narrow" panose="020B0606020202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cs-CZ" sz="18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8D7ADDD-D44B-4F89-9F56-6799CE4D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81075"/>
            <a:ext cx="7848600" cy="44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342900" lvl="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000" b="0" dirty="0">
                <a:solidFill>
                  <a:srgbClr val="000000"/>
                </a:solidFill>
                <a:latin typeface="Arial" panose="020B0604020202020204" pitchFamily="34" charset="0"/>
              </a:rPr>
              <a:t>Starostové: „</a:t>
            </a:r>
            <a:r>
              <a:rPr lang="cs-CZ" altLang="cs-CZ" sz="2000" b="0" i="1" dirty="0">
                <a:solidFill>
                  <a:srgbClr val="000000"/>
                </a:solidFill>
                <a:latin typeface="Arial" panose="020B0604020202020204" pitchFamily="34" charset="0"/>
              </a:rPr>
              <a:t>Nemá cenu nic řešit, hlavním problémem jsou zemědělci, nechtějí nic dělat!“</a:t>
            </a:r>
          </a:p>
          <a:p>
            <a:pPr marL="342900" lvl="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000" b="0" dirty="0">
                <a:solidFill>
                  <a:srgbClr val="000000"/>
                </a:solidFill>
                <a:latin typeface="Arial" panose="020B0604020202020204" pitchFamily="34" charset="0"/>
              </a:rPr>
              <a:t>Účastník: </a:t>
            </a:r>
            <a:r>
              <a:rPr lang="cs-CZ" altLang="cs-CZ" sz="2000" b="0" i="1" dirty="0">
                <a:solidFill>
                  <a:srgbClr val="000000"/>
                </a:solidFill>
                <a:latin typeface="Arial" panose="020B0604020202020204" pitchFamily="34" charset="0"/>
              </a:rPr>
              <a:t>„Návrhy jsou sice hezké, ale v současném právním prostředí to nejde realizovat“.</a:t>
            </a:r>
          </a:p>
          <a:p>
            <a:pPr marL="342900" lvl="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000" b="0" dirty="0">
                <a:solidFill>
                  <a:srgbClr val="000000"/>
                </a:solidFill>
                <a:latin typeface="Arial" panose="020B0604020202020204" pitchFamily="34" charset="0"/>
              </a:rPr>
              <a:t>Zemědělec: </a:t>
            </a:r>
            <a:r>
              <a:rPr lang="cs-CZ" altLang="cs-CZ" sz="2000" b="0" i="1" dirty="0">
                <a:solidFill>
                  <a:srgbClr val="000000"/>
                </a:solidFill>
                <a:latin typeface="Arial" panose="020B0604020202020204" pitchFamily="34" charset="0"/>
              </a:rPr>
              <a:t>„My se snažíme o zodpovědné hospodaření!“ </a:t>
            </a:r>
            <a:r>
              <a:rPr lang="cs-CZ" altLang="cs-CZ" sz="2000" b="0" dirty="0">
                <a:solidFill>
                  <a:srgbClr val="000000"/>
                </a:solidFill>
                <a:latin typeface="Arial" panose="020B0604020202020204" pitchFamily="34" charset="0"/>
              </a:rPr>
              <a:t>Starostové: </a:t>
            </a:r>
            <a:r>
              <a:rPr lang="cs-CZ" altLang="cs-CZ" sz="2000" b="0" i="1" dirty="0">
                <a:solidFill>
                  <a:srgbClr val="000000"/>
                </a:solidFill>
                <a:latin typeface="Arial" panose="020B0604020202020204" pitchFamily="34" charset="0"/>
              </a:rPr>
              <a:t>„S tím nesouhlasíme! Udělali jste špatně tohle a tamto v roce 1990 a nyní je to hrozné!“ </a:t>
            </a: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2000" b="0" dirty="0">
                <a:solidFill>
                  <a:srgbClr val="000000"/>
                </a:solidFill>
                <a:latin typeface="Arial" panose="020B0604020202020204" pitchFamily="34" charset="0"/>
              </a:rPr>
              <a:t>Projektant: „</a:t>
            </a:r>
            <a:r>
              <a:rPr lang="cs-CZ" altLang="cs-CZ" sz="2000" b="0" i="1" dirty="0">
                <a:solidFill>
                  <a:srgbClr val="000000"/>
                </a:solidFill>
                <a:latin typeface="Arial" panose="020B0604020202020204" pitchFamily="34" charset="0"/>
              </a:rPr>
              <a:t>Proč ti lidi nemají zájem si poslechnout o opatřeních, která projektujeme? Tady by se fakt hodilo něco proti erozi a tady dál mokřad…“</a:t>
            </a: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altLang="cs-CZ" sz="20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51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4D156F3D-0C33-443A-9F92-07D76ADF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0825" cy="644525"/>
          </a:xfrm>
          <a:prstGeom prst="rect">
            <a:avLst/>
          </a:prstGeom>
          <a:solidFill>
            <a:srgbClr val="043B6A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0"/>
              </a:rPr>
              <a:t>Co je skryto za komunikací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55C8DC0C-EB4A-4C23-99FC-774119A3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40488"/>
            <a:ext cx="2133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B2D6A1-9FC7-4C22-9601-1A8737AD5A32}" type="slidenum">
              <a:rPr lang="en-GB" altLang="cs-CZ" sz="1800">
                <a:solidFill>
                  <a:srgbClr val="FFFFFF"/>
                </a:solidFill>
                <a:latin typeface="Arial Narrow" panose="020B0606020202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cs-CZ" sz="18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8D7ADDD-D44B-4F89-9F56-6799CE4D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981075"/>
            <a:ext cx="8568060" cy="50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1085850" lvl="1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Jednosměrná komunikace 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– proud informací z místa A (např. SO ORP, projektant) do místa B (starosta, občané, zemědělci) skrze „kanál“ (zpráva, projednání)</a:t>
            </a:r>
          </a:p>
          <a:p>
            <a:pPr marL="1085850" lvl="1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Tvorba domluv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– vzájemným pochopením stran a problému dojde ke vzniku konsenzu (společného rozhodnutí. 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U komplikovaných problémů může trvat roky.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1085850" lvl="1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Co ovlivňuje komunikaci: </a:t>
            </a:r>
          </a:p>
          <a:p>
            <a:pPr marL="1485900" lvl="2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výskyt šumů v kanálu, potíže na straně zdroje nebo recipienta (schopnost sdělovat a zpracovávat) a další věci</a:t>
            </a:r>
          </a:p>
          <a:p>
            <a:pPr marL="1485900" lvl="2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Cialdini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(1993): 7 principů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persvaze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/ přesvědčování</a:t>
            </a:r>
          </a:p>
          <a:p>
            <a:pPr marL="1485900" lvl="2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Mnohé další faktory</a:t>
            </a:r>
          </a:p>
          <a:p>
            <a:pPr lvl="1" inden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930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4D156F3D-0C33-443A-9F92-07D76ADF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0825" cy="644525"/>
          </a:xfrm>
          <a:prstGeom prst="rect">
            <a:avLst/>
          </a:prstGeom>
          <a:solidFill>
            <a:srgbClr val="043B6A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0"/>
              </a:rPr>
              <a:t>Co hraje roli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55C8DC0C-EB4A-4C23-99FC-774119A3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40488"/>
            <a:ext cx="2133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B2D6A1-9FC7-4C22-9601-1A8737AD5A32}" type="slidenum">
              <a:rPr lang="en-GB" altLang="cs-CZ" sz="1800">
                <a:solidFill>
                  <a:schemeClr val="tx1"/>
                </a:solidFill>
                <a:latin typeface="Arial Narrow" panose="020B0606020202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cs-CZ" sz="18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8D7ADDD-D44B-4F89-9F56-6799CE4D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81075"/>
            <a:ext cx="7848600" cy="103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altLang="cs-CZ" sz="24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altLang="cs-CZ" sz="2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Obrázek 7" descr="Obsah obrázku text, mapa&#10;&#10;Popis byl vytvořen automaticky">
            <a:extLst>
              <a:ext uri="{FF2B5EF4-FFF2-40B4-BE49-F238E27FC236}">
                <a16:creationId xmlns:a16="http://schemas.microsoft.com/office/drawing/2014/main" id="{F91F2F15-7A12-4627-929F-862F634B8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15044"/>
            <a:ext cx="6742956" cy="67429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6601010-481A-42B9-9D8A-AB678FDBFDFE}"/>
              </a:ext>
            </a:extLst>
          </p:cNvPr>
          <p:cNvSpPr txBox="1"/>
          <p:nvPr/>
        </p:nvSpPr>
        <p:spPr>
          <a:xfrm>
            <a:off x="5506156" y="643528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Zdroj: 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B8A5C61A-0F2B-41C1-ABE4-D67922591BB2}"/>
              </a:ext>
            </a:extLst>
          </p:cNvPr>
          <p:cNvGrpSpPr/>
          <p:nvPr/>
        </p:nvGrpSpPr>
        <p:grpSpPr>
          <a:xfrm>
            <a:off x="1259632" y="0"/>
            <a:ext cx="5249304" cy="6771011"/>
            <a:chOff x="1259632" y="0"/>
            <a:chExt cx="5249304" cy="6771011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20940565-3B19-4580-B909-A923C82F3BDF}"/>
                </a:ext>
              </a:extLst>
            </p:cNvPr>
            <p:cNvPicPr/>
            <p:nvPr/>
          </p:nvPicPr>
          <p:blipFill rotWithShape="1">
            <a:blip r:embed="rId4"/>
            <a:srcRect l="35582" t="21634" r="37831" b="14886"/>
            <a:stretch/>
          </p:blipFill>
          <p:spPr bwMode="auto">
            <a:xfrm>
              <a:off x="1259632" y="0"/>
              <a:ext cx="4994348" cy="677101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F1B5072D-F168-4A0E-B4DA-3B12700C539A}"/>
                </a:ext>
              </a:extLst>
            </p:cNvPr>
            <p:cNvSpPr txBox="1"/>
            <p:nvPr/>
          </p:nvSpPr>
          <p:spPr>
            <a:xfrm>
              <a:off x="3846588" y="6322629"/>
              <a:ext cx="26623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chemeClr val="tx1"/>
                  </a:solidFill>
                </a:rPr>
                <a:t>Zdroj: </a:t>
              </a:r>
              <a:r>
                <a:rPr lang="cs-CZ" sz="1400" dirty="0" err="1">
                  <a:solidFill>
                    <a:schemeClr val="tx1"/>
                  </a:solidFill>
                </a:rPr>
                <a:t>Petty</a:t>
              </a:r>
              <a:r>
                <a:rPr lang="cs-CZ" sz="1400" dirty="0">
                  <a:solidFill>
                    <a:schemeClr val="tx1"/>
                  </a:solidFill>
                </a:rPr>
                <a:t> et. al. 2013)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9699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4D156F3D-0C33-443A-9F92-07D76ADF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0825" cy="644525"/>
          </a:xfrm>
          <a:prstGeom prst="rect">
            <a:avLst/>
          </a:prstGeom>
          <a:solidFill>
            <a:srgbClr val="043B6A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0"/>
              </a:rPr>
              <a:t>Tvorba domluv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55C8DC0C-EB4A-4C23-99FC-774119A3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40488"/>
            <a:ext cx="2133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B2D6A1-9FC7-4C22-9601-1A8737AD5A32}" type="slidenum">
              <a:rPr lang="en-GB" altLang="cs-CZ" sz="1800">
                <a:solidFill>
                  <a:srgbClr val="FFFFFF"/>
                </a:solidFill>
                <a:latin typeface="Arial Narrow" panose="020B0606020202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cs-CZ" sz="18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8D7ADDD-D44B-4F89-9F56-6799CE4D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81075"/>
            <a:ext cx="7848600" cy="523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1085850" lvl="1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b="0" dirty="0">
                <a:solidFill>
                  <a:srgbClr val="000000"/>
                </a:solidFill>
                <a:latin typeface="Arial" panose="020B0604020202020204" pitchFamily="34" charset="0"/>
              </a:rPr>
              <a:t>Co ovlivňu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je tvorbu domluv: zájmy stran, cíle, pozice moci, 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vzájemná důvěra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, (společné) vnímání problému (užitečnost), schopnost domluvit se, čas na vyjednávání, legislativa, řada dalších podmínek (</a:t>
            </a:r>
            <a:r>
              <a:rPr lang="cs-CZ" alt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Fisher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, Ury 1991). </a:t>
            </a:r>
          </a:p>
          <a:p>
            <a:pPr marL="1085850" lvl="1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Pokud neexistuje společný problém, společný zájem a minimální důvěra, je šance pro domluvu nízká. </a:t>
            </a:r>
          </a:p>
          <a:p>
            <a:pPr marL="1085850" lvl="1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Př: účast zemědělců na jednáních ÚSK – mizivá. Proměnlivá účast některých odborů z ORP. Nepomůže je zvát a donést jim dokumentaci ke dveřím, pokud nejsou splněny ostatní podmínky.</a:t>
            </a:r>
          </a:p>
          <a:p>
            <a:pPr marL="1085850" lvl="1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Ekotoxa: </a:t>
            </a:r>
          </a:p>
          <a:p>
            <a:pPr marL="1485900" lvl="2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Navazující projekt TAČR – jak tvořit spolupráci. </a:t>
            </a:r>
          </a:p>
          <a:p>
            <a:pPr marL="1485900" lvl="2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Navazující projekty opatření pro starosty, kteří mají zájem. </a:t>
            </a:r>
          </a:p>
        </p:txBody>
      </p:sp>
    </p:spTree>
    <p:extLst>
      <p:ext uri="{BB962C8B-B14F-4D97-AF65-F5344CB8AC3E}">
        <p14:creationId xmlns:p14="http://schemas.microsoft.com/office/powerpoint/2010/main" val="3325133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15501F8-6231-467F-96EB-821E723C03E0}"/>
              </a:ext>
            </a:extLst>
          </p:cNvPr>
          <p:cNvSpPr/>
          <p:nvPr/>
        </p:nvSpPr>
        <p:spPr bwMode="auto">
          <a:xfrm>
            <a:off x="0" y="5517232"/>
            <a:ext cx="1259632" cy="9232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241" name="Text Box 1">
            <a:extLst>
              <a:ext uri="{FF2B5EF4-FFF2-40B4-BE49-F238E27FC236}">
                <a16:creationId xmlns:a16="http://schemas.microsoft.com/office/drawing/2014/main" id="{4D156F3D-0C33-443A-9F92-07D76ADF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0825" cy="644525"/>
          </a:xfrm>
          <a:prstGeom prst="rect">
            <a:avLst/>
          </a:prstGeom>
          <a:solidFill>
            <a:srgbClr val="043B6A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0"/>
              </a:rPr>
              <a:t>Případová studie - Německo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55C8DC0C-EB4A-4C23-99FC-774119A3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40488"/>
            <a:ext cx="2133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B2D6A1-9FC7-4C22-9601-1A8737AD5A32}" type="slidenum">
              <a:rPr lang="en-GB" altLang="cs-CZ" sz="1800">
                <a:solidFill>
                  <a:srgbClr val="FFFFFF"/>
                </a:solidFill>
                <a:latin typeface="Arial Narrow" panose="020B0606020202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cs-CZ" sz="18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8D7ADDD-D44B-4F89-9F56-6799CE4D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990511"/>
            <a:ext cx="8136012" cy="520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2400" b="0" dirty="0">
                <a:solidFill>
                  <a:srgbClr val="000000"/>
                </a:solidFill>
                <a:latin typeface="Arial" panose="020B0604020202020204" pitchFamily="34" charset="0"/>
              </a:rPr>
              <a:t>170 drobných organizací </a:t>
            </a:r>
            <a:r>
              <a:rPr lang="cs-CZ" altLang="cs-CZ" sz="2400" b="0" dirty="0" err="1">
                <a:solidFill>
                  <a:srgbClr val="000000"/>
                </a:solidFill>
                <a:latin typeface="Arial" panose="020B0604020202020204" pitchFamily="34" charset="0"/>
              </a:rPr>
              <a:t>Landcare</a:t>
            </a:r>
            <a:r>
              <a:rPr lang="cs-CZ" altLang="cs-CZ" sz="2400" b="0" dirty="0">
                <a:solidFill>
                  <a:srgbClr val="000000"/>
                </a:solidFill>
                <a:latin typeface="Arial" panose="020B0604020202020204" pitchFamily="34" charset="0"/>
              </a:rPr>
              <a:t> Germany (LPV) se věnuje spolupráci s 10 000 zemědělci – tvorba krajinných prvků, management atd.</a:t>
            </a: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2400" b="0" dirty="0">
                <a:solidFill>
                  <a:srgbClr val="000000"/>
                </a:solidFill>
                <a:latin typeface="Arial" panose="020B0604020202020204" pitchFamily="34" charset="0"/>
              </a:rPr>
              <a:t>Jak se domlouvají?</a:t>
            </a: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Pravidelné schůzky: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cs-CZ" altLang="cs-CZ" sz="2400" b="0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zemědělci - starosta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   - ochranáři </a:t>
            </a: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2400" b="0" dirty="0">
                <a:solidFill>
                  <a:srgbClr val="000000"/>
                </a:solidFill>
                <a:latin typeface="Arial" panose="020B0604020202020204" pitchFamily="34" charset="0"/>
              </a:rPr>
              <a:t>Budování důvěry mezi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cs-CZ" altLang="cs-CZ" sz="2400" b="0" dirty="0">
                <a:solidFill>
                  <a:srgbClr val="000000"/>
                </a:solidFill>
                <a:latin typeface="Arial" panose="020B0604020202020204" pitchFamily="34" charset="0"/>
              </a:rPr>
              <a:t>    stakeholdery: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30 let</a:t>
            </a:r>
          </a:p>
          <a:p>
            <a:pPr marL="342900" indent="-34290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Domluvy finančně podporuje stát</a:t>
            </a:r>
          </a:p>
        </p:txBody>
      </p:sp>
      <p:pic>
        <p:nvPicPr>
          <p:cNvPr id="6" name="Grafik 12" descr="Signet_10x10cm.png">
            <a:extLst>
              <a:ext uri="{FF2B5EF4-FFF2-40B4-BE49-F238E27FC236}">
                <a16:creationId xmlns:a16="http://schemas.microsoft.com/office/drawing/2014/main" id="{2A165C57-E6C0-4A60-8366-C02A47857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8100" y="2204864"/>
            <a:ext cx="3479575" cy="352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543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4D156F3D-0C33-443A-9F92-07D76ADF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0825" cy="644525"/>
          </a:xfrm>
          <a:prstGeom prst="rect">
            <a:avLst/>
          </a:prstGeom>
          <a:solidFill>
            <a:srgbClr val="043B6A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0"/>
              </a:rPr>
              <a:t>Případová studie - Německo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55C8DC0C-EB4A-4C23-99FC-774119A3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40488"/>
            <a:ext cx="2133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B2D6A1-9FC7-4C22-9601-1A8737AD5A32}" type="slidenum">
              <a:rPr lang="en-GB" altLang="cs-CZ" sz="1800">
                <a:solidFill>
                  <a:srgbClr val="FFFFFF"/>
                </a:solidFill>
                <a:latin typeface="Arial Narrow" panose="020B0606020202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cs-CZ" sz="18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Zástupný obsah 8" descr="Obsah obrázku exteriér, obloha, tráva, země&#10;&#10;Popis se vygeneroval automaticky.">
            <a:extLst>
              <a:ext uri="{FF2B5EF4-FFF2-40B4-BE49-F238E27FC236}">
                <a16:creationId xmlns:a16="http://schemas.microsoft.com/office/drawing/2014/main" id="{0070B761-4681-4471-8D39-1BA116346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12" y="1550255"/>
            <a:ext cx="7715200" cy="4349253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CC4C1D7-627A-4B63-8EB0-61BE41743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81075"/>
            <a:ext cx="7848600" cy="48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cs-CZ" altLang="cs-CZ" sz="2400" b="0" dirty="0">
                <a:solidFill>
                  <a:srgbClr val="000000"/>
                </a:solidFill>
                <a:latin typeface="Arial" panose="020B0604020202020204" pitchFamily="34" charset="0"/>
              </a:rPr>
              <a:t>Ukázky opatření – vyšší počet, rychlejší realizace</a:t>
            </a:r>
          </a:p>
        </p:txBody>
      </p:sp>
    </p:spTree>
    <p:extLst>
      <p:ext uri="{BB962C8B-B14F-4D97-AF65-F5344CB8AC3E}">
        <p14:creationId xmlns:p14="http://schemas.microsoft.com/office/powerpoint/2010/main" val="1790446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4D156F3D-0C33-443A-9F92-07D76ADF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0825" cy="644525"/>
          </a:xfrm>
          <a:prstGeom prst="rect">
            <a:avLst/>
          </a:prstGeom>
          <a:solidFill>
            <a:srgbClr val="043B6A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0"/>
              </a:rPr>
              <a:t>Případová studie - Německo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55C8DC0C-EB4A-4C23-99FC-774119A3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40488"/>
            <a:ext cx="2133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5B2D6A1-9FC7-4C22-9601-1A8737AD5A32}" type="slidenum">
              <a:rPr lang="en-GB" altLang="cs-CZ" sz="1800">
                <a:solidFill>
                  <a:srgbClr val="FFFFFF"/>
                </a:solidFill>
                <a:latin typeface="Arial Narrow" panose="020B0606020202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cs-CZ" sz="18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8D7ADDD-D44B-4F89-9F56-6799CE4D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81075"/>
            <a:ext cx="7848600" cy="48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b="1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43B6A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cs-CZ" altLang="cs-CZ" sz="2400" b="0" dirty="0">
                <a:solidFill>
                  <a:srgbClr val="000000"/>
                </a:solidFill>
                <a:latin typeface="Arial" panose="020B0604020202020204" pitchFamily="34" charset="0"/>
              </a:rPr>
              <a:t>Ukázky opatření – vyšší počet, rychlejší realizace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9DA0688-10B1-4EEE-9406-06948A351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8" t="16401" r="29525" b="9401"/>
          <a:stretch/>
        </p:blipFill>
        <p:spPr>
          <a:xfrm>
            <a:off x="555780" y="1464157"/>
            <a:ext cx="7616620" cy="524260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54D4000-E1C4-46A2-8919-0D316E2B40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66" t="30401" r="41338" b="8000"/>
          <a:stretch/>
        </p:blipFill>
        <p:spPr>
          <a:xfrm>
            <a:off x="1038796" y="1628800"/>
            <a:ext cx="6877000" cy="535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95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5095</TotalTime>
  <Words>1538</Words>
  <Application>Microsoft Office PowerPoint</Application>
  <PresentationFormat>Předvádění na obrazovce (4:3)</PresentationFormat>
  <Paragraphs>183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Pilotní řešení ÚSK na části ORP Kyjov</dc:title>
  <dc:creator>Petr Birklen</dc:creator>
  <cp:lastModifiedBy>Tamara Faberová</cp:lastModifiedBy>
  <cp:revision>1164</cp:revision>
  <cp:lastPrinted>1601-01-01T00:00:00Z</cp:lastPrinted>
  <dcterms:created xsi:type="dcterms:W3CDTF">2008-09-03T10:41:07Z</dcterms:created>
  <dcterms:modified xsi:type="dcterms:W3CDTF">2019-09-23T05:52:49Z</dcterms:modified>
</cp:coreProperties>
</file>