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5" r:id="rId3"/>
    <p:sldId id="260" r:id="rId4"/>
    <p:sldId id="266" r:id="rId5"/>
    <p:sldId id="262" r:id="rId6"/>
    <p:sldId id="258" r:id="rId7"/>
    <p:sldId id="268" r:id="rId8"/>
    <p:sldId id="259" r:id="rId9"/>
    <p:sldId id="263" r:id="rId10"/>
    <p:sldId id="269" r:id="rId11"/>
    <p:sldId id="270" r:id="rId12"/>
    <p:sldId id="271" r:id="rId13"/>
    <p:sldId id="272" r:id="rId14"/>
    <p:sldId id="276" r:id="rId15"/>
    <p:sldId id="273" r:id="rId16"/>
    <p:sldId id="277" r:id="rId17"/>
    <p:sldId id="274" r:id="rId18"/>
    <p:sldId id="278" r:id="rId19"/>
    <p:sldId id="275" r:id="rId20"/>
    <p:sldId id="279" r:id="rId21"/>
    <p:sldId id="261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3F"/>
    <a:srgbClr val="000099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5996" autoAdjust="0"/>
  </p:normalViewPr>
  <p:slideViewPr>
    <p:cSldViewPr>
      <p:cViewPr varScale="1">
        <p:scale>
          <a:sx n="64" d="100"/>
          <a:sy n="64" d="100"/>
        </p:scale>
        <p:origin x="16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26.04.2016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26.04.2016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89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76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527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hana.travnickova@ekotoxa.cz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6"/>
          <p:cNvSpPr txBox="1">
            <a:spLocks noGrp="1"/>
          </p:cNvSpPr>
          <p:nvPr>
            <p:ph type="title"/>
          </p:nvPr>
        </p:nvSpPr>
        <p:spPr bwMode="auto">
          <a:xfrm>
            <a:off x="385564" y="2041590"/>
            <a:ext cx="8291264" cy="304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2800" spc="-20" dirty="0">
                <a:solidFill>
                  <a:srgbClr val="000099"/>
                </a:solidFill>
                <a:latin typeface="Arial" pitchFamily="34" charset="0"/>
                <a:ea typeface="+mn-ea"/>
              </a:rPr>
              <a:t>Nástroje efektivní a územně cílené ekonomické</a:t>
            </a:r>
            <a:br>
              <a:rPr lang="cs-CZ" sz="2800" spc="-20" dirty="0">
                <a:solidFill>
                  <a:srgbClr val="000099"/>
                </a:solidFill>
                <a:latin typeface="Arial" pitchFamily="34" charset="0"/>
                <a:ea typeface="+mn-ea"/>
              </a:rPr>
            </a:br>
            <a:r>
              <a:rPr lang="cs-CZ" sz="2800" spc="-20" dirty="0">
                <a:solidFill>
                  <a:srgbClr val="000099"/>
                </a:solidFill>
                <a:latin typeface="Arial" pitchFamily="34" charset="0"/>
                <a:ea typeface="+mn-ea"/>
              </a:rPr>
              <a:t>intervence pro rozvoj regionů a obcí ČR</a:t>
            </a:r>
            <a:br>
              <a:rPr lang="cs-CZ" sz="2800" spc="-20" dirty="0">
                <a:solidFill>
                  <a:srgbClr val="000099"/>
                </a:solidFill>
                <a:latin typeface="Arial" pitchFamily="34" charset="0"/>
                <a:ea typeface="+mn-ea"/>
              </a:rPr>
            </a:br>
            <a:r>
              <a:rPr lang="cs-CZ" sz="2800" spc="-20" dirty="0" smtClean="0">
                <a:solidFill>
                  <a:srgbClr val="000099"/>
                </a:solidFill>
                <a:latin typeface="Arial" pitchFamily="34" charset="0"/>
                <a:ea typeface="+mn-ea"/>
              </a:rPr>
              <a:t/>
            </a:r>
            <a:br>
              <a:rPr lang="cs-CZ" sz="2800" spc="-20" dirty="0" smtClean="0">
                <a:solidFill>
                  <a:srgbClr val="000099"/>
                </a:solidFill>
                <a:latin typeface="Arial" pitchFamily="34" charset="0"/>
                <a:ea typeface="+mn-ea"/>
              </a:rPr>
            </a:br>
            <a:r>
              <a:rPr lang="cs-CZ" sz="2000" dirty="0" smtClean="0"/>
              <a:t>TD03000125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1800" b="0" dirty="0"/>
              <a:t>Program: </a:t>
            </a:r>
            <a:r>
              <a:rPr lang="cs-CZ" sz="1800" dirty="0"/>
              <a:t>TD - Program na podporu aplikovaného společenskovědního výzkumu </a:t>
            </a:r>
            <a:r>
              <a:rPr lang="cs-CZ" sz="1800" dirty="0" smtClean="0"/>
              <a:t>a experimentálního </a:t>
            </a:r>
            <a:r>
              <a:rPr lang="cs-CZ" sz="1800" dirty="0"/>
              <a:t>vývoje „OMEGA“</a:t>
            </a:r>
            <a:r>
              <a:rPr lang="cs-CZ" sz="1800" dirty="0" smtClean="0"/>
              <a:t/>
            </a:r>
            <a:br>
              <a:rPr lang="cs-CZ" sz="1800" dirty="0" smtClean="0"/>
            </a:br>
            <a:endParaRPr lang="cs-CZ" altLang="cs-CZ" sz="1800" b="1" dirty="0">
              <a:cs typeface="Arial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87215" y="3195942"/>
            <a:ext cx="8713787" cy="2447925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cs-CZ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0688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5" y="5661248"/>
            <a:ext cx="280831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odnadpis 6"/>
          <p:cNvSpPr txBox="1">
            <a:spLocks/>
          </p:cNvSpPr>
          <p:nvPr/>
        </p:nvSpPr>
        <p:spPr bwMode="auto">
          <a:xfrm>
            <a:off x="3203848" y="5755060"/>
            <a:ext cx="3816796" cy="6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endParaRPr lang="cs-CZ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obrázek 6" descr="logo ekotoxa - barevn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2936"/>
            <a:ext cx="1143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136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648072"/>
          </a:xfrm>
        </p:spPr>
        <p:txBody>
          <a:bodyPr/>
          <a:lstStyle/>
          <a:p>
            <a:pPr algn="ctr"/>
            <a:r>
              <a:rPr lang="cs-CZ" dirty="0" smtClean="0"/>
              <a:t>Ukázky z Typologie území ČR (2013-14)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53152"/>
              </p:ext>
            </p:extLst>
          </p:nvPr>
        </p:nvGraphicFramePr>
        <p:xfrm>
          <a:off x="971600" y="2492896"/>
          <a:ext cx="7445839" cy="1978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19"/>
                <a:gridCol w="433519"/>
                <a:gridCol w="433519"/>
                <a:gridCol w="630048"/>
                <a:gridCol w="313006"/>
                <a:gridCol w="433519"/>
                <a:gridCol w="433519"/>
                <a:gridCol w="433519"/>
                <a:gridCol w="433519"/>
                <a:gridCol w="433519"/>
                <a:gridCol w="433519"/>
                <a:gridCol w="433519"/>
                <a:gridCol w="433519"/>
                <a:gridCol w="433519"/>
                <a:gridCol w="433519"/>
                <a:gridCol w="433519"/>
                <a:gridCol w="433519"/>
              </a:tblGrid>
              <a:tr h="391885">
                <a:tc gridSpan="17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   HLAVIČKA TABULKY INDIKÁTORŮ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86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TÉMA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KÓD INDIKÁTORU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NÁZEV INDIKÁTORU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JEDNOTKA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STAV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TREND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ZDROJ DAT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VÁHA INDIKÁTORU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DEFINICE INDIKÁTORU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VÝZNAM A DŮVOD SLEDOVÁNÍ INDIKÁTORU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OPTIMUM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VAZBA NA SRR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VAZBA NA SRUR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VAZBA NA OPERAČNÍ PROGRAMY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VAZBA NA PRIORITNÍ OSU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VAZBA NA INVESTIČNÍ PRIORITU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VAZBA NA SPECIFICKÝ CÍL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20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648072"/>
          </a:xfrm>
        </p:spPr>
        <p:txBody>
          <a:bodyPr/>
          <a:lstStyle/>
          <a:p>
            <a:pPr algn="ctr"/>
            <a:r>
              <a:rPr lang="cs-CZ" dirty="0" smtClean="0"/>
              <a:t>Ukázky z Typologie území ČR (2013-14)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57200" y="2060848"/>
            <a:ext cx="8229600" cy="4608512"/>
          </a:xfrm>
        </p:spPr>
        <p:txBody>
          <a:bodyPr/>
          <a:lstStyle/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800" dirty="0"/>
              <a:t>ČSÚ SLDB 2001 a 2011, MOS 2006-2015, </a:t>
            </a:r>
            <a:br>
              <a:rPr lang="cs-CZ" altLang="cs-CZ" sz="1800" dirty="0"/>
            </a:br>
            <a:r>
              <a:rPr lang="cs-CZ" altLang="cs-CZ" sz="1800" dirty="0"/>
              <a:t>ČSÚ DDÚ 1971-2015, RES 2015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800" dirty="0"/>
              <a:t>MF (Monitor), </a:t>
            </a:r>
            <a:r>
              <a:rPr lang="cs-CZ" altLang="cs-CZ" sz="1800" dirty="0" err="1"/>
              <a:t>MZe</a:t>
            </a:r>
            <a:r>
              <a:rPr lang="cs-CZ" altLang="cs-CZ" sz="1800" dirty="0"/>
              <a:t> (LPIS), MŠMT (Rejstřík škol), MPSV, </a:t>
            </a:r>
            <a:r>
              <a:rPr lang="cs-CZ" altLang="cs-CZ" sz="1800" dirty="0" err="1"/>
              <a:t>MZd</a:t>
            </a:r>
            <a:r>
              <a:rPr lang="cs-CZ" altLang="cs-CZ" sz="1800" dirty="0"/>
              <a:t> (ÚZIS), MŽP (srážkové mapy) …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800" dirty="0"/>
              <a:t>ŘSD – síťové analýzy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800" dirty="0"/>
              <a:t>ČHMÚ </a:t>
            </a:r>
            <a:r>
              <a:rPr lang="cs-CZ" altLang="cs-CZ" sz="1800" dirty="0" smtClean="0"/>
              <a:t>- OZKO</a:t>
            </a:r>
            <a:r>
              <a:rPr lang="cs-CZ" altLang="cs-CZ" sz="1800" dirty="0"/>
              <a:t>, </a:t>
            </a:r>
            <a:r>
              <a:rPr lang="cs-CZ" altLang="cs-CZ" sz="1800" dirty="0" smtClean="0"/>
              <a:t>REZZO</a:t>
            </a:r>
            <a:endParaRPr lang="cs-CZ" altLang="cs-CZ" sz="1800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800" dirty="0"/>
              <a:t>VÚV (HEIS)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800" dirty="0" smtClean="0"/>
              <a:t>ÚHÚL</a:t>
            </a:r>
            <a:endParaRPr lang="cs-CZ" altLang="cs-CZ" sz="1800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800" dirty="0"/>
              <a:t>CHAPS (IDOS)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800" dirty="0" smtClean="0"/>
              <a:t>vlastní</a:t>
            </a:r>
            <a:endParaRPr lang="cs-CZ" altLang="cs-CZ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71" y="3509482"/>
            <a:ext cx="2051484" cy="56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09" y="5108632"/>
            <a:ext cx="1447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39" y="5721366"/>
            <a:ext cx="1078762" cy="59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69" y="4613332"/>
            <a:ext cx="66990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35" y="5847394"/>
            <a:ext cx="887752" cy="34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12" y="4201740"/>
            <a:ext cx="963027" cy="68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85" y="4274910"/>
            <a:ext cx="11191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89240"/>
            <a:ext cx="8286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4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648072"/>
          </a:xfrm>
        </p:spPr>
        <p:txBody>
          <a:bodyPr/>
          <a:lstStyle/>
          <a:p>
            <a:pPr algn="ctr"/>
            <a:r>
              <a:rPr lang="cs-CZ" dirty="0" smtClean="0"/>
              <a:t>Ukázky z Typologie území ČR (2013-14)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57200" y="2060848"/>
            <a:ext cx="8229600" cy="46085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b="1" dirty="0" smtClean="0"/>
              <a:t>111 </a:t>
            </a:r>
            <a:r>
              <a:rPr lang="cs-CZ" altLang="cs-CZ" sz="2000" b="1" dirty="0"/>
              <a:t>ZÁKLADNÍCH </a:t>
            </a:r>
            <a:r>
              <a:rPr lang="cs-CZ" altLang="cs-CZ" sz="2000" b="1" dirty="0" smtClean="0"/>
              <a:t>INDIKÁTORŮ (stavové nebo trendové) </a:t>
            </a:r>
            <a:endParaRPr lang="cs-CZ" altLang="cs-CZ" sz="2000" b="1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dirty="0"/>
              <a:t>Ekonomický pilíř: 17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dirty="0"/>
              <a:t>Sociodemografický pilíř: 32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dirty="0"/>
              <a:t>Institucionální a infrastrukturní pilíř: </a:t>
            </a:r>
            <a:r>
              <a:rPr lang="cs-CZ" altLang="cs-CZ" sz="2000" dirty="0" smtClean="0"/>
              <a:t>26</a:t>
            </a:r>
            <a:endParaRPr lang="cs-CZ" altLang="cs-CZ" sz="2000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dirty="0"/>
              <a:t>Environmentální pilíř: 36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b="1" dirty="0"/>
              <a:t>8 </a:t>
            </a:r>
            <a:r>
              <a:rPr lang="cs-CZ" altLang="cs-CZ" sz="2000" b="1" dirty="0" smtClean="0"/>
              <a:t>AGREGOVANÝCH INDIKÁTORŮ (součtové)</a:t>
            </a:r>
            <a:endParaRPr lang="cs-CZ" altLang="cs-CZ" sz="2000" b="1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dirty="0"/>
              <a:t>Definice potenciálu a hodnot v území: 4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dirty="0"/>
              <a:t>Sledování udržitelnosti procesů: 4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dirty="0"/>
              <a:t>Marginální oblastí a póly růstu: 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02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648072"/>
          </a:xfrm>
        </p:spPr>
        <p:txBody>
          <a:bodyPr/>
          <a:lstStyle/>
          <a:p>
            <a:pPr algn="ctr"/>
            <a:r>
              <a:rPr lang="cs-CZ" dirty="0" smtClean="0"/>
              <a:t>Ukázky z Typologie území ČR (2013-14)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57200" y="1916832"/>
            <a:ext cx="8229600" cy="46085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1600" b="1" dirty="0" smtClean="0"/>
              <a:t>EKONOMICKÝ PILÍŘ</a:t>
            </a:r>
            <a:endParaRPr lang="cs-CZ" altLang="cs-CZ" sz="1600" b="1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/>
              <a:t>Potenciál území v podnikatelském </a:t>
            </a:r>
            <a:r>
              <a:rPr lang="pl-PL" altLang="cs-CZ" sz="1600" dirty="0" smtClean="0"/>
              <a:t>sektoru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200" dirty="0" smtClean="0"/>
              <a:t>např. </a:t>
            </a:r>
            <a:r>
              <a:rPr lang="cs-CZ" sz="1200" dirty="0"/>
              <a:t>Podíl zaměstnanců v inovativních oborech </a:t>
            </a:r>
            <a:endParaRPr lang="pl-PL" altLang="cs-CZ" sz="1200" dirty="0" smtClean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/>
              <a:t>Efektivita produkce v podnikatelském </a:t>
            </a:r>
            <a:r>
              <a:rPr lang="pl-PL" altLang="cs-CZ" sz="1600" dirty="0" smtClean="0"/>
              <a:t>sektoru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200" dirty="0"/>
              <a:t>Podíl produkce s nadprůměrnými mzdovými náklady</a:t>
            </a:r>
            <a:endParaRPr lang="cs-CZ" altLang="cs-CZ" sz="1200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1600" dirty="0"/>
              <a:t>Hospodaření </a:t>
            </a:r>
            <a:r>
              <a:rPr lang="cs-CZ" altLang="cs-CZ" sz="1600" dirty="0" smtClean="0"/>
              <a:t>obcí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1200" dirty="0"/>
              <a:t>Podíl cizích zdrojů k celkovým aktivům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1600" dirty="0"/>
              <a:t>Finanční zdroje </a:t>
            </a:r>
            <a:r>
              <a:rPr lang="cs-CZ" altLang="cs-CZ" sz="1600" dirty="0" smtClean="0"/>
              <a:t>obcí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1200" dirty="0"/>
              <a:t>Průměrná produktivita práce z účetní přidané hodnoty</a:t>
            </a:r>
            <a:endParaRPr lang="cs-CZ" altLang="cs-CZ" sz="1200" dirty="0" smtClean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1600" dirty="0"/>
              <a:t>Ekonomická prosperita území </a:t>
            </a:r>
            <a:r>
              <a:rPr lang="cs-CZ" altLang="cs-CZ" sz="1600" dirty="0" smtClean="0"/>
              <a:t>hospodářství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1200" dirty="0"/>
              <a:t>Rentabilita vlastního kapitálu (ROE)</a:t>
            </a:r>
            <a:endParaRPr lang="cs-CZ" altLang="cs-CZ" sz="1200" dirty="0" smtClean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1600" dirty="0"/>
              <a:t>Potenciál </a:t>
            </a:r>
            <a:r>
              <a:rPr lang="cs-CZ" altLang="cs-CZ" sz="1600" dirty="0" smtClean="0"/>
              <a:t>inovace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1200" dirty="0"/>
              <a:t>Podíl účetní přidané hodnoty v technologicky náročných oborech a službách</a:t>
            </a:r>
            <a:endParaRPr lang="cs-CZ" altLang="cs-CZ" sz="1200" dirty="0" smtClean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1600" dirty="0"/>
              <a:t>Potenciál území pro rekreaci a cestovní </a:t>
            </a:r>
            <a:r>
              <a:rPr lang="cs-CZ" altLang="cs-CZ" sz="1600" dirty="0" smtClean="0"/>
              <a:t>ruch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200" dirty="0"/>
              <a:t>Rekreační (druhé bydlení)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122346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648072"/>
          </a:xfrm>
        </p:spPr>
        <p:txBody>
          <a:bodyPr/>
          <a:lstStyle/>
          <a:p>
            <a:pPr algn="ctr"/>
            <a:r>
              <a:rPr lang="cs-CZ" dirty="0" smtClean="0"/>
              <a:t>Ukázky z Typologie území ČR (2013-14)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2363" y="2094454"/>
            <a:ext cx="6517609" cy="46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74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648072"/>
          </a:xfrm>
        </p:spPr>
        <p:txBody>
          <a:bodyPr/>
          <a:lstStyle/>
          <a:p>
            <a:pPr algn="ctr"/>
            <a:r>
              <a:rPr lang="cs-CZ" dirty="0" smtClean="0"/>
              <a:t>Ukázky z Typologie území ČR (2013-14)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57200" y="1916832"/>
            <a:ext cx="8229600" cy="46085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1600" b="1" dirty="0" smtClean="0"/>
              <a:t>SOCIODEMOGRAFICKÝ PILÍŘ</a:t>
            </a:r>
            <a:endParaRPr lang="cs-CZ" altLang="cs-CZ" sz="1600" b="1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/>
              <a:t>Osídlení území - atraktivita území pro </a:t>
            </a:r>
            <a:r>
              <a:rPr lang="pl-PL" altLang="cs-CZ" sz="1600" dirty="0" smtClean="0"/>
              <a:t>život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200" dirty="0"/>
              <a:t>Index atraktivity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600" dirty="0"/>
              <a:t>Skladba </a:t>
            </a:r>
            <a:r>
              <a:rPr lang="cs-CZ" sz="1600" dirty="0" smtClean="0"/>
              <a:t>populace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200" dirty="0"/>
              <a:t>Index stáří 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600" dirty="0" smtClean="0"/>
              <a:t>Bydlení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200" dirty="0"/>
              <a:t>Intenzita bytové výstavby 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600" dirty="0"/>
              <a:t>Veřejné </a:t>
            </a:r>
            <a:r>
              <a:rPr lang="cs-CZ" sz="1600" dirty="0" smtClean="0"/>
              <a:t>zdraví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200" dirty="0"/>
              <a:t>Hrubá míra úmrtnosti 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600" dirty="0" smtClean="0"/>
              <a:t>Vzdělanost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200" dirty="0"/>
              <a:t>Index vzdělanosti 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600" dirty="0"/>
              <a:t>Trh </a:t>
            </a:r>
            <a:r>
              <a:rPr lang="cs-CZ" sz="1600" dirty="0" smtClean="0"/>
              <a:t>práce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200" dirty="0"/>
              <a:t>Míra nezaměstnanosti problémových skupin obyvatelstva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600" dirty="0"/>
              <a:t>Chování, hodnoty a celková soudržnost v </a:t>
            </a:r>
            <a:r>
              <a:rPr lang="cs-CZ" sz="1600" dirty="0" smtClean="0"/>
              <a:t>území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200" dirty="0"/>
              <a:t>Podíl narozených v obci obvyklého bydliště</a:t>
            </a:r>
          </a:p>
        </p:txBody>
      </p:sp>
    </p:spTree>
    <p:extLst>
      <p:ext uri="{BB962C8B-B14F-4D97-AF65-F5344CB8AC3E}">
        <p14:creationId xmlns:p14="http://schemas.microsoft.com/office/powerpoint/2010/main" val="1344366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648072"/>
          </a:xfrm>
        </p:spPr>
        <p:txBody>
          <a:bodyPr/>
          <a:lstStyle/>
          <a:p>
            <a:pPr algn="ctr"/>
            <a:r>
              <a:rPr lang="cs-CZ" dirty="0" smtClean="0"/>
              <a:t>Ukázky z Typologie území ČR (2013-14)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93187"/>
            <a:ext cx="6783563" cy="48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54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648072"/>
          </a:xfrm>
        </p:spPr>
        <p:txBody>
          <a:bodyPr/>
          <a:lstStyle/>
          <a:p>
            <a:pPr algn="ctr"/>
            <a:r>
              <a:rPr lang="cs-CZ" dirty="0" smtClean="0"/>
              <a:t>Ukázky z Typologie území ČR (2013-14)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57200" y="1916832"/>
            <a:ext cx="8229600" cy="46085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1600" b="1" dirty="0" smtClean="0"/>
              <a:t>INFRASTRUKTURNÍ PILÍŘ</a:t>
            </a:r>
            <a:endParaRPr lang="cs-CZ" altLang="cs-CZ" sz="1600" b="1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/>
              <a:t>Dopravní infrastruktura a </a:t>
            </a:r>
            <a:r>
              <a:rPr lang="pl-PL" altLang="cs-CZ" sz="1600" dirty="0" smtClean="0"/>
              <a:t>obsluha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200" dirty="0"/>
              <a:t>Dostupnost území z dálnic, rychlostních komunikací </a:t>
            </a:r>
            <a:endParaRPr lang="pl-PL" altLang="cs-CZ" sz="1200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 smtClean="0"/>
              <a:t>Technická</a:t>
            </a:r>
            <a:r>
              <a:rPr lang="pl-PL" altLang="cs-CZ" sz="1600" dirty="0"/>
              <a:t>, environmentální a komunikační </a:t>
            </a:r>
            <a:r>
              <a:rPr lang="pl-PL" altLang="cs-CZ" sz="1600" dirty="0" smtClean="0"/>
              <a:t>infrastruktura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200" dirty="0"/>
              <a:t>Obyvatelé žijící v trvale obydlených bytech napojených na veřejnou kanalizaci </a:t>
            </a:r>
            <a:endParaRPr lang="pl-PL" altLang="cs-CZ" sz="1200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 smtClean="0"/>
              <a:t>Vybavenost </a:t>
            </a:r>
            <a:r>
              <a:rPr lang="pl-PL" altLang="cs-CZ" sz="1600" dirty="0"/>
              <a:t>službami - vzdělávací </a:t>
            </a:r>
            <a:r>
              <a:rPr lang="pl-PL" altLang="cs-CZ" sz="1600" dirty="0" smtClean="0"/>
              <a:t>systém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200" dirty="0"/>
              <a:t>Vybavenost základními školami </a:t>
            </a:r>
            <a:endParaRPr lang="pl-PL" altLang="cs-CZ" sz="1200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 smtClean="0"/>
              <a:t>Vybavenost </a:t>
            </a:r>
            <a:r>
              <a:rPr lang="pl-PL" altLang="cs-CZ" sz="1600" dirty="0"/>
              <a:t>službami - sociální </a:t>
            </a:r>
            <a:r>
              <a:rPr lang="pl-PL" altLang="cs-CZ" sz="1600" dirty="0" smtClean="0"/>
              <a:t>systém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200" dirty="0"/>
              <a:t>Dostupnost domovů pro seniory </a:t>
            </a:r>
            <a:endParaRPr lang="pl-PL" altLang="cs-CZ" sz="1200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/>
              <a:t>Vybavenost službami </a:t>
            </a:r>
            <a:r>
              <a:rPr lang="pl-PL" altLang="cs-CZ" sz="1600" dirty="0" smtClean="0"/>
              <a:t>– zdravotnictví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200" dirty="0"/>
              <a:t>Vybavenost ordinací praktického lékaře pro dospělé </a:t>
            </a:r>
            <a:endParaRPr lang="pl-PL" altLang="cs-CZ" sz="1200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 smtClean="0"/>
              <a:t>Vybavenost </a:t>
            </a:r>
            <a:r>
              <a:rPr lang="pl-PL" altLang="cs-CZ" sz="1600" dirty="0"/>
              <a:t>službami - státní správa </a:t>
            </a:r>
            <a:endParaRPr lang="pl-PL" altLang="cs-CZ" sz="1600" dirty="0" smtClean="0"/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200" dirty="0"/>
              <a:t>Dostupnost obce s rozšířenou působností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 smtClean="0"/>
              <a:t>Integrovaný </a:t>
            </a:r>
            <a:r>
              <a:rPr lang="pl-PL" altLang="cs-CZ" sz="1600" dirty="0"/>
              <a:t>záchranný </a:t>
            </a:r>
            <a:r>
              <a:rPr lang="pl-PL" altLang="cs-CZ" sz="1600" dirty="0" smtClean="0"/>
              <a:t>systém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200" dirty="0"/>
              <a:t>Dostupnost zdravotnické záchranné služby</a:t>
            </a:r>
          </a:p>
        </p:txBody>
      </p:sp>
    </p:spTree>
    <p:extLst>
      <p:ext uri="{BB962C8B-B14F-4D97-AF65-F5344CB8AC3E}">
        <p14:creationId xmlns:p14="http://schemas.microsoft.com/office/powerpoint/2010/main" val="2269939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648072"/>
          </a:xfrm>
        </p:spPr>
        <p:txBody>
          <a:bodyPr/>
          <a:lstStyle/>
          <a:p>
            <a:pPr algn="ctr"/>
            <a:r>
              <a:rPr lang="cs-CZ" dirty="0" smtClean="0"/>
              <a:t>Ukázky z Typologie území ČR (2013-14)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978510"/>
            <a:ext cx="6812771" cy="48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6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648072"/>
          </a:xfrm>
        </p:spPr>
        <p:txBody>
          <a:bodyPr/>
          <a:lstStyle/>
          <a:p>
            <a:pPr algn="ctr"/>
            <a:r>
              <a:rPr lang="cs-CZ" dirty="0" smtClean="0"/>
              <a:t>Ukázky z Typologie území ČR (2013-14)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57200" y="1916832"/>
            <a:ext cx="8229600" cy="46085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1600" b="1" dirty="0" smtClean="0"/>
              <a:t>EKOLOGICKÝ PILÍŘ</a:t>
            </a:r>
            <a:endParaRPr lang="cs-CZ" altLang="cs-CZ" sz="1600" b="1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/>
              <a:t>Přírodní dědictví - půdní </a:t>
            </a:r>
            <a:r>
              <a:rPr lang="pl-PL" altLang="cs-CZ" sz="1600" dirty="0" smtClean="0"/>
              <a:t>fond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200" dirty="0"/>
              <a:t>Vodní eroze zemědělské půdy </a:t>
            </a:r>
            <a:endParaRPr lang="pl-PL" altLang="cs-CZ" sz="1200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 smtClean="0"/>
              <a:t>Přírodní </a:t>
            </a:r>
            <a:r>
              <a:rPr lang="pl-PL" altLang="cs-CZ" sz="1600" dirty="0"/>
              <a:t>dědictví </a:t>
            </a:r>
            <a:r>
              <a:rPr lang="pl-PL" altLang="cs-CZ" sz="1600" dirty="0" smtClean="0"/>
              <a:t>– biota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1200" dirty="0"/>
              <a:t>Ekologická fragmentace </a:t>
            </a:r>
            <a:endParaRPr lang="pl-PL" altLang="cs-CZ" sz="1200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 smtClean="0"/>
              <a:t>Využívání </a:t>
            </a:r>
            <a:r>
              <a:rPr lang="pl-PL" altLang="cs-CZ" sz="1600" dirty="0"/>
              <a:t>vody a vodní režim </a:t>
            </a:r>
            <a:r>
              <a:rPr lang="pl-PL" altLang="cs-CZ" sz="1600" dirty="0" smtClean="0"/>
              <a:t>území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200" dirty="0" smtClean="0"/>
              <a:t>Podíl ob. bydlících </a:t>
            </a:r>
            <a:r>
              <a:rPr lang="pl-PL" altLang="cs-CZ" sz="1200" dirty="0"/>
              <a:t>v záplavovém území Q100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 smtClean="0"/>
              <a:t>Kulturní </a:t>
            </a:r>
            <a:r>
              <a:rPr lang="pl-PL" altLang="cs-CZ" sz="1600" dirty="0"/>
              <a:t>a přírodní dědictví </a:t>
            </a:r>
            <a:r>
              <a:rPr lang="pl-PL" altLang="cs-CZ" sz="1600" dirty="0" smtClean="0"/>
              <a:t>– krajina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200" dirty="0"/>
              <a:t>Zornění </a:t>
            </a:r>
            <a:r>
              <a:rPr lang="pl-PL" altLang="cs-CZ" sz="1200" dirty="0" smtClean="0"/>
              <a:t>půdy</a:t>
            </a:r>
            <a:endParaRPr lang="pl-PL" altLang="cs-CZ" sz="12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355976" y="2270804"/>
            <a:ext cx="8229600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 smtClean="0"/>
              <a:t>Funkční využití území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200" dirty="0" smtClean="0"/>
              <a:t>Podíl zastavěných ploch a nádvoří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 smtClean="0"/>
              <a:t>Udržitelné lesnictví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200" dirty="0" smtClean="0"/>
              <a:t>Přirozenost struktury lesa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 smtClean="0"/>
              <a:t>Udržitelné zemědělství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200" dirty="0" smtClean="0"/>
              <a:t>Ekologické zemědělství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600" dirty="0" smtClean="0"/>
              <a:t>Hygiena prostředí</a:t>
            </a:r>
          </a:p>
          <a:p>
            <a:pPr marL="1200150" lvl="2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l-PL" altLang="cs-CZ" sz="1200" dirty="0" smtClean="0"/>
              <a:t>Měrné územní emise z mobilních zdrojů znečištění</a:t>
            </a:r>
            <a:endParaRPr lang="pl-PL" altLang="cs-CZ" sz="1200" dirty="0"/>
          </a:p>
        </p:txBody>
      </p:sp>
    </p:spTree>
    <p:extLst>
      <p:ext uri="{BB962C8B-B14F-4D97-AF65-F5344CB8AC3E}">
        <p14:creationId xmlns:p14="http://schemas.microsoft.com/office/powerpoint/2010/main" val="46730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159349" y="1257096"/>
            <a:ext cx="8713787" cy="4836224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Řešitelský tým:</a:t>
            </a:r>
          </a:p>
          <a:p>
            <a:pPr algn="ctr">
              <a:defRPr/>
            </a:pPr>
            <a:endParaRPr lang="cs-CZ" sz="2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EKOTOXA s.r.o</a:t>
            </a:r>
            <a:r>
              <a:rPr lang="cs-CZ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(Brno)</a:t>
            </a:r>
          </a:p>
          <a:p>
            <a:pPr algn="ctr">
              <a:defRPr/>
            </a:pPr>
            <a:r>
              <a:rPr lang="cs-CZ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RegioPartner</a:t>
            </a:r>
            <a:r>
              <a:rPr lang="cs-CZ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s.r.o. (Praha)</a:t>
            </a:r>
          </a:p>
          <a:p>
            <a:pPr algn="ctr">
              <a:defRPr/>
            </a:pPr>
            <a:r>
              <a:rPr lang="cs-CZ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Univerzita Palackého v Olomouci</a:t>
            </a: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Jednotliví členové </a:t>
            </a:r>
            <a:r>
              <a:rPr lang="cs-CZ" sz="2400" dirty="0">
                <a:solidFill>
                  <a:schemeClr val="tx1"/>
                </a:solidFill>
              </a:rPr>
              <a:t>řešitelského týmu se podíleli na realizaci řady projektů z oblasti regionálního rozvoje, regionální geografie, územního plánování, statistiky </a:t>
            </a:r>
            <a:r>
              <a:rPr lang="cs-CZ" sz="2400" dirty="0" smtClean="0">
                <a:solidFill>
                  <a:schemeClr val="tx1"/>
                </a:solidFill>
              </a:rPr>
              <a:t>i vývoje </a:t>
            </a:r>
            <a:r>
              <a:rPr lang="cs-CZ" sz="2400" dirty="0">
                <a:solidFill>
                  <a:schemeClr val="tx1"/>
                </a:solidFill>
              </a:rPr>
              <a:t>softwarových </a:t>
            </a:r>
            <a:r>
              <a:rPr lang="cs-CZ" sz="2400" dirty="0" smtClean="0">
                <a:solidFill>
                  <a:schemeClr val="tx1"/>
                </a:solidFill>
              </a:rPr>
              <a:t>aplikací. </a:t>
            </a:r>
            <a:endParaRPr lang="cs-CZ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0688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5" y="5661248"/>
            <a:ext cx="280831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odnadpis 6"/>
          <p:cNvSpPr txBox="1">
            <a:spLocks/>
          </p:cNvSpPr>
          <p:nvPr/>
        </p:nvSpPr>
        <p:spPr bwMode="auto">
          <a:xfrm>
            <a:off x="3275856" y="5625317"/>
            <a:ext cx="3816796" cy="6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ts val="0"/>
              </a:spcBef>
              <a:spcAft>
                <a:spcPts val="200"/>
              </a:spcAft>
              <a:defRPr/>
            </a:pPr>
            <a:endParaRPr lang="cs-CZ" sz="1400" b="1" i="1" dirty="0" smtClean="0"/>
          </a:p>
          <a:p>
            <a:pPr algn="ctr" eaLnBrk="0" hangingPunct="0">
              <a:spcBef>
                <a:spcPts val="0"/>
              </a:spcBef>
              <a:defRPr/>
            </a:pPr>
            <a:endParaRPr lang="cs-CZ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obrázek 6" descr="logo ekotoxa - barevn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2936"/>
            <a:ext cx="1143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648072"/>
          </a:xfrm>
        </p:spPr>
        <p:txBody>
          <a:bodyPr/>
          <a:lstStyle/>
          <a:p>
            <a:pPr algn="ctr"/>
            <a:r>
              <a:rPr lang="cs-CZ" dirty="0" smtClean="0"/>
              <a:t>Ukázky z Typologie území ČR (2013-14)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017549"/>
            <a:ext cx="6767969" cy="48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40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Kontakt na řešitele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8"/>
            <a:ext cx="8229600" cy="479715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sz="2400" dirty="0" smtClean="0"/>
              <a:t>EKOTOXA </a:t>
            </a:r>
            <a:r>
              <a:rPr lang="cs-CZ" sz="2400" dirty="0"/>
              <a:t>s.r.o.</a:t>
            </a:r>
          </a:p>
          <a:p>
            <a:pPr marL="0" indent="0">
              <a:buNone/>
            </a:pPr>
            <a:r>
              <a:rPr lang="cs-CZ" sz="2400" dirty="0" smtClean="0"/>
              <a:t>	Fišova </a:t>
            </a:r>
            <a:r>
              <a:rPr lang="cs-CZ" sz="2400" dirty="0"/>
              <a:t>403/7</a:t>
            </a:r>
          </a:p>
          <a:p>
            <a:pPr marL="0" indent="0">
              <a:buNone/>
            </a:pPr>
            <a:r>
              <a:rPr lang="cs-CZ" sz="2400" dirty="0" smtClean="0"/>
              <a:t>	602 </a:t>
            </a:r>
            <a:r>
              <a:rPr lang="cs-CZ" sz="2400" dirty="0"/>
              <a:t>00 Brno, Černá Pole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 smtClean="0"/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Mgr</a:t>
            </a:r>
            <a:r>
              <a:rPr lang="cs-CZ" sz="2000" dirty="0"/>
              <a:t>. Hana Trávníčková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	tel</a:t>
            </a:r>
            <a:r>
              <a:rPr lang="cs-CZ" sz="2000" dirty="0"/>
              <a:t>.: 724 809 </a:t>
            </a:r>
            <a:r>
              <a:rPr lang="cs-CZ" sz="2000" dirty="0" smtClean="0"/>
              <a:t>404</a:t>
            </a:r>
          </a:p>
          <a:p>
            <a:pPr marL="0" indent="0">
              <a:buNone/>
            </a:pPr>
            <a:r>
              <a:rPr lang="cs-CZ" sz="2000" dirty="0" smtClean="0"/>
              <a:t>	</a:t>
            </a:r>
            <a:r>
              <a:rPr lang="cs-CZ" sz="2000" dirty="0">
                <a:hlinkClick r:id="rId2"/>
              </a:rPr>
              <a:t>hana.travnickova@ekotoxa.cz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	RNDr. Stanislav Šťastný 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	tel.: </a:t>
            </a:r>
            <a:r>
              <a:rPr lang="cs-CZ" sz="2000" dirty="0" smtClean="0"/>
              <a:t>606 062 528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/>
              <a:t>stanislav.stastny@ekotoxa.cz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77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01328" y="2276872"/>
            <a:ext cx="8291264" cy="4392488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Hlavním cílem projektu je vytvořit </a:t>
            </a:r>
            <a:r>
              <a:rPr lang="cs-CZ" b="1" dirty="0"/>
              <a:t>nástroj pro rychlé a přehledné vyhodnocení údajů o území ČR</a:t>
            </a:r>
            <a:r>
              <a:rPr lang="cs-CZ" dirty="0"/>
              <a:t>, podporující územně cílené ekonomické </a:t>
            </a:r>
            <a:r>
              <a:rPr lang="cs-CZ" dirty="0" smtClean="0"/>
              <a:t>intervence pro </a:t>
            </a:r>
            <a:r>
              <a:rPr lang="cs-CZ" dirty="0"/>
              <a:t>rozvoj regionů a obcí ČR.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Cílem je vytvořit </a:t>
            </a:r>
            <a:r>
              <a:rPr lang="cs-CZ" b="1" dirty="0"/>
              <a:t>komplexní vizualizaci </a:t>
            </a:r>
            <a:r>
              <a:rPr lang="cs-CZ" dirty="0"/>
              <a:t>(kartografickou, grafickou, tabulkovou) </a:t>
            </a:r>
            <a:r>
              <a:rPr lang="cs-CZ" b="1" dirty="0"/>
              <a:t>charakteristik území </a:t>
            </a:r>
            <a:r>
              <a:rPr lang="cs-CZ" dirty="0" smtClean="0"/>
              <a:t>ve 4 tematických </a:t>
            </a:r>
            <a:r>
              <a:rPr lang="cs-CZ" dirty="0"/>
              <a:t>okruzích</a:t>
            </a:r>
            <a:r>
              <a:rPr lang="cs-CZ" dirty="0" smtClean="0"/>
              <a:t>: ekonomický </a:t>
            </a:r>
            <a:r>
              <a:rPr lang="cs-CZ" dirty="0"/>
              <a:t>rozvoj </a:t>
            </a:r>
            <a:r>
              <a:rPr lang="cs-CZ" dirty="0" smtClean="0"/>
              <a:t>a podnikatelské </a:t>
            </a:r>
            <a:r>
              <a:rPr lang="cs-CZ" dirty="0"/>
              <a:t>aktivity, lidské zdroje, infrastruktura a životní prostředí.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Krátká informace o projektu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06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4176464"/>
          </a:xfrm>
        </p:spPr>
        <p:txBody>
          <a:bodyPr>
            <a:noAutofit/>
          </a:bodyPr>
          <a:lstStyle/>
          <a:p>
            <a:pPr algn="just"/>
            <a:r>
              <a:rPr lang="cs-CZ" sz="2400" dirty="0" smtClean="0"/>
              <a:t>Projekt </a:t>
            </a:r>
            <a:r>
              <a:rPr lang="cs-CZ" sz="2400" dirty="0"/>
              <a:t>navazuje a významně rozšiřuje tzv. </a:t>
            </a:r>
            <a:r>
              <a:rPr lang="cs-CZ" sz="2400" b="1" dirty="0"/>
              <a:t>„Typologii území ČR“</a:t>
            </a:r>
            <a:r>
              <a:rPr lang="cs-CZ" sz="2400" dirty="0"/>
              <a:t>,</a:t>
            </a:r>
            <a:r>
              <a:rPr lang="cs-CZ" sz="2400" b="1" dirty="0"/>
              <a:t> </a:t>
            </a:r>
            <a:r>
              <a:rPr lang="cs-CZ" sz="2400" dirty="0"/>
              <a:t>na které řešitel pracoval s firmou </a:t>
            </a:r>
            <a:r>
              <a:rPr lang="cs-CZ" sz="2400" dirty="0" err="1"/>
              <a:t>RegioPartner</a:t>
            </a:r>
            <a:r>
              <a:rPr lang="cs-CZ" sz="2400" dirty="0"/>
              <a:t> s.r.o. v letech </a:t>
            </a:r>
            <a:r>
              <a:rPr lang="cs-CZ" sz="2400" dirty="0" smtClean="0"/>
              <a:t>2013-2014. </a:t>
            </a:r>
            <a:r>
              <a:rPr lang="cs-CZ" sz="2400" dirty="0"/>
              <a:t>Oproti základní Typologii </a:t>
            </a:r>
            <a:r>
              <a:rPr lang="cs-CZ" sz="2400" b="1" dirty="0"/>
              <a:t>bude v projektu významně rozšířena datová základna a výstupy.</a:t>
            </a:r>
          </a:p>
          <a:p>
            <a:pPr algn="just"/>
            <a:r>
              <a:rPr lang="cs-CZ" sz="2400" dirty="0" smtClean="0"/>
              <a:t>Výstupy Typologie </a:t>
            </a:r>
            <a:r>
              <a:rPr lang="cs-CZ" sz="2400" dirty="0"/>
              <a:t>byly již pozitivně hodnoceny pracovníky útvarů strategického a územního plánování krajských a městských úřadů, a byly </a:t>
            </a:r>
            <a:r>
              <a:rPr lang="cs-CZ" sz="2400" dirty="0" smtClean="0"/>
              <a:t>využity řadou </a:t>
            </a:r>
            <a:r>
              <a:rPr lang="cs-CZ" sz="2400" dirty="0"/>
              <a:t>MAS jako podklad pro Strategie </a:t>
            </a:r>
            <a:r>
              <a:rPr lang="cs-CZ" sz="2400" dirty="0" smtClean="0"/>
              <a:t>komunitně vedeného </a:t>
            </a:r>
            <a:r>
              <a:rPr lang="cs-CZ" sz="2400" dirty="0"/>
              <a:t>místního rozvoje</a:t>
            </a:r>
            <a:r>
              <a:rPr lang="cs-CZ" sz="2400" dirty="0" smtClean="0"/>
              <a:t>. 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Krátká informace o projektu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99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19256" cy="1008112"/>
          </a:xfrm>
        </p:spPr>
        <p:txBody>
          <a:bodyPr/>
          <a:lstStyle/>
          <a:p>
            <a:pPr algn="ctr"/>
            <a:r>
              <a:rPr lang="cs-CZ" dirty="0" smtClean="0"/>
              <a:t>Popis jednotlivých etap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1988840"/>
            <a:ext cx="8229600" cy="4869159"/>
          </a:xfrm>
        </p:spPr>
        <p:txBody>
          <a:bodyPr/>
          <a:lstStyle/>
          <a:p>
            <a:pPr algn="just"/>
            <a:r>
              <a:rPr lang="cs-CZ" sz="2000" dirty="0"/>
              <a:t>v první etapě (r</a:t>
            </a:r>
            <a:r>
              <a:rPr lang="cs-CZ" sz="2000" dirty="0" smtClean="0"/>
              <a:t>. 2016</a:t>
            </a:r>
            <a:r>
              <a:rPr lang="cs-CZ" sz="2000" dirty="0"/>
              <a:t>) bude vytvořen </a:t>
            </a:r>
            <a:r>
              <a:rPr lang="cs-CZ" sz="2000" b="1" dirty="0"/>
              <a:t>seznam indikátorů</a:t>
            </a:r>
            <a:r>
              <a:rPr lang="cs-CZ" sz="2000" dirty="0"/>
              <a:t>, který bude sloužit k popisu a hodnocení stavu území ve 4 </a:t>
            </a:r>
            <a:r>
              <a:rPr lang="cs-CZ" sz="2000" dirty="0" smtClean="0"/>
              <a:t>pilířích (</a:t>
            </a:r>
            <a:r>
              <a:rPr lang="cs-CZ" sz="2000" dirty="0"/>
              <a:t>ekonomický rozvoj a podnikatelské aktivity, lidské zdroje, infrastruktura a životní </a:t>
            </a:r>
            <a:r>
              <a:rPr lang="cs-CZ" sz="2000" dirty="0" smtClean="0"/>
              <a:t>prostředí). </a:t>
            </a:r>
            <a:r>
              <a:rPr lang="cs-CZ" sz="2000" dirty="0"/>
              <a:t>Důraz bude kladen na </a:t>
            </a:r>
            <a:r>
              <a:rPr lang="cs-CZ" sz="2000" dirty="0" smtClean="0"/>
              <a:t>snadnou dostupnost údajů, jejich </a:t>
            </a:r>
            <a:r>
              <a:rPr lang="cs-CZ" sz="2000" dirty="0"/>
              <a:t>dostatečnou vypovídající </a:t>
            </a:r>
            <a:r>
              <a:rPr lang="cs-CZ" sz="2000" dirty="0" smtClean="0"/>
              <a:t>schopnost a možnosti aktualizace. </a:t>
            </a:r>
            <a:r>
              <a:rPr lang="cs-CZ" sz="2000" dirty="0"/>
              <a:t>Současně bude navržena </a:t>
            </a:r>
            <a:r>
              <a:rPr lang="cs-CZ" sz="2000" b="1" dirty="0"/>
              <a:t>databáze zdrojových údajů za obce</a:t>
            </a:r>
            <a:r>
              <a:rPr lang="cs-CZ" sz="2000" dirty="0" smtClean="0"/>
              <a:t>, </a:t>
            </a:r>
            <a:r>
              <a:rPr lang="cs-CZ" sz="2000" dirty="0"/>
              <a:t>která umožní průběžné aktualizace údajů a částečnou automatizaci požadovaných procesů. </a:t>
            </a:r>
            <a:endParaRPr lang="cs-CZ" sz="2000" dirty="0" smtClean="0"/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r>
              <a:rPr lang="cs-CZ" sz="2000" dirty="0" smtClean="0"/>
              <a:t>ve druhé etapě (r. 2017</a:t>
            </a:r>
            <a:r>
              <a:rPr lang="cs-CZ" sz="2000" dirty="0"/>
              <a:t>) budou navrženy takové </a:t>
            </a:r>
            <a:r>
              <a:rPr lang="cs-CZ" sz="2000" b="1" dirty="0"/>
              <a:t>způsoby prezentace</a:t>
            </a:r>
            <a:r>
              <a:rPr lang="cs-CZ" sz="2000" dirty="0"/>
              <a:t>, které poskytnou uživatelům rychlou a přehlednou informaci </a:t>
            </a:r>
            <a:r>
              <a:rPr lang="cs-CZ" sz="2000" dirty="0" smtClean="0"/>
              <a:t>o indikátorech (grafy</a:t>
            </a:r>
            <a:r>
              <a:rPr lang="cs-CZ" sz="2000" dirty="0"/>
              <a:t>, kartogramy</a:t>
            </a:r>
            <a:r>
              <a:rPr lang="cs-CZ" sz="2000" dirty="0" smtClean="0"/>
              <a:t>, mapy) a bude vytvořena </a:t>
            </a:r>
            <a:r>
              <a:rPr lang="cs-CZ" sz="2000" b="1" dirty="0"/>
              <a:t>SW </a:t>
            </a:r>
            <a:r>
              <a:rPr lang="cs-CZ" sz="2000" b="1" dirty="0" smtClean="0"/>
              <a:t>aplikace </a:t>
            </a:r>
            <a:r>
              <a:rPr lang="cs-CZ" sz="2000" dirty="0" smtClean="0"/>
              <a:t>pro snadné </a:t>
            </a:r>
            <a:r>
              <a:rPr lang="cs-CZ" sz="2000" dirty="0"/>
              <a:t>a </a:t>
            </a:r>
            <a:r>
              <a:rPr lang="cs-CZ" sz="2000" dirty="0" smtClean="0"/>
              <a:t>rychlé </a:t>
            </a:r>
            <a:r>
              <a:rPr lang="cs-CZ" sz="2000" dirty="0"/>
              <a:t>generování přehledných </a:t>
            </a:r>
            <a:r>
              <a:rPr lang="cs-CZ" sz="2000" dirty="0" smtClean="0"/>
              <a:t>a srozumitelných </a:t>
            </a:r>
            <a:r>
              <a:rPr lang="cs-CZ" sz="2000" dirty="0"/>
              <a:t>kartografických, ale i tabulkových výstupů nebo grafů.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3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2551292"/>
            <a:ext cx="8435280" cy="43924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soubor map využitelných pro hodnocení efektivní a územně </a:t>
            </a:r>
            <a:r>
              <a:rPr lang="cs-CZ" dirty="0" smtClean="0"/>
              <a:t>cílené ekonomické </a:t>
            </a:r>
            <a:r>
              <a:rPr lang="cs-CZ" dirty="0"/>
              <a:t>intervence pro rozvoj regionů a obcí </a:t>
            </a:r>
            <a:r>
              <a:rPr lang="cs-CZ" dirty="0" smtClean="0"/>
              <a:t>ČR (09/2017)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soubor </a:t>
            </a:r>
            <a:r>
              <a:rPr lang="cs-CZ" dirty="0"/>
              <a:t>softwarových aplikací se souhrnným názvem „Informační </a:t>
            </a:r>
            <a:r>
              <a:rPr lang="cs-CZ" dirty="0" smtClean="0"/>
              <a:t>systém pro </a:t>
            </a:r>
            <a:r>
              <a:rPr lang="cs-CZ" dirty="0"/>
              <a:t>regionální rozvoj</a:t>
            </a:r>
            <a:r>
              <a:rPr lang="cs-CZ" dirty="0" smtClean="0"/>
              <a:t>“ (12/2017)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1152128"/>
          </a:xfrm>
        </p:spPr>
        <p:txBody>
          <a:bodyPr/>
          <a:lstStyle/>
          <a:p>
            <a:pPr algn="ctr"/>
            <a:r>
              <a:rPr lang="cs-CZ" dirty="0" smtClean="0"/>
              <a:t>Představení plánovaných výsledků projektu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66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2551292"/>
            <a:ext cx="8435280" cy="375802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seznam </a:t>
            </a:r>
            <a:r>
              <a:rPr lang="cs-CZ" dirty="0"/>
              <a:t>indikátorů (do 12/2016)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databáze </a:t>
            </a:r>
            <a:r>
              <a:rPr lang="cs-CZ" dirty="0"/>
              <a:t>údajů (do 12/2016</a:t>
            </a:r>
            <a:r>
              <a:rPr lang="cs-CZ" dirty="0" smtClean="0"/>
              <a:t>) - struktura </a:t>
            </a:r>
            <a:r>
              <a:rPr lang="cs-CZ" dirty="0"/>
              <a:t>databáze umožní ukládání a práci i se staršími údaji, bude sledován trend </a:t>
            </a:r>
            <a:r>
              <a:rPr lang="cs-CZ" dirty="0" smtClean="0"/>
              <a:t>vývoje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soubor </a:t>
            </a:r>
            <a:r>
              <a:rPr lang="cs-CZ" dirty="0"/>
              <a:t>specializovaných map s odborným obsahem (do 09/2017)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soubor </a:t>
            </a:r>
            <a:r>
              <a:rPr lang="cs-CZ" dirty="0"/>
              <a:t>softwarových aplikací (do 12/2017)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1152128"/>
          </a:xfrm>
        </p:spPr>
        <p:txBody>
          <a:bodyPr/>
          <a:lstStyle/>
          <a:p>
            <a:pPr algn="ctr"/>
            <a:r>
              <a:rPr lang="cs-CZ" dirty="0" smtClean="0"/>
              <a:t>Průběžné výstupy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06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Uplatnění výsledku + pro koho je určen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35220" y="2348880"/>
            <a:ext cx="8229600" cy="4392488"/>
          </a:xfrm>
        </p:spPr>
        <p:txBody>
          <a:bodyPr/>
          <a:lstStyle/>
          <a:p>
            <a:pPr algn="just"/>
            <a:r>
              <a:rPr lang="cs-CZ" sz="2800" dirty="0"/>
              <a:t>Uživatelem výsledků projektu budou především útvary strategického a územního plánování obcí, měst a krajů</a:t>
            </a:r>
            <a:r>
              <a:rPr lang="cs-CZ" sz="2800" dirty="0" smtClean="0"/>
              <a:t>.</a:t>
            </a:r>
          </a:p>
          <a:p>
            <a:pPr marL="0" indent="0" algn="just">
              <a:buNone/>
            </a:pPr>
            <a:endParaRPr lang="cs-CZ" sz="2800" dirty="0" smtClean="0"/>
          </a:p>
          <a:p>
            <a:pPr algn="just"/>
            <a:r>
              <a:rPr lang="cs-CZ" sz="2800" dirty="0" smtClean="0"/>
              <a:t>Vznikne </a:t>
            </a:r>
            <a:r>
              <a:rPr lang="cs-CZ" sz="2800" dirty="0"/>
              <a:t>nástroj pro </a:t>
            </a:r>
            <a:r>
              <a:rPr lang="cs-CZ" sz="2800" dirty="0" smtClean="0"/>
              <a:t>průběžné plánování </a:t>
            </a:r>
            <a:r>
              <a:rPr lang="cs-CZ" sz="2800" dirty="0"/>
              <a:t>a pro tvorbu potřebných podkladů ke schvalovacím řízením příslušných orgánů veřejné správy.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7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Aktuální situace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57200" y="2420888"/>
            <a:ext cx="8229600" cy="367240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Dle harmonogramu nyní průběžně probíhají práce na:</a:t>
            </a:r>
          </a:p>
          <a:p>
            <a:r>
              <a:rPr lang="cs-CZ" dirty="0" smtClean="0"/>
              <a:t>seznamu indikátorů (včetně jejich podrobného popisu)</a:t>
            </a:r>
          </a:p>
          <a:p>
            <a:r>
              <a:rPr lang="cs-CZ" dirty="0" smtClean="0"/>
              <a:t>tvorbě databáze údajů za obce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0898252"/>
      </p:ext>
    </p:extLst>
  </p:cSld>
  <p:clrMapOvr>
    <a:masterClrMapping/>
  </p:clrMapOvr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936</Words>
  <Application>Microsoft Office PowerPoint</Application>
  <PresentationFormat>Předvádění na obrazovce (4:3)</PresentationFormat>
  <Paragraphs>160</Paragraphs>
  <Slides>21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MMR_klas</vt:lpstr>
      <vt:lpstr>Nástroje efektivní a územně cílené ekonomické intervence pro rozvoj regionů a obcí ČR  TD03000125   Program: TD - Program na podporu aplikovaného společenskovědního výzkumu a experimentálního vývoje „OMEGA“ </vt:lpstr>
      <vt:lpstr>Prezentace aplikace PowerPoint</vt:lpstr>
      <vt:lpstr>Krátká informace o projektu</vt:lpstr>
      <vt:lpstr>Krátká informace o projektu</vt:lpstr>
      <vt:lpstr>Popis jednotlivých etap projektu</vt:lpstr>
      <vt:lpstr>Představení plánovaných výsledků projektu</vt:lpstr>
      <vt:lpstr>Průběžné výstupy</vt:lpstr>
      <vt:lpstr>Uplatnění výsledku + pro koho je určen </vt:lpstr>
      <vt:lpstr>Aktuální situace projektu</vt:lpstr>
      <vt:lpstr>Ukázky z Typologie území ČR (2013-14)</vt:lpstr>
      <vt:lpstr>Ukázky z Typologie území ČR (2013-14)</vt:lpstr>
      <vt:lpstr>Ukázky z Typologie území ČR (2013-14)</vt:lpstr>
      <vt:lpstr>Ukázky z Typologie území ČR (2013-14)</vt:lpstr>
      <vt:lpstr>Ukázky z Typologie území ČR (2013-14)</vt:lpstr>
      <vt:lpstr>Ukázky z Typologie území ČR (2013-14)</vt:lpstr>
      <vt:lpstr>Ukázky z Typologie území ČR (2013-14)</vt:lpstr>
      <vt:lpstr>Ukázky z Typologie území ČR (2013-14)</vt:lpstr>
      <vt:lpstr>Ukázky z Typologie území ČR (2013-14)</vt:lpstr>
      <vt:lpstr>Ukázky z Typologie území ČR (2013-14)</vt:lpstr>
      <vt:lpstr>Ukázky z Typologie území ČR (2013-14)</vt:lpstr>
      <vt:lpstr>Kontakt na řešitele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Vaner Lukáš</dc:creator>
  <cp:lastModifiedBy>Hana Trávníčková</cp:lastModifiedBy>
  <cp:revision>24</cp:revision>
  <dcterms:created xsi:type="dcterms:W3CDTF">2014-02-26T13:05:03Z</dcterms:created>
  <dcterms:modified xsi:type="dcterms:W3CDTF">2016-04-26T08:04:42Z</dcterms:modified>
</cp:coreProperties>
</file>