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69" r:id="rId2"/>
    <p:sldId id="270" r:id="rId3"/>
    <p:sldId id="271" r:id="rId4"/>
    <p:sldId id="272" r:id="rId5"/>
    <p:sldId id="273" r:id="rId6"/>
    <p:sldId id="267" r:id="rId7"/>
    <p:sldId id="266" r:id="rId8"/>
  </p:sldIdLst>
  <p:sldSz cx="9144000" cy="6858000" type="screen4x3"/>
  <p:notesSz cx="6761163" cy="99425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32" userDrawn="1">
          <p15:clr>
            <a:srgbClr val="A4A3A4"/>
          </p15:clr>
        </p15:guide>
        <p15:guide id="2" pos="213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F3F"/>
    <a:srgbClr val="000099"/>
    <a:srgbClr val="DB7D00"/>
    <a:srgbClr val="F9E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166" autoAdjust="0"/>
    <p:restoredTop sz="94673" autoAdjust="0"/>
  </p:normalViewPr>
  <p:slideViewPr>
    <p:cSldViewPr>
      <p:cViewPr varScale="1">
        <p:scale>
          <a:sx n="123" d="100"/>
          <a:sy n="123" d="100"/>
        </p:scale>
        <p:origin x="-131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00" d="100"/>
          <a:sy n="100" d="100"/>
        </p:scale>
        <p:origin x="-3600" y="-108"/>
      </p:cViewPr>
      <p:guideLst>
        <p:guide orient="horz" pos="3132"/>
        <p:guide pos="213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DA9FB6-D9ED-404E-AFD2-37E0835FC3D6}" type="datetimeFigureOut">
              <a:rPr lang="cs-CZ" smtClean="0"/>
              <a:pPr/>
              <a:t>25.4.2017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BA257B-425A-4350-8792-7C494188941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20806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B48070-1754-4046-9E38-6F5D9D5E9BB1}" type="datetimeFigureOut">
              <a:rPr lang="cs-CZ" smtClean="0"/>
              <a:pPr/>
              <a:t>25.4.2017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477F0F-9C0A-45F8-A7AE-EABCF911889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1469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1403648" y="4581128"/>
            <a:ext cx="7056784" cy="180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spcBef>
                <a:spcPts val="1000"/>
              </a:spcBef>
              <a:spcAft>
                <a:spcPts val="1000"/>
              </a:spcAft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autoři projektu</a:t>
            </a:r>
            <a:endParaRPr lang="cs-CZ" dirty="0"/>
          </a:p>
        </p:txBody>
      </p:sp>
      <p:sp>
        <p:nvSpPr>
          <p:cNvPr id="6" name="Nadpis 13"/>
          <p:cNvSpPr>
            <a:spLocks noGrp="1" noChangeAspect="1"/>
          </p:cNvSpPr>
          <p:nvPr>
            <p:ph type="title" hasCustomPrompt="1"/>
          </p:nvPr>
        </p:nvSpPr>
        <p:spPr>
          <a:xfrm>
            <a:off x="1403648" y="1988840"/>
            <a:ext cx="7283152" cy="1872208"/>
          </a:xfrm>
          <a:prstGeom prst="rect">
            <a:avLst/>
          </a:prstGeom>
        </p:spPr>
        <p:txBody>
          <a:bodyPr anchor="b"/>
          <a:lstStyle>
            <a:lvl1pPr algn="l">
              <a:defRPr b="1" baseline="0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 smtClean="0"/>
              <a:t>NÁZEV PREZENTACE</a:t>
            </a:r>
            <a:endParaRPr lang="cs-CZ" dirty="0"/>
          </a:p>
        </p:txBody>
      </p:sp>
      <p:sp>
        <p:nvSpPr>
          <p:cNvPr id="7" name="Podnadpis 2"/>
          <p:cNvSpPr txBox="1">
            <a:spLocks/>
          </p:cNvSpPr>
          <p:nvPr userDrawn="1"/>
        </p:nvSpPr>
        <p:spPr>
          <a:xfrm>
            <a:off x="1403648" y="3789040"/>
            <a:ext cx="7209184" cy="57606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6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2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MINISTERSTVO PRO MÍSTNÍ ROZVOJ ČR</a:t>
            </a:r>
          </a:p>
        </p:txBody>
      </p:sp>
      <p:pic>
        <p:nvPicPr>
          <p:cNvPr id="8" name="Obrázek 7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23528" y="692696"/>
            <a:ext cx="2565000" cy="5625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s na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395536" y="2060848"/>
            <a:ext cx="8291264" cy="43924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Bef>
                <a:spcPts val="1000"/>
              </a:spcBef>
              <a:spcAft>
                <a:spcPts val="1000"/>
              </a:spcAft>
              <a:buFontTx/>
              <a:buNone/>
              <a:defRPr sz="2800">
                <a:latin typeface="Arial" pitchFamily="34" charset="0"/>
                <a:cs typeface="Arial" pitchFamily="34" charset="0"/>
              </a:defRPr>
            </a:lvl1pPr>
            <a:lvl2pPr algn="l">
              <a:buFontTx/>
              <a:buNone/>
              <a:defRPr sz="2400">
                <a:latin typeface="Arial" pitchFamily="34" charset="0"/>
                <a:cs typeface="Arial" pitchFamily="34" charset="0"/>
              </a:defRPr>
            </a:lvl2pPr>
            <a:lvl3pPr algn="l">
              <a:buFontTx/>
              <a:buNone/>
              <a:defRPr sz="2000">
                <a:latin typeface="Arial" pitchFamily="34" charset="0"/>
                <a:cs typeface="Arial" pitchFamily="34" charset="0"/>
              </a:defRPr>
            </a:lvl3pPr>
            <a:lvl4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4pPr>
            <a:lvl5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5pPr>
            <a:lvl6pPr>
              <a:buNone/>
              <a:defRPr/>
            </a:lvl6pPr>
          </a:lstStyle>
          <a:p>
            <a:pPr lvl="0"/>
            <a:r>
              <a:rPr lang="cs-CZ" dirty="0" smtClean="0"/>
              <a:t>Klepnutím vložíte text</a:t>
            </a:r>
          </a:p>
        </p:txBody>
      </p:sp>
      <p:sp>
        <p:nvSpPr>
          <p:cNvPr id="10" name="Nadpis 9"/>
          <p:cNvSpPr>
            <a:spLocks noGrp="1"/>
          </p:cNvSpPr>
          <p:nvPr>
            <p:ph type="title" hasCustomPrompt="1"/>
          </p:nvPr>
        </p:nvSpPr>
        <p:spPr>
          <a:xfrm>
            <a:off x="395536" y="1412776"/>
            <a:ext cx="8291264" cy="504056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pic>
        <p:nvPicPr>
          <p:cNvPr id="4" name="Obrázek 3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016224" cy="44215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bez nadp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395536" y="1484784"/>
            <a:ext cx="8291264" cy="4968552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spcBef>
                <a:spcPts val="1000"/>
              </a:spcBef>
              <a:spcAft>
                <a:spcPts val="1000"/>
              </a:spcAft>
              <a:buFontTx/>
              <a:buNone/>
              <a:defRPr sz="2800">
                <a:latin typeface="Arial" pitchFamily="34" charset="0"/>
                <a:cs typeface="Arial" pitchFamily="34" charset="0"/>
              </a:defRPr>
            </a:lvl1pPr>
            <a:lvl2pPr algn="l">
              <a:buFontTx/>
              <a:buNone/>
              <a:defRPr sz="2400">
                <a:latin typeface="Arial" pitchFamily="34" charset="0"/>
                <a:cs typeface="Arial" pitchFamily="34" charset="0"/>
              </a:defRPr>
            </a:lvl2pPr>
            <a:lvl3pPr algn="l">
              <a:buFontTx/>
              <a:buNone/>
              <a:defRPr sz="2000">
                <a:latin typeface="Arial" pitchFamily="34" charset="0"/>
                <a:cs typeface="Arial" pitchFamily="34" charset="0"/>
              </a:defRPr>
            </a:lvl3pPr>
            <a:lvl4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4pPr>
            <a:lvl5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5pPr>
            <a:lvl6pPr>
              <a:buNone/>
              <a:defRPr/>
            </a:lvl6pPr>
          </a:lstStyle>
          <a:p>
            <a:pPr lvl="0"/>
            <a:r>
              <a:rPr lang="cs-CZ" dirty="0" smtClean="0"/>
              <a:t>Klepnutím vložíte text</a:t>
            </a:r>
          </a:p>
        </p:txBody>
      </p:sp>
      <p:pic>
        <p:nvPicPr>
          <p:cNvPr id="3" name="Obrázek 2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016224" cy="44215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s odrážk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adpis 9"/>
          <p:cNvSpPr>
            <a:spLocks noGrp="1"/>
          </p:cNvSpPr>
          <p:nvPr>
            <p:ph type="title" hasCustomPrompt="1"/>
          </p:nvPr>
        </p:nvSpPr>
        <p:spPr>
          <a:xfrm>
            <a:off x="395536" y="1412776"/>
            <a:ext cx="8291264" cy="504056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7544" y="2060849"/>
            <a:ext cx="8229600" cy="4392488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chemeClr val="accent1"/>
              </a:buClr>
              <a:buFont typeface="Wingdings" pitchFamily="2" charset="2"/>
              <a:buChar char="§"/>
              <a:defRPr/>
            </a:lvl1pPr>
            <a:lvl2pPr marL="742950" indent="-285750">
              <a:buClr>
                <a:schemeClr val="accent1"/>
              </a:buClr>
              <a:buFont typeface="Wingdings" pitchFamily="2" charset="2"/>
              <a:buChar char="§"/>
              <a:defRPr/>
            </a:lvl2pPr>
            <a:lvl3pPr marL="1143000" indent="-228600">
              <a:buClr>
                <a:schemeClr val="accent1"/>
              </a:buClr>
              <a:buFont typeface="Wingdings" pitchFamily="2" charset="2"/>
              <a:buChar char="§"/>
              <a:defRPr/>
            </a:lvl3pPr>
            <a:lvl4pPr marL="1600200" indent="-228600">
              <a:buClr>
                <a:schemeClr val="accent1"/>
              </a:buClr>
              <a:buFont typeface="Wingdings" pitchFamily="2" charset="2"/>
              <a:buChar char="§"/>
              <a:defRPr/>
            </a:lvl4pPr>
            <a:lvl5pPr marL="2057400" indent="-228600">
              <a:buClr>
                <a:schemeClr val="accent1"/>
              </a:buCl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pic>
        <p:nvPicPr>
          <p:cNvPr id="5" name="Obrázek 4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016224" cy="442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0942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 descr="podtisk_modry.emf"/>
          <p:cNvPicPr>
            <a:picLocks noChangeAspect="1"/>
          </p:cNvPicPr>
          <p:nvPr/>
        </p:nvPicPr>
        <p:blipFill>
          <a:blip r:embed="rId6" cstate="print"/>
          <a:srcRect l="17008" b="8622"/>
          <a:stretch>
            <a:fillRect/>
          </a:stretch>
        </p:blipFill>
        <p:spPr>
          <a:xfrm>
            <a:off x="2" y="1988841"/>
            <a:ext cx="7908545" cy="4869160"/>
          </a:xfrm>
          <a:prstGeom prst="rect">
            <a:avLst/>
          </a:prstGeom>
        </p:spPr>
      </p:pic>
      <p:sp>
        <p:nvSpPr>
          <p:cNvPr id="8" name="Obdélník 7"/>
          <p:cNvSpPr>
            <a:spLocks noChangeAspect="1"/>
          </p:cNvSpPr>
          <p:nvPr/>
        </p:nvSpPr>
        <p:spPr>
          <a:xfrm>
            <a:off x="0" y="1"/>
            <a:ext cx="9144000" cy="260648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0" y="260649"/>
            <a:ext cx="9144000" cy="144016"/>
          </a:xfrm>
          <a:prstGeom prst="rect">
            <a:avLst/>
          </a:prstGeom>
          <a:gradFill>
            <a:gsLst>
              <a:gs pos="0">
                <a:srgbClr val="000099"/>
              </a:gs>
              <a:gs pos="100000">
                <a:schemeClr val="bg1">
                  <a:alpha val="0"/>
                </a:schemeClr>
              </a:gs>
            </a:gsLst>
            <a:lin ang="0" scaled="1"/>
          </a:gra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witzany@fsv.cvut.cz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cejka@fsv.cvut.cz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aoblený obdélník 4"/>
          <p:cNvSpPr/>
          <p:nvPr/>
        </p:nvSpPr>
        <p:spPr>
          <a:xfrm>
            <a:off x="395536" y="2852936"/>
            <a:ext cx="8713787" cy="2447925"/>
          </a:xfrm>
          <a:prstGeom prst="roundRect">
            <a:avLst>
              <a:gd name="adj" fmla="val 0"/>
            </a:avLst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lvl="5">
              <a:defRPr/>
            </a:pPr>
            <a:r>
              <a:rPr lang="cs-CZ" sz="16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Koordinační pracoviště: </a:t>
            </a:r>
            <a:r>
              <a:rPr lang="cs-CZ" sz="1600" b="1" i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FSv</a:t>
            </a:r>
            <a:r>
              <a:rPr lang="cs-CZ" sz="16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ČVUT v Praze </a:t>
            </a:r>
            <a:r>
              <a:rPr lang="cs-CZ" sz="16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– </a:t>
            </a:r>
          </a:p>
          <a:p>
            <a:pPr lvl="5">
              <a:defRPr/>
            </a:pPr>
            <a:r>
              <a:rPr lang="cs-CZ" sz="16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prof. Ing. Jiří </a:t>
            </a:r>
            <a:r>
              <a:rPr lang="cs-CZ" sz="1600" i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Witzany</a:t>
            </a:r>
            <a:r>
              <a:rPr lang="cs-CZ" sz="16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cs-CZ" sz="1600" i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Dr.Sc</a:t>
            </a:r>
            <a:r>
              <a:rPr lang="cs-CZ" sz="16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., </a:t>
            </a:r>
            <a:r>
              <a:rPr lang="cs-CZ" sz="1600" i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dr.h.c</a:t>
            </a:r>
            <a:r>
              <a:rPr lang="cs-CZ" sz="16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.+ řešitelský </a:t>
            </a:r>
            <a:r>
              <a:rPr lang="cs-CZ" sz="16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tým</a:t>
            </a:r>
          </a:p>
          <a:p>
            <a:pPr lvl="5">
              <a:defRPr/>
            </a:pPr>
            <a:endParaRPr lang="cs-CZ" sz="1600" i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5">
              <a:defRPr/>
            </a:pPr>
            <a:r>
              <a:rPr lang="cs-CZ" sz="16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spoluřešitel  </a:t>
            </a:r>
            <a:r>
              <a:rPr lang="cs-CZ" sz="16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VUT v </a:t>
            </a:r>
            <a:r>
              <a:rPr lang="cs-CZ" sz="16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Brně </a:t>
            </a:r>
            <a:r>
              <a:rPr lang="cs-CZ" sz="16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– </a:t>
            </a:r>
          </a:p>
          <a:p>
            <a:pPr lvl="5">
              <a:defRPr/>
            </a:pPr>
            <a:r>
              <a:rPr lang="cs-CZ" sz="16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prof</a:t>
            </a:r>
            <a:r>
              <a:rPr lang="cs-CZ" sz="16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RNDr. Ing. Petr Štěpánek, </a:t>
            </a:r>
            <a:r>
              <a:rPr lang="cs-CZ" sz="16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CSc. + řešitelský tým</a:t>
            </a:r>
          </a:p>
          <a:p>
            <a:pPr lvl="5">
              <a:defRPr/>
            </a:pPr>
            <a:endParaRPr lang="cs-CZ" sz="1600" i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5">
              <a:defRPr/>
            </a:pPr>
            <a:r>
              <a:rPr lang="cs-CZ" sz="16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spoluřešitel </a:t>
            </a:r>
            <a:r>
              <a:rPr lang="cs-CZ" sz="16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FS VŠB-TU </a:t>
            </a:r>
            <a:r>
              <a:rPr lang="cs-CZ" sz="16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Ostrava </a:t>
            </a:r>
            <a:r>
              <a:rPr lang="cs-CZ" sz="16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–</a:t>
            </a:r>
          </a:p>
          <a:p>
            <a:pPr lvl="5">
              <a:defRPr/>
            </a:pPr>
            <a:r>
              <a:rPr lang="cs-CZ" sz="16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prof. Ing. Radim Čajka, CSc</a:t>
            </a:r>
            <a:r>
              <a:rPr lang="cs-CZ" sz="16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cs-CZ" sz="16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+ řešitelský tým</a:t>
            </a:r>
            <a:r>
              <a:rPr lang="cs-CZ" sz="16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cs-CZ" sz="1600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620688"/>
            <a:ext cx="1079500" cy="107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Podnadpis 6"/>
          <p:cNvSpPr txBox="1">
            <a:spLocks noGrp="1"/>
          </p:cNvSpPr>
          <p:nvPr>
            <p:ph type="title"/>
          </p:nvPr>
        </p:nvSpPr>
        <p:spPr bwMode="auto">
          <a:xfrm>
            <a:off x="412985" y="1760201"/>
            <a:ext cx="8291264" cy="504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cs-CZ" sz="2800" dirty="0"/>
              <a:t>Úpravy konstrukcí panelových </a:t>
            </a:r>
            <a:r>
              <a:rPr lang="cs-CZ" sz="2800" dirty="0" smtClean="0"/>
              <a:t>domů TB030MMR001</a:t>
            </a:r>
            <a:endParaRPr lang="cs-CZ" altLang="cs-CZ" sz="2800" b="1" dirty="0">
              <a:cs typeface="Arial" charset="0"/>
            </a:endParaRP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867" y="5249406"/>
            <a:ext cx="1730272" cy="1310617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0352" y="5147523"/>
            <a:ext cx="1203758" cy="1414106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1920" y="5248704"/>
            <a:ext cx="1728192" cy="1312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791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40602" y="1556792"/>
            <a:ext cx="8291264" cy="5112568"/>
          </a:xfrm>
        </p:spPr>
        <p:txBody>
          <a:bodyPr>
            <a:noAutofit/>
          </a:bodyPr>
          <a:lstStyle/>
          <a:p>
            <a:r>
              <a:rPr lang="cs-CZ" sz="1500" b="1" dirty="0" smtClean="0"/>
              <a:t>Řešení projektu </a:t>
            </a:r>
            <a:r>
              <a:rPr lang="cs-CZ" sz="1500" dirty="0" smtClean="0"/>
              <a:t>1.7. 2015 – 30.11.2016</a:t>
            </a:r>
          </a:p>
          <a:p>
            <a:r>
              <a:rPr lang="cs-CZ" sz="1500" b="1" dirty="0"/>
              <a:t>Cílem</a:t>
            </a:r>
            <a:r>
              <a:rPr lang="cs-CZ" sz="1500" dirty="0"/>
              <a:t> projektu </a:t>
            </a:r>
            <a:r>
              <a:rPr lang="cs-CZ" sz="1500" dirty="0" smtClean="0"/>
              <a:t>bylo </a:t>
            </a:r>
            <a:r>
              <a:rPr lang="cs-CZ" sz="1500" dirty="0"/>
              <a:t>získat objektivní informace o současném stavebně technickém stavu </a:t>
            </a:r>
            <a:r>
              <a:rPr lang="cs-CZ" sz="1500" dirty="0" smtClean="0"/>
              <a:t>vybraných panelových </a:t>
            </a:r>
            <a:r>
              <a:rPr lang="cs-CZ" sz="1500" dirty="0"/>
              <a:t>bytových </a:t>
            </a:r>
            <a:r>
              <a:rPr lang="cs-CZ" sz="1500" dirty="0" smtClean="0"/>
              <a:t>domů</a:t>
            </a:r>
          </a:p>
          <a:p>
            <a:r>
              <a:rPr lang="cs-CZ" sz="1500" b="1" dirty="0"/>
              <a:t>Výzkumné práce </a:t>
            </a:r>
            <a:r>
              <a:rPr lang="cs-CZ" sz="1500" dirty="0"/>
              <a:t>se při řešení projektu </a:t>
            </a:r>
            <a:r>
              <a:rPr lang="cs-CZ" sz="1500" dirty="0" smtClean="0"/>
              <a:t>zaměřily na problematiku nejčastěji </a:t>
            </a:r>
            <a:r>
              <a:rPr lang="cs-CZ" sz="1500" dirty="0"/>
              <a:t>se </a:t>
            </a:r>
            <a:r>
              <a:rPr lang="cs-CZ" sz="1500" dirty="0" smtClean="0"/>
              <a:t>vyskytujících vad (odstranitelných) a poruchy, identifikaci </a:t>
            </a:r>
            <a:r>
              <a:rPr lang="cs-CZ" sz="1500" dirty="0"/>
              <a:t>nekvalifikovaných zásahů a úprav panelových objektů</a:t>
            </a:r>
            <a:r>
              <a:rPr lang="cs-CZ" sz="1500" dirty="0" smtClean="0"/>
              <a:t>.</a:t>
            </a:r>
          </a:p>
          <a:p>
            <a:pPr lvl="0">
              <a:spcBef>
                <a:spcPts val="0"/>
              </a:spcBef>
              <a:spcAft>
                <a:spcPts val="0"/>
              </a:spcAft>
            </a:pPr>
            <a:endParaRPr lang="cs-CZ" sz="1500" dirty="0" smtClean="0"/>
          </a:p>
          <a:p>
            <a:r>
              <a:rPr lang="cs-CZ" sz="1500" dirty="0" smtClean="0"/>
              <a:t>Součástí </a:t>
            </a:r>
            <a:r>
              <a:rPr lang="cs-CZ" sz="1500" b="1" dirty="0" smtClean="0"/>
              <a:t>výzkumných prací </a:t>
            </a:r>
            <a:r>
              <a:rPr lang="cs-CZ" sz="1500" dirty="0" smtClean="0"/>
              <a:t>bylo provedení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500" dirty="0" smtClean="0"/>
              <a:t>vizuálního předběžného stavebně technického průzkum </a:t>
            </a:r>
            <a:r>
              <a:rPr lang="cs-CZ" sz="1500" dirty="0"/>
              <a:t>panelových konstrukcí in-</a:t>
            </a:r>
            <a:r>
              <a:rPr lang="cs-CZ" sz="1500" dirty="0" err="1"/>
              <a:t>situ</a:t>
            </a:r>
            <a:r>
              <a:rPr lang="cs-CZ" sz="1500" dirty="0"/>
              <a:t>, sběr dat a informací (vady, poruchy a zásahy do panelových objektů)</a:t>
            </a:r>
          </a:p>
          <a:p>
            <a:pPr marL="285750" lvl="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500" dirty="0" smtClean="0"/>
              <a:t>teoretických analýz </a:t>
            </a:r>
            <a:r>
              <a:rPr lang="cs-CZ" sz="1500" dirty="0"/>
              <a:t>řešení a ověření důsledků vad, poruch a zásahů do panelových objektů</a:t>
            </a:r>
          </a:p>
          <a:p>
            <a:pPr marL="285750" lvl="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500" dirty="0" smtClean="0"/>
              <a:t>vyhodnocení </a:t>
            </a:r>
            <a:r>
              <a:rPr lang="cs-CZ" sz="1500" dirty="0"/>
              <a:t>získaných dat </a:t>
            </a:r>
            <a:endParaRPr lang="cs-CZ" sz="1500" dirty="0" smtClean="0"/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cs-CZ" sz="1500" b="1" dirty="0" smtClean="0"/>
              <a:t>Výsledkem</a:t>
            </a:r>
            <a:r>
              <a:rPr lang="cs-CZ" sz="1500" dirty="0" smtClean="0"/>
              <a:t> </a:t>
            </a:r>
            <a:r>
              <a:rPr lang="cs-CZ" sz="1500" dirty="0" smtClean="0"/>
              <a:t>realizovaných </a:t>
            </a:r>
            <a:r>
              <a:rPr lang="cs-CZ" sz="1500" b="1" dirty="0" smtClean="0"/>
              <a:t>výzkumných prací</a:t>
            </a:r>
            <a:r>
              <a:rPr lang="cs-CZ" sz="1500" dirty="0" smtClean="0"/>
              <a:t> jsou </a:t>
            </a:r>
            <a:r>
              <a:rPr lang="cs-CZ" sz="1500" b="1" dirty="0" smtClean="0"/>
              <a:t>2 certifikované metodiky a katalog vad a poruch</a:t>
            </a:r>
            <a:r>
              <a:rPr lang="cs-CZ" sz="1500" dirty="0" smtClean="0"/>
              <a:t>   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123728" y="857497"/>
            <a:ext cx="5904656" cy="504056"/>
          </a:xfrm>
        </p:spPr>
        <p:txBody>
          <a:bodyPr/>
          <a:lstStyle/>
          <a:p>
            <a:pPr algn="ctr"/>
            <a:r>
              <a:rPr lang="cs-CZ" sz="2800" dirty="0" smtClean="0"/>
              <a:t>Krátká informace o projektu</a:t>
            </a:r>
            <a:endParaRPr lang="cs-CZ" sz="28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92303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379568" y="1340768"/>
            <a:ext cx="8291264" cy="5328592"/>
          </a:xfrm>
        </p:spPr>
        <p:txBody>
          <a:bodyPr>
            <a:normAutofit fontScale="25000" lnSpcReduction="20000"/>
          </a:bodyPr>
          <a:lstStyle/>
          <a:p>
            <a:pPr algn="ctr"/>
            <a:r>
              <a:rPr lang="cs-CZ" sz="6400" b="1" dirty="0">
                <a:latin typeface="+mn-lt"/>
              </a:rPr>
              <a:t>Metodické a technické pokyny pro posuzování stavebních úprav a zásahů do nosné </a:t>
            </a:r>
            <a:r>
              <a:rPr lang="cs-CZ" sz="6000" b="1" dirty="0">
                <a:latin typeface="+mn-lt"/>
              </a:rPr>
              <a:t>konstrukce panelových domů </a:t>
            </a:r>
            <a:endParaRPr lang="cs-CZ" sz="6000" b="1" dirty="0" smtClean="0">
              <a:latin typeface="+mn-lt"/>
            </a:endParaRPr>
          </a:p>
          <a:p>
            <a:pPr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6200" b="1" dirty="0" smtClean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cs-CZ" sz="62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. Vady a poruchy nosné konstrukce panelových budov</a:t>
            </a:r>
            <a:r>
              <a:rPr lang="cs-CZ" sz="62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</a:p>
          <a:p>
            <a:pPr indent="44958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62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A.1 Údržba a opravy nosné konstrukce panelových budov</a:t>
            </a:r>
          </a:p>
          <a:p>
            <a:pPr indent="44958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62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A.2 Životnost nosné konstrukce panelových budov </a:t>
            </a:r>
          </a:p>
          <a:p>
            <a:pPr indent="44958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62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A.3 Prefabrikované dílce nosné konstrukce panelových budov</a:t>
            </a:r>
          </a:p>
          <a:p>
            <a:pPr indent="44958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62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A.4 Dodatečné zajištění prostorové tuhosti nosného prefabrikovaného systému</a:t>
            </a:r>
          </a:p>
          <a:p>
            <a:pPr indent="44958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62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A.5 Zajištění funkční způsobilosti svislé nosné konstrukce</a:t>
            </a:r>
          </a:p>
          <a:p>
            <a:pPr indent="44958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62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A.6. Zajištění funkční způsobilosti stropních konstrukcí</a:t>
            </a:r>
          </a:p>
          <a:p>
            <a:pPr indent="44958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62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A.7. Zajištění funkční způsobilosti svislých styků stěnových panelů</a:t>
            </a:r>
          </a:p>
          <a:p>
            <a:pPr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62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6200" dirty="0" smtClean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          A.8 </a:t>
            </a:r>
            <a:r>
              <a:rPr lang="cs-CZ" sz="62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Zajištění funkční způsobilosti vodorovných styků</a:t>
            </a:r>
          </a:p>
          <a:p>
            <a:pPr indent="44958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62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A.9. Zajištění funkční způsobilosti obvodových dílců</a:t>
            </a:r>
          </a:p>
          <a:p>
            <a:pPr indent="44958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62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A.10 Zajištění funkční způsobilosti styků a spojů obvodových </a:t>
            </a:r>
            <a:r>
              <a:rPr lang="cs-CZ" sz="6200" dirty="0" smtClean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dílců</a:t>
            </a:r>
          </a:p>
          <a:p>
            <a:pPr indent="44958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endParaRPr lang="cs-CZ" sz="620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62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B. Zásahy do nosných panelových konstrukcí</a:t>
            </a:r>
          </a:p>
          <a:p>
            <a:pPr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6200" dirty="0" smtClean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          B.1 </a:t>
            </a:r>
            <a:r>
              <a:rPr lang="cs-CZ" sz="62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Dodatečné zřizování otvorů v nosných stěnách</a:t>
            </a:r>
          </a:p>
          <a:p>
            <a:pPr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6200" dirty="0" smtClean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          B.2 </a:t>
            </a:r>
            <a:r>
              <a:rPr lang="cs-CZ" sz="62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Dodatečné zřizování otvorů v prefabrikované stropní </a:t>
            </a:r>
            <a:r>
              <a:rPr lang="cs-CZ" sz="6200" dirty="0" smtClean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konstrukci</a:t>
            </a:r>
          </a:p>
          <a:p>
            <a:pPr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endParaRPr lang="cs-CZ" sz="5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sz="1800" b="1" dirty="0" smtClean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195736" y="692696"/>
            <a:ext cx="5688632" cy="504056"/>
          </a:xfrm>
        </p:spPr>
        <p:txBody>
          <a:bodyPr/>
          <a:lstStyle/>
          <a:p>
            <a:pPr algn="ctr"/>
            <a:r>
              <a:rPr lang="cs-CZ" sz="2700" dirty="0" smtClean="0"/>
              <a:t>Představení výsledků projektu</a:t>
            </a:r>
            <a:endParaRPr lang="cs-CZ" sz="27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22183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395536" y="1268760"/>
            <a:ext cx="8291264" cy="5328592"/>
          </a:xfrm>
        </p:spPr>
        <p:txBody>
          <a:bodyPr>
            <a:normAutofit fontScale="92500"/>
          </a:bodyPr>
          <a:lstStyle/>
          <a:p>
            <a:pPr algn="ctr"/>
            <a:r>
              <a:rPr lang="cs-CZ" sz="2300" b="1" dirty="0"/>
              <a:t>Metodické a technické pokyny pro rekonstrukce, </a:t>
            </a:r>
            <a:r>
              <a:rPr lang="cs-CZ" sz="2300" b="1" dirty="0" smtClean="0"/>
              <a:t>                       opravy</a:t>
            </a:r>
            <a:r>
              <a:rPr lang="cs-CZ" sz="2300" b="1" dirty="0"/>
              <a:t>, popř. výměnu a dodatečné zřizování lodžií a balkonů </a:t>
            </a:r>
            <a:endParaRPr lang="cs-CZ" sz="2300" b="1" dirty="0" smtClean="0"/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2200" dirty="0" smtClean="0"/>
              <a:t>1</a:t>
            </a:r>
            <a:r>
              <a:rPr lang="cs-CZ" sz="2200" dirty="0"/>
              <a:t>. </a:t>
            </a:r>
            <a:r>
              <a:rPr lang="cs-CZ" sz="1900" dirty="0"/>
              <a:t>Úvod	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900" dirty="0"/>
              <a:t>2. Lodžie panelových domů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900" dirty="0"/>
              <a:t>3. Vady, poruchy a sanace lodžií panelových domů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900" dirty="0"/>
              <a:t>4. Balkony v konstrukcích panelových domů</a:t>
            </a:r>
          </a:p>
          <a:p>
            <a:pPr marL="541338" indent="-180975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900" dirty="0" smtClean="0"/>
              <a:t>Balkony </a:t>
            </a:r>
            <a:r>
              <a:rPr lang="cs-CZ" sz="1900" dirty="0"/>
              <a:t>s </a:t>
            </a:r>
            <a:r>
              <a:rPr lang="cs-CZ" sz="1900" dirty="0" err="1"/>
              <a:t>vykonzolovanou</a:t>
            </a:r>
            <a:r>
              <a:rPr lang="cs-CZ" sz="1900" dirty="0"/>
              <a:t> železobetonovou deskou</a:t>
            </a:r>
          </a:p>
          <a:p>
            <a:pPr marL="536575" indent="-176213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900" dirty="0" err="1" smtClean="0"/>
              <a:t>Vykonzolovaná</a:t>
            </a:r>
            <a:r>
              <a:rPr lang="cs-CZ" sz="1900" dirty="0" smtClean="0"/>
              <a:t> </a:t>
            </a:r>
            <a:r>
              <a:rPr lang="cs-CZ" sz="1900" dirty="0"/>
              <a:t>betonová deska se zabetonovanými ocelovými trubkami</a:t>
            </a:r>
          </a:p>
          <a:p>
            <a:pPr marL="360363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0850" algn="l"/>
              </a:tabLst>
            </a:pPr>
            <a:r>
              <a:rPr lang="cs-CZ" sz="1900" dirty="0"/>
              <a:t> </a:t>
            </a:r>
            <a:r>
              <a:rPr lang="cs-CZ" sz="1900" dirty="0" smtClean="0"/>
              <a:t> </a:t>
            </a:r>
            <a:r>
              <a:rPr lang="cs-CZ" sz="1900" dirty="0" smtClean="0"/>
              <a:t>Balkony </a:t>
            </a:r>
            <a:r>
              <a:rPr lang="cs-CZ" sz="1900" dirty="0"/>
              <a:t>s ocelovou prostorovou konstrukcí</a:t>
            </a:r>
          </a:p>
          <a:p>
            <a:pPr marL="342900" indent="17463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900" dirty="0"/>
              <a:t> </a:t>
            </a:r>
            <a:r>
              <a:rPr lang="cs-CZ" sz="1900" dirty="0" smtClean="0"/>
              <a:t> </a:t>
            </a:r>
            <a:r>
              <a:rPr lang="cs-CZ" sz="1900" dirty="0" smtClean="0"/>
              <a:t>Oprava</a:t>
            </a:r>
            <a:r>
              <a:rPr lang="cs-CZ" sz="1900" dirty="0"/>
              <a:t>, sanace, výměna a dodatečné zřizování balkonů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900" dirty="0"/>
              <a:t>5. Zábradlí předsazených konstrukcí panelových budov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900" dirty="0"/>
              <a:t>6. Podlahy, hydroizolační systém, oplechování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089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467544" y="1340768"/>
            <a:ext cx="8291264" cy="5184576"/>
          </a:xfrm>
        </p:spPr>
        <p:txBody>
          <a:bodyPr>
            <a:normAutofit lnSpcReduction="10000"/>
          </a:bodyPr>
          <a:lstStyle/>
          <a:p>
            <a:pPr algn="ctr"/>
            <a:r>
              <a:rPr lang="cs-CZ" sz="1600" b="1" dirty="0"/>
              <a:t>Katalog nejčastějších a charakteristických vad a </a:t>
            </a:r>
            <a:r>
              <a:rPr lang="cs-CZ" sz="1600" b="1" dirty="0" smtClean="0"/>
              <a:t>poruch </a:t>
            </a:r>
            <a:r>
              <a:rPr lang="cs-CZ" sz="1600" b="1" dirty="0"/>
              <a:t>panelových </a:t>
            </a:r>
            <a:r>
              <a:rPr lang="cs-CZ" sz="1600" b="1" dirty="0" smtClean="0"/>
              <a:t>domů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cs-CZ" sz="1600" dirty="0" smtClean="0"/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600" dirty="0" smtClean="0"/>
              <a:t>1</a:t>
            </a:r>
            <a:r>
              <a:rPr lang="cs-CZ" sz="1600" dirty="0"/>
              <a:t>. Úvod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600" dirty="0"/>
              <a:t>2. Vady a poruchy materiálů nosných konstrukcí panelových domů  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600" dirty="0"/>
              <a:t>3. Projektové vady panelových konstrukcí</a:t>
            </a:r>
          </a:p>
          <a:p>
            <a:pPr marL="725488" indent="-93663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600" dirty="0" smtClean="0"/>
              <a:t>  </a:t>
            </a:r>
            <a:r>
              <a:rPr lang="cs-CZ" sz="1600" dirty="0" smtClean="0"/>
              <a:t>Charakteristické </a:t>
            </a:r>
            <a:r>
              <a:rPr lang="cs-CZ" sz="1600" dirty="0"/>
              <a:t>vady betonu nosných prefabrikovaných dílců</a:t>
            </a:r>
          </a:p>
          <a:p>
            <a:pPr marL="725488" indent="-93663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600" dirty="0" smtClean="0"/>
              <a:t>   </a:t>
            </a:r>
            <a:r>
              <a:rPr lang="cs-CZ" sz="1600" dirty="0" smtClean="0"/>
              <a:t>Trvanlivost </a:t>
            </a:r>
            <a:r>
              <a:rPr lang="cs-CZ" sz="1600" dirty="0"/>
              <a:t>a koroze betonu</a:t>
            </a:r>
          </a:p>
          <a:p>
            <a:pPr marL="725488" indent="-93663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600" dirty="0" smtClean="0"/>
              <a:t>   </a:t>
            </a:r>
            <a:r>
              <a:rPr lang="cs-CZ" sz="1600" dirty="0" smtClean="0"/>
              <a:t>Koroze </a:t>
            </a:r>
            <a:r>
              <a:rPr lang="cs-CZ" sz="1600" dirty="0"/>
              <a:t>výztuže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600" dirty="0"/>
              <a:t>4. Vady panelových konstrukcí způsobených montáží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600" dirty="0"/>
              <a:t>5. Charakteristické poruchy nosných panelových konstrukcí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600" dirty="0"/>
              <a:t>6. Rozbor vad a poruch nosné konstrukce panelových domů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600" dirty="0"/>
              <a:t>7. Stručné zhodnocení výsledků průzkumu vad a poruch panelových domů (1989 – 2016)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600" dirty="0"/>
              <a:t> 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600" dirty="0"/>
              <a:t>Příloha - Stručná charakteristika nejfrekventovanějších panelových stavebních soustav</a:t>
            </a:r>
          </a:p>
          <a:p>
            <a:endParaRPr lang="cs-CZ" sz="2400" b="1" dirty="0" smtClean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99586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483768" y="692696"/>
            <a:ext cx="5328592" cy="504056"/>
          </a:xfrm>
        </p:spPr>
        <p:txBody>
          <a:bodyPr/>
          <a:lstStyle/>
          <a:p>
            <a:pPr algn="ctr"/>
            <a:r>
              <a:rPr lang="cs-CZ" sz="3000" dirty="0"/>
              <a:t>A</a:t>
            </a:r>
            <a:r>
              <a:rPr lang="cs-CZ" sz="3000" dirty="0" smtClean="0"/>
              <a:t>ktuální použití výsledku</a:t>
            </a:r>
            <a:endParaRPr lang="cs-CZ" sz="3000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4294967295"/>
          </p:nvPr>
        </p:nvSpPr>
        <p:spPr>
          <a:xfrm>
            <a:off x="467544" y="1412776"/>
            <a:ext cx="8229600" cy="5416295"/>
          </a:xfrm>
          <a:prstGeom prst="rect">
            <a:avLst/>
          </a:prstGeom>
        </p:spPr>
        <p:txBody>
          <a:bodyPr/>
          <a:lstStyle/>
          <a:p>
            <a:r>
              <a:rPr lang="cs-CZ" sz="1500" b="1" dirty="0" smtClean="0"/>
              <a:t>Zkvalitnění </a:t>
            </a:r>
            <a:r>
              <a:rPr lang="cs-CZ" sz="1500" b="1" dirty="0"/>
              <a:t>metodické, legislativní i rozhodovací činnosti ústředního správního úřadu ve věcech regionální politiky</a:t>
            </a:r>
            <a:r>
              <a:rPr lang="cs-CZ" sz="1500" dirty="0"/>
              <a:t>, územního plánování a bydlení, a to zejména ve vztahu k přípravě nových strategických materiálů Ministerstva pro místní rozvoj jako je Strategie regionálního rozvoje, Národní rozvojový plán, Národní strategický referenční rámec a Politika územního rozvoje </a:t>
            </a:r>
            <a:endParaRPr lang="cs-CZ" sz="1500" dirty="0" smtClean="0"/>
          </a:p>
          <a:p>
            <a:endParaRPr lang="cs-CZ" sz="1500" dirty="0" smtClean="0"/>
          </a:p>
          <a:p>
            <a:r>
              <a:rPr lang="cs-CZ" sz="1500" dirty="0" smtClean="0"/>
              <a:t>Metodické</a:t>
            </a:r>
            <a:r>
              <a:rPr lang="cs-CZ" sz="1500" dirty="0" smtClean="0"/>
              <a:t>, technické </a:t>
            </a:r>
            <a:r>
              <a:rPr lang="cs-CZ" sz="1500" dirty="0"/>
              <a:t>a </a:t>
            </a:r>
            <a:r>
              <a:rPr lang="cs-CZ" sz="1500" dirty="0" smtClean="0"/>
              <a:t>technologické příručky </a:t>
            </a:r>
            <a:r>
              <a:rPr lang="cs-CZ" sz="1500" dirty="0"/>
              <a:t>a </a:t>
            </a:r>
            <a:r>
              <a:rPr lang="cs-CZ" sz="1500" dirty="0" smtClean="0"/>
              <a:t>pokyny </a:t>
            </a:r>
            <a:r>
              <a:rPr lang="cs-CZ" sz="1500" dirty="0"/>
              <a:t>pro </a:t>
            </a:r>
            <a:r>
              <a:rPr lang="cs-CZ" sz="1500" b="1" dirty="0"/>
              <a:t>činnost ústředního správního orgánu </a:t>
            </a:r>
            <a:r>
              <a:rPr lang="cs-CZ" sz="1500" dirty="0"/>
              <a:t>zejména </a:t>
            </a:r>
            <a:r>
              <a:rPr lang="cs-CZ" sz="1500" b="1" dirty="0"/>
              <a:t>ve věcech bydlení v bytových domech realizovaných panelovou technologií</a:t>
            </a:r>
            <a:r>
              <a:rPr lang="cs-CZ" sz="1500" dirty="0"/>
              <a:t>. </a:t>
            </a:r>
            <a:endParaRPr lang="cs-CZ" sz="1500" dirty="0" smtClean="0"/>
          </a:p>
          <a:p>
            <a:endParaRPr lang="cs-CZ" sz="1500" dirty="0" smtClean="0"/>
          </a:p>
          <a:p>
            <a:r>
              <a:rPr lang="cs-CZ" sz="1500" b="1" dirty="0" smtClean="0"/>
              <a:t>Zdokonalení</a:t>
            </a:r>
            <a:r>
              <a:rPr lang="cs-CZ" sz="1500" dirty="0" smtClean="0"/>
              <a:t> </a:t>
            </a:r>
            <a:r>
              <a:rPr lang="cs-CZ" sz="1500" dirty="0"/>
              <a:t>současných praxí, metodik, regulačních mechanismů, dozorových činností, získání nových poznatků, dovedností, služeb, informačních a řídicích produktů a postupů, které budou určeny pro </a:t>
            </a:r>
            <a:r>
              <a:rPr lang="cs-CZ" sz="1500" b="1" dirty="0"/>
              <a:t>výkon státní správy </a:t>
            </a:r>
            <a:r>
              <a:rPr lang="cs-CZ" sz="1500" dirty="0"/>
              <a:t>a povedou k </a:t>
            </a:r>
            <a:r>
              <a:rPr lang="cs-CZ" sz="1500" b="1" dirty="0"/>
              <a:t>vyšší inovativnosti</a:t>
            </a:r>
            <a:r>
              <a:rPr lang="cs-CZ" sz="1500" dirty="0"/>
              <a:t>, tj. ke </a:t>
            </a:r>
            <a:r>
              <a:rPr lang="cs-CZ" sz="1500" b="1" dirty="0"/>
              <a:t>zvýšení kvality</a:t>
            </a:r>
            <a:r>
              <a:rPr lang="cs-CZ" sz="1500" dirty="0"/>
              <a:t>, dovolující </a:t>
            </a:r>
            <a:r>
              <a:rPr lang="cs-CZ" sz="1500" b="1" dirty="0"/>
              <a:t>zvýšit udržitelnost a prosaditelnost</a:t>
            </a:r>
            <a:r>
              <a:rPr lang="cs-CZ" sz="1500" dirty="0"/>
              <a:t>, a též i ke zvýšení hospodárnosti této činnosti. </a:t>
            </a:r>
            <a:endParaRPr lang="cs-CZ" sz="1500" dirty="0" smtClean="0"/>
          </a:p>
          <a:p>
            <a:endParaRPr lang="cs-CZ" sz="1500" dirty="0" smtClean="0"/>
          </a:p>
          <a:p>
            <a:r>
              <a:rPr lang="cs-CZ" sz="1500" b="1" dirty="0" smtClean="0"/>
              <a:t>Podpora </a:t>
            </a:r>
            <a:r>
              <a:rPr lang="cs-CZ" sz="1500" b="1" dirty="0"/>
              <a:t>znalostní základny ústředního orgánu a jemu podřízených správních orgánů, stavebních inženýrů a statiků </a:t>
            </a:r>
            <a:r>
              <a:rPr lang="cs-CZ" sz="1500" dirty="0"/>
              <a:t>v oblasti obnovy, modernizace a rekonstrukce panelových domů jako rozhodující záruky a prevence zajišťující kvalitu, hospodárnost, udržitelnost, trvanlivost a nízkou energetickou náročnost rozsáhlého bytového fondu realizovaného v tzv. panelové technologii.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388969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521685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03629" y="1336390"/>
            <a:ext cx="8291264" cy="720080"/>
          </a:xfrm>
        </p:spPr>
        <p:txBody>
          <a:bodyPr>
            <a:normAutofit/>
          </a:bodyPr>
          <a:lstStyle/>
          <a:p>
            <a:pPr algn="ctr"/>
            <a:r>
              <a:rPr lang="cs-CZ" sz="3000" b="1" dirty="0" smtClean="0">
                <a:solidFill>
                  <a:schemeClr val="accent1"/>
                </a:solidFill>
              </a:rPr>
              <a:t>Děkujeme za pozornost!</a:t>
            </a:r>
          </a:p>
          <a:p>
            <a:pPr>
              <a:spcBef>
                <a:spcPts val="0"/>
              </a:spcBef>
              <a:spcAft>
                <a:spcPts val="1200"/>
              </a:spcAft>
              <a:defRPr/>
            </a:pPr>
            <a:endParaRPr lang="cs-CZ" sz="1800" dirty="0" smtClean="0">
              <a:solidFill>
                <a:schemeClr val="accent1"/>
              </a:solidFill>
            </a:endParaRPr>
          </a:p>
          <a:p>
            <a:pPr algn="ctr">
              <a:spcBef>
                <a:spcPts val="0"/>
              </a:spcBef>
              <a:spcAft>
                <a:spcPts val="1200"/>
              </a:spcAft>
              <a:defRPr/>
            </a:pPr>
            <a:endParaRPr lang="cs-CZ" sz="1800" dirty="0">
              <a:solidFill>
                <a:schemeClr val="accent1"/>
              </a:solidFill>
            </a:endParaRPr>
          </a:p>
          <a:p>
            <a:pPr algn="ctr"/>
            <a:endParaRPr lang="cs-CZ" b="1" dirty="0" smtClean="0"/>
          </a:p>
          <a:p>
            <a:pPr algn="ctr"/>
            <a:endParaRPr lang="cs-CZ" b="1" dirty="0"/>
          </a:p>
        </p:txBody>
      </p:sp>
      <p:sp>
        <p:nvSpPr>
          <p:cNvPr id="4" name="Podnadpis 6"/>
          <p:cNvSpPr txBox="1">
            <a:spLocks/>
          </p:cNvSpPr>
          <p:nvPr/>
        </p:nvSpPr>
        <p:spPr bwMode="auto">
          <a:xfrm>
            <a:off x="2851512" y="612008"/>
            <a:ext cx="4816832" cy="512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>
            <a:noAutofit/>
          </a:bodyPr>
          <a:lstStyle>
            <a:lvl1pPr algn="l" defTabSz="914400" rtl="0" eaLnBrk="0" latinLnBrk="0" hangingPunct="0"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latin typeface="Arial" charset="0"/>
                <a:ea typeface="+mj-ea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/>
            <a:endParaRPr lang="cs-CZ" altLang="cs-CZ" sz="1200" dirty="0">
              <a:solidFill>
                <a:srgbClr val="FF0000"/>
              </a:solidFill>
              <a:cs typeface="Arial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Zástupný symbol pro obsah 2"/>
          <p:cNvSpPr txBox="1">
            <a:spLocks/>
          </p:cNvSpPr>
          <p:nvPr/>
        </p:nvSpPr>
        <p:spPr>
          <a:xfrm>
            <a:off x="496743" y="2043049"/>
            <a:ext cx="8229600" cy="439248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800" b="1" dirty="0" smtClean="0"/>
              <a:t>prof. Ing. Jiří </a:t>
            </a:r>
            <a:r>
              <a:rPr lang="cs-CZ" sz="1800" b="1" dirty="0" err="1" smtClean="0"/>
              <a:t>Witzany</a:t>
            </a:r>
            <a:r>
              <a:rPr lang="cs-CZ" sz="1800" b="1" dirty="0" smtClean="0"/>
              <a:t>, </a:t>
            </a:r>
            <a:r>
              <a:rPr lang="cs-CZ" sz="1800" b="1" dirty="0" err="1" smtClean="0"/>
              <a:t>Dr.Sc</a:t>
            </a:r>
            <a:r>
              <a:rPr lang="cs-CZ" sz="1800" b="1" dirty="0" smtClean="0"/>
              <a:t>., </a:t>
            </a:r>
            <a:r>
              <a:rPr lang="cs-CZ" sz="1800" b="1" dirty="0" err="1" smtClean="0"/>
              <a:t>dr.h.c</a:t>
            </a:r>
            <a:r>
              <a:rPr lang="cs-CZ" sz="1800" b="1" dirty="0" smtClean="0"/>
              <a:t>.</a:t>
            </a:r>
          </a:p>
          <a:p>
            <a:pPr marL="0" indent="0">
              <a:buFont typeface="Arial" pitchFamily="34" charset="0"/>
              <a:buNone/>
            </a:pPr>
            <a:r>
              <a:rPr lang="cs-CZ" sz="1800" dirty="0" smtClean="0"/>
              <a:t>	ČVUT v Praze, Fakulta stavební, 	</a:t>
            </a:r>
          </a:p>
          <a:p>
            <a:pPr marL="0" indent="0">
              <a:buFont typeface="Arial" pitchFamily="34" charset="0"/>
              <a:buNone/>
            </a:pPr>
            <a:r>
              <a:rPr lang="cs-CZ" sz="1800" dirty="0" smtClean="0"/>
              <a:t>	Katedra konstrukcí pozemních staveb,</a:t>
            </a:r>
          </a:p>
          <a:p>
            <a:pPr marL="0" indent="0">
              <a:buFont typeface="Arial" pitchFamily="34" charset="0"/>
              <a:buNone/>
            </a:pPr>
            <a:r>
              <a:rPr lang="cs-CZ" sz="1800" dirty="0" smtClean="0"/>
              <a:t>	Thákurova 7, 166 29 Praha 6 – Dejvice</a:t>
            </a:r>
          </a:p>
          <a:p>
            <a:pPr marL="0" indent="0">
              <a:buFont typeface="Arial" pitchFamily="34" charset="0"/>
              <a:buNone/>
            </a:pPr>
            <a:r>
              <a:rPr lang="cs-CZ" sz="1800" dirty="0" smtClean="0"/>
              <a:t>	tel: +420 224357168	</a:t>
            </a:r>
          </a:p>
          <a:p>
            <a:pPr marL="0" indent="0">
              <a:buFont typeface="Arial" pitchFamily="34" charset="0"/>
              <a:buNone/>
            </a:pPr>
            <a:r>
              <a:rPr lang="cs-CZ" sz="1800" dirty="0" smtClean="0"/>
              <a:t>	email: </a:t>
            </a:r>
            <a:r>
              <a:rPr lang="cs-CZ" sz="1800" dirty="0" smtClean="0">
                <a:hlinkClick r:id="rId3"/>
              </a:rPr>
              <a:t>witzany@fsv.cvut.cz</a:t>
            </a:r>
            <a:endParaRPr lang="cs-CZ" sz="1800" dirty="0" smtClean="0"/>
          </a:p>
          <a:p>
            <a:r>
              <a:rPr lang="cs-CZ" sz="1800" b="1" dirty="0" smtClean="0"/>
              <a:t>doc. Ing. Tomáš Čejka, Ph.D.</a:t>
            </a:r>
          </a:p>
          <a:p>
            <a:pPr marL="0" indent="0">
              <a:buFont typeface="Arial" pitchFamily="34" charset="0"/>
              <a:buNone/>
            </a:pPr>
            <a:r>
              <a:rPr lang="cs-CZ" sz="1800" dirty="0" smtClean="0"/>
              <a:t>	ČVUT v Praze, Fakulta stavební, 	</a:t>
            </a:r>
          </a:p>
          <a:p>
            <a:pPr marL="0" indent="0">
              <a:buFont typeface="Arial" pitchFamily="34" charset="0"/>
              <a:buNone/>
            </a:pPr>
            <a:r>
              <a:rPr lang="cs-CZ" sz="1800" dirty="0" smtClean="0"/>
              <a:t>	Katedra konstrukcí pozemních staveb,</a:t>
            </a:r>
          </a:p>
          <a:p>
            <a:pPr marL="0" indent="0">
              <a:buFont typeface="Arial" pitchFamily="34" charset="0"/>
              <a:buNone/>
            </a:pPr>
            <a:r>
              <a:rPr lang="cs-CZ" sz="1800" dirty="0" smtClean="0"/>
              <a:t>	Thákurova 7, 166 29 Praha 6 – Dejvice</a:t>
            </a:r>
          </a:p>
          <a:p>
            <a:pPr marL="0" indent="0">
              <a:buFont typeface="Arial" pitchFamily="34" charset="0"/>
              <a:buNone/>
            </a:pPr>
            <a:r>
              <a:rPr lang="cs-CZ" sz="1800" dirty="0" smtClean="0"/>
              <a:t>	tel: +420 224357162	</a:t>
            </a:r>
          </a:p>
          <a:p>
            <a:pPr marL="0" indent="0">
              <a:buFont typeface="Arial" pitchFamily="34" charset="0"/>
              <a:buNone/>
            </a:pPr>
            <a:r>
              <a:rPr lang="cs-CZ" sz="1800" dirty="0" smtClean="0"/>
              <a:t>	email: </a:t>
            </a:r>
            <a:r>
              <a:rPr lang="cs-CZ" sz="1800" dirty="0" smtClean="0">
                <a:hlinkClick r:id="rId4"/>
              </a:rPr>
              <a:t>cejka@fsv.cvut.cz</a:t>
            </a:r>
            <a:endParaRPr lang="cs-CZ" sz="1800" dirty="0" smtClean="0"/>
          </a:p>
          <a:p>
            <a:endParaRPr lang="cs-CZ" sz="1800" dirty="0"/>
          </a:p>
        </p:txBody>
      </p:sp>
      <p:sp>
        <p:nvSpPr>
          <p:cNvPr id="3" name="Obdélník 2"/>
          <p:cNvSpPr/>
          <p:nvPr/>
        </p:nvSpPr>
        <p:spPr>
          <a:xfrm>
            <a:off x="107504" y="6240142"/>
            <a:ext cx="892899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200" b="1" dirty="0"/>
              <a:t>http://www.sfrb.cz/kalkulacky-a-uzitecne-nastroje/metodika-cvut/</a:t>
            </a:r>
          </a:p>
        </p:txBody>
      </p:sp>
    </p:spTree>
    <p:extLst>
      <p:ext uri="{BB962C8B-B14F-4D97-AF65-F5344CB8AC3E}">
        <p14:creationId xmlns:p14="http://schemas.microsoft.com/office/powerpoint/2010/main" val="3846950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MR_klas">
  <a:themeElements>
    <a:clrScheme name="Barvy MMR">
      <a:dk1>
        <a:sysClr val="windowText" lastClr="000000"/>
      </a:dk1>
      <a:lt1>
        <a:sysClr val="window" lastClr="FFFFFF"/>
      </a:lt1>
      <a:dk2>
        <a:srgbClr val="262626"/>
      </a:dk2>
      <a:lt2>
        <a:srgbClr val="EEECE1"/>
      </a:lt2>
      <a:accent1>
        <a:srgbClr val="000099"/>
      </a:accent1>
      <a:accent2>
        <a:srgbClr val="00AF3F"/>
      </a:accent2>
      <a:accent3>
        <a:srgbClr val="F9E300"/>
      </a:accent3>
      <a:accent4>
        <a:srgbClr val="E21C18"/>
      </a:accent4>
      <a:accent5>
        <a:srgbClr val="24A7AF"/>
      </a:accent5>
      <a:accent6>
        <a:srgbClr val="868686"/>
      </a:accent6>
      <a:hlink>
        <a:srgbClr val="00AF3F"/>
      </a:hlink>
      <a:folHlink>
        <a:srgbClr val="868686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698</TotalTime>
  <Words>514</Words>
  <Application>Microsoft Office PowerPoint</Application>
  <PresentationFormat>Předvádění na obrazovce (4:3)</PresentationFormat>
  <Paragraphs>85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MMR_klas</vt:lpstr>
      <vt:lpstr>Úpravy konstrukcí panelových domů TB030MMR001</vt:lpstr>
      <vt:lpstr>Krátká informace o projektu</vt:lpstr>
      <vt:lpstr>Představení výsledků projektu</vt:lpstr>
      <vt:lpstr>Prezentace aplikace PowerPoint</vt:lpstr>
      <vt:lpstr>Prezentace aplikace PowerPoint</vt:lpstr>
      <vt:lpstr>Aktuální použití výsledku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Vaner Lukáš</dc:creator>
  <cp:lastModifiedBy>uzivatel</cp:lastModifiedBy>
  <cp:revision>51</cp:revision>
  <cp:lastPrinted>2017-03-14T12:23:49Z</cp:lastPrinted>
  <dcterms:created xsi:type="dcterms:W3CDTF">2014-02-26T13:05:03Z</dcterms:created>
  <dcterms:modified xsi:type="dcterms:W3CDTF">2017-04-25T06:17:06Z</dcterms:modified>
</cp:coreProperties>
</file>