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0" r:id="rId3"/>
    <p:sldId id="262" r:id="rId4"/>
    <p:sldId id="264" r:id="rId5"/>
    <p:sldId id="259" r:id="rId6"/>
    <p:sldId id="266" r:id="rId7"/>
    <p:sldId id="265" r:id="rId8"/>
    <p:sldId id="267" r:id="rId9"/>
    <p:sldId id="263" r:id="rId10"/>
    <p:sldId id="261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AF3F"/>
    <a:srgbClr val="000099"/>
    <a:srgbClr val="DB7D00"/>
    <a:srgbClr val="F9E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66" autoAdjust="0"/>
    <p:restoredTop sz="94673" autoAdjust="0"/>
  </p:normalViewPr>
  <p:slideViewPr>
    <p:cSldViewPr>
      <p:cViewPr varScale="1">
        <p:scale>
          <a:sx n="110" d="100"/>
          <a:sy n="110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302738-92D9-4193-B134-A8AE8C2A4ED8}" type="datetimeFigureOut">
              <a:rPr lang="cs-CZ"/>
              <a:pPr>
                <a:defRPr/>
              </a:pPr>
              <a:t>25.4.2016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1F44FF-2562-43DE-92DA-D8CE52A7F7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F3E495-1E28-4115-A3AD-C42D763B50AE}" type="datetimeFigureOut">
              <a:rPr lang="cs-CZ"/>
              <a:pPr>
                <a:defRPr/>
              </a:pPr>
              <a:t>25.4.2016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28ADE6-07FE-4D07-848D-1796147560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 userDrawn="1"/>
        </p:nvSpPr>
        <p:spPr>
          <a:xfrm>
            <a:off x="1403350" y="3789363"/>
            <a:ext cx="7208838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mtClean="0"/>
              <a:t>MINISTERSTVO PRO MÍSTNÍ ROZVOJ ČR</a:t>
            </a:r>
          </a:p>
        </p:txBody>
      </p:sp>
      <p:pic>
        <p:nvPicPr>
          <p:cNvPr id="7" name="Obrázek 7" descr="mmr_cr_rgb.e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 dirty="0" smtClean="0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9" descr="podtisk_modry.emf"/>
          <p:cNvPicPr>
            <a:picLocks noChangeAspect="1"/>
          </p:cNvPicPr>
          <p:nvPr/>
        </p:nvPicPr>
        <p:blipFill>
          <a:blip r:embed="rId6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Podnadpis 6"/>
          <p:cNvSpPr txBox="1">
            <a:spLocks noGrp="1"/>
          </p:cNvSpPr>
          <p:nvPr>
            <p:ph type="title"/>
          </p:nvPr>
        </p:nvSpPr>
        <p:spPr bwMode="auto">
          <a:xfrm>
            <a:off x="395288" y="1917700"/>
            <a:ext cx="8291512" cy="503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0" hangingPunct="0">
              <a:spcAft>
                <a:spcPts val="600"/>
              </a:spcAft>
            </a:pPr>
            <a:r>
              <a:rPr lang="cs-CZ" altLang="cs-CZ" sz="2200" smtClean="0">
                <a:solidFill>
                  <a:schemeClr val="tx1"/>
                </a:solidFill>
                <a:latin typeface="Arial" charset="0"/>
                <a:cs typeface="Arial" charset="0"/>
              </a:rPr>
              <a:t>Bydlení jako činitel sociálního začleňování – TD03000279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11138" y="2565400"/>
            <a:ext cx="8712200" cy="244792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spcAft>
                <a:spcPts val="1200"/>
              </a:spcAft>
            </a:pPr>
            <a:r>
              <a:rPr lang="cs-CZ" sz="2800" b="1">
                <a:solidFill>
                  <a:srgbClr val="000099"/>
                </a:solidFill>
                <a:cs typeface="Arial" charset="0"/>
              </a:rPr>
              <a:t>Analytická část – dotazníkové šetření</a:t>
            </a:r>
          </a:p>
          <a:p>
            <a:pPr algn="ctr"/>
            <a:r>
              <a:rPr lang="cs-CZ" sz="2400" i="1">
                <a:solidFill>
                  <a:schemeClr val="tx1"/>
                </a:solidFill>
                <a:cs typeface="Arial" charset="0"/>
              </a:rPr>
              <a:t>Renata Zdařilová</a:t>
            </a:r>
          </a:p>
          <a:p>
            <a:pPr algn="ctr"/>
            <a:r>
              <a:rPr lang="cs-CZ" sz="2400" i="1">
                <a:solidFill>
                  <a:schemeClr val="tx1"/>
                </a:solidFill>
                <a:cs typeface="Arial" charset="0"/>
              </a:rPr>
              <a:t>František Kuda, Stanislav Endel</a:t>
            </a:r>
          </a:p>
        </p:txBody>
      </p:sp>
      <p:sp>
        <p:nvSpPr>
          <p:cNvPr id="6" name="Podnadpis 6"/>
          <p:cNvSpPr txBox="1">
            <a:spLocks noGrp="1"/>
          </p:cNvSpPr>
          <p:nvPr>
            <p:ph idx="1"/>
          </p:nvPr>
        </p:nvSpPr>
        <p:spPr bwMode="auto">
          <a:xfrm>
            <a:off x="7092950" y="4941888"/>
            <a:ext cx="2016125" cy="431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ts val="200"/>
              </a:spcAft>
            </a:pPr>
            <a:r>
              <a:rPr lang="cs-CZ" sz="1400" b="1" i="1" smtClean="0">
                <a:latin typeface="Arial" charset="0"/>
                <a:cs typeface="Arial" charset="0"/>
              </a:rPr>
              <a:t>Květen 2016</a:t>
            </a:r>
          </a:p>
          <a:p>
            <a:pPr algn="ctr" eaLnBrk="0" hangingPunct="0">
              <a:spcBef>
                <a:spcPct val="0"/>
              </a:spcBef>
            </a:pPr>
            <a:endParaRPr lang="cs-CZ" smtClean="0">
              <a:solidFill>
                <a:srgbClr val="434343"/>
              </a:solidFill>
              <a:latin typeface="Arial" charset="0"/>
              <a:cs typeface="Arial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6207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" y="5661025"/>
            <a:ext cx="28082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fakul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422900"/>
            <a:ext cx="939800" cy="117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 bwMode="auto">
          <a:xfrm>
            <a:off x="395288" y="1412875"/>
            <a:ext cx="8291512" cy="503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mtClean="0">
                <a:latin typeface="Arial" charset="0"/>
                <a:cs typeface="Arial" charset="0"/>
              </a:rPr>
              <a:t>Kontakt na řešitele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40481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211138" y="3573463"/>
            <a:ext cx="8712200" cy="244792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spcAft>
                <a:spcPts val="1200"/>
              </a:spcAft>
            </a:pPr>
            <a:r>
              <a:rPr lang="cs-CZ" sz="2400" b="1">
                <a:solidFill>
                  <a:schemeClr val="tx1"/>
                </a:solidFill>
                <a:cs typeface="Arial" charset="0"/>
              </a:rPr>
              <a:t>Ing.Renata Zdařilová, Ph.D.</a:t>
            </a:r>
          </a:p>
          <a:p>
            <a:pPr algn="ctr">
              <a:spcAft>
                <a:spcPts val="1200"/>
              </a:spcAft>
            </a:pPr>
            <a:endParaRPr lang="cs-CZ" sz="800" b="1">
              <a:solidFill>
                <a:schemeClr val="tx1"/>
              </a:solidFill>
              <a:cs typeface="Arial" charset="0"/>
            </a:endParaRPr>
          </a:p>
          <a:p>
            <a:pPr algn="ctr">
              <a:spcAft>
                <a:spcPts val="1200"/>
              </a:spcAft>
            </a:pPr>
            <a:r>
              <a:rPr lang="cs-CZ" sz="2000">
                <a:solidFill>
                  <a:schemeClr val="tx1"/>
                </a:solidFill>
                <a:cs typeface="Arial" charset="0"/>
              </a:rPr>
              <a:t>Fakulta stavební </a:t>
            </a:r>
          </a:p>
          <a:p>
            <a:pPr algn="ctr">
              <a:spcAft>
                <a:spcPts val="1200"/>
              </a:spcAft>
            </a:pPr>
            <a:r>
              <a:rPr lang="cs-CZ" sz="2000">
                <a:solidFill>
                  <a:schemeClr val="tx1"/>
                </a:solidFill>
                <a:cs typeface="Arial" charset="0"/>
              </a:rPr>
              <a:t>Vysoká škola báňská – Technická univerzita Ostrava</a:t>
            </a:r>
          </a:p>
          <a:p>
            <a:pPr algn="ctr">
              <a:spcAft>
                <a:spcPts val="1200"/>
              </a:spcAft>
            </a:pPr>
            <a:r>
              <a:rPr lang="cs-CZ" sz="2000">
                <a:solidFill>
                  <a:schemeClr val="tx1"/>
                </a:solidFill>
                <a:cs typeface="Arial" charset="0"/>
              </a:rPr>
              <a:t>17.listopadu 15, 708 33 Ostrava-Poruba</a:t>
            </a:r>
          </a:p>
          <a:p>
            <a:pPr algn="ctr">
              <a:spcAft>
                <a:spcPts val="1200"/>
              </a:spcAft>
            </a:pPr>
            <a:endParaRPr lang="cs-CZ" sz="1200">
              <a:solidFill>
                <a:schemeClr val="tx1"/>
              </a:solidFill>
              <a:cs typeface="Arial" charset="0"/>
            </a:endParaRPr>
          </a:p>
          <a:p>
            <a:pPr algn="ctr">
              <a:spcAft>
                <a:spcPts val="1200"/>
              </a:spcAft>
            </a:pPr>
            <a:r>
              <a:rPr lang="cs-CZ" sz="2000">
                <a:solidFill>
                  <a:schemeClr val="tx1"/>
                </a:solidFill>
                <a:cs typeface="Arial" charset="0"/>
              </a:rPr>
              <a:t>e-mail: renata.zdarilova@vsb.cz</a:t>
            </a:r>
          </a:p>
          <a:p>
            <a:pPr algn="ctr">
              <a:spcAft>
                <a:spcPts val="1200"/>
              </a:spcAft>
            </a:pPr>
            <a:r>
              <a:rPr lang="cs-CZ" sz="2000">
                <a:solidFill>
                  <a:schemeClr val="tx1"/>
                </a:solidFill>
                <a:cs typeface="Arial" charset="0"/>
              </a:rPr>
              <a:t>tel.: 59 732 1937</a:t>
            </a:r>
          </a:p>
          <a:p>
            <a:pPr algn="ctr">
              <a:spcAft>
                <a:spcPts val="1200"/>
              </a:spcAft>
            </a:pPr>
            <a:endParaRPr lang="cs-CZ" sz="2000" i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2"/>
          <p:cNvSpPr>
            <a:spLocks noGrp="1"/>
          </p:cNvSpPr>
          <p:nvPr>
            <p:ph type="title"/>
          </p:nvPr>
        </p:nvSpPr>
        <p:spPr bwMode="auto">
          <a:xfrm>
            <a:off x="395288" y="1412875"/>
            <a:ext cx="8291512" cy="503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mtClean="0">
                <a:latin typeface="Arial" charset="0"/>
                <a:cs typeface="Arial" charset="0"/>
              </a:rPr>
              <a:t>Informace o projektu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40481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396875" y="3357563"/>
            <a:ext cx="8496300" cy="244792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61950" indent="-361950">
              <a:buFont typeface="Wingdings" pitchFamily="2" charset="2"/>
              <a:buChar char="q"/>
            </a:pPr>
            <a:r>
              <a:rPr lang="cs-CZ" sz="2200">
                <a:solidFill>
                  <a:schemeClr val="tx1"/>
                </a:solidFill>
              </a:rPr>
              <a:t>3. veřejná soutěž Programu na podporu aplikovaného společenskovědního výzkumu a experimentálního vývoje OMEGA</a:t>
            </a:r>
          </a:p>
          <a:p>
            <a:pPr marL="361950" indent="-361950">
              <a:buFont typeface="Wingdings" pitchFamily="2" charset="2"/>
              <a:buChar char="q"/>
            </a:pPr>
            <a:endParaRPr lang="cs-CZ" sz="800">
              <a:solidFill>
                <a:schemeClr val="tx1"/>
              </a:solidFill>
            </a:endParaRPr>
          </a:p>
          <a:p>
            <a:pPr marL="361950" indent="-361950">
              <a:buFont typeface="Wingdings" pitchFamily="2" charset="2"/>
              <a:buChar char="q"/>
            </a:pPr>
            <a:r>
              <a:rPr lang="cs-CZ" sz="2200">
                <a:solidFill>
                  <a:schemeClr val="tx1"/>
                </a:solidFill>
              </a:rPr>
              <a:t>Zahájení projektu 01.01.2016</a:t>
            </a:r>
          </a:p>
          <a:p>
            <a:pPr marL="361950" indent="-361950">
              <a:buFont typeface="Wingdings" pitchFamily="2" charset="2"/>
              <a:buChar char="q"/>
            </a:pPr>
            <a:r>
              <a:rPr lang="cs-CZ" sz="2200">
                <a:solidFill>
                  <a:schemeClr val="tx1"/>
                </a:solidFill>
              </a:rPr>
              <a:t>Ukončení projektu 31.12.2017</a:t>
            </a:r>
          </a:p>
          <a:p>
            <a:pPr marL="361950" indent="-361950">
              <a:buFont typeface="Wingdings" pitchFamily="2" charset="2"/>
              <a:buChar char="q"/>
            </a:pPr>
            <a:endParaRPr lang="cs-CZ" sz="1000">
              <a:solidFill>
                <a:schemeClr val="tx1"/>
              </a:solidFill>
            </a:endParaRPr>
          </a:p>
          <a:p>
            <a:pPr marL="361950" indent="-361950">
              <a:buFont typeface="Wingdings" pitchFamily="2" charset="2"/>
              <a:buChar char="q"/>
            </a:pPr>
            <a:r>
              <a:rPr lang="cs-CZ" sz="2200">
                <a:solidFill>
                  <a:schemeClr val="tx1"/>
                </a:solidFill>
              </a:rPr>
              <a:t>Cíl projektu – zlepšení rovnosti podmínek v oblasti bydlení         ve vztahu k znevýhodněným skupinám obyvatel (senioři                a zdravotně postižení) navržením souboru doporučení a opatření k nastartování systémového řešení přizpůsobitelného bydlení bez nutnosti výstavby speciálních zařízení či úprav bytů s extrémními nároky na dispoziční řešení obytných budov.</a:t>
            </a:r>
          </a:p>
          <a:p>
            <a:pPr marL="361950" indent="-361950">
              <a:buFont typeface="Wingdings" pitchFamily="2" charset="2"/>
              <a:buChar char="q"/>
            </a:pPr>
            <a:endParaRPr lang="cs-CZ" sz="2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Nadpis 1"/>
          <p:cNvSpPr>
            <a:spLocks noGrp="1"/>
          </p:cNvSpPr>
          <p:nvPr>
            <p:ph type="title"/>
          </p:nvPr>
        </p:nvSpPr>
        <p:spPr bwMode="auto">
          <a:xfrm>
            <a:off x="611188" y="1125538"/>
            <a:ext cx="8220075" cy="1008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mtClean="0">
                <a:latin typeface="Arial" charset="0"/>
                <a:cs typeface="Arial" charset="0"/>
              </a:rPr>
              <a:t>Činnosti projektu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40481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468313" y="3213100"/>
            <a:ext cx="8207375" cy="244792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61950" indent="-361950">
              <a:buFont typeface="Wingdings" pitchFamily="2" charset="2"/>
              <a:buChar char="q"/>
            </a:pPr>
            <a:r>
              <a:rPr lang="cs-CZ" sz="2200">
                <a:solidFill>
                  <a:schemeClr val="tx1"/>
                </a:solidFill>
              </a:rPr>
              <a:t>I.etapa řešení </a:t>
            </a:r>
            <a:r>
              <a:rPr lang="cs-CZ">
                <a:solidFill>
                  <a:schemeClr val="tx1"/>
                </a:solidFill>
              </a:rPr>
              <a:t>– </a:t>
            </a:r>
            <a:r>
              <a:rPr lang="cs-CZ" sz="2200">
                <a:solidFill>
                  <a:schemeClr val="tx1"/>
                </a:solidFill>
              </a:rPr>
              <a:t>analytická část </a:t>
            </a:r>
          </a:p>
          <a:p>
            <a:pPr marL="1189038" lvl="1" indent="-285750">
              <a:buFont typeface="Wingdings" pitchFamily="2" charset="2"/>
              <a:buChar char="§"/>
            </a:pPr>
            <a:r>
              <a:rPr lang="cs-CZ" sz="2200">
                <a:solidFill>
                  <a:schemeClr val="tx1"/>
                </a:solidFill>
              </a:rPr>
              <a:t>období:	01 – 06/2016</a:t>
            </a:r>
          </a:p>
          <a:p>
            <a:pPr marL="1189038" lvl="1" indent="-285750">
              <a:buFont typeface="Wingdings" pitchFamily="2" charset="2"/>
              <a:buChar char="§"/>
            </a:pPr>
            <a:r>
              <a:rPr lang="cs-CZ" sz="2200">
                <a:solidFill>
                  <a:schemeClr val="tx1"/>
                </a:solidFill>
              </a:rPr>
              <a:t>náplň:	dotazníkové šetření</a:t>
            </a:r>
          </a:p>
          <a:p>
            <a:pPr marL="1189038" lvl="1" indent="-285750">
              <a:buFont typeface="Wingdings" pitchFamily="2" charset="2"/>
              <a:buChar char="q"/>
            </a:pPr>
            <a:endParaRPr lang="cs-CZ" sz="1200">
              <a:solidFill>
                <a:schemeClr val="tx1"/>
              </a:solidFill>
            </a:endParaRPr>
          </a:p>
          <a:p>
            <a:pPr marL="361950" indent="-361950">
              <a:buFont typeface="Wingdings" pitchFamily="2" charset="2"/>
              <a:buChar char="q"/>
            </a:pPr>
            <a:r>
              <a:rPr lang="cs-CZ" sz="2200">
                <a:solidFill>
                  <a:schemeClr val="tx1"/>
                </a:solidFill>
              </a:rPr>
              <a:t>II.etapa řešení – modelové parametry</a:t>
            </a:r>
          </a:p>
          <a:p>
            <a:pPr marL="1189038" lvl="1" indent="-285750">
              <a:buFont typeface="Wingdings" pitchFamily="2" charset="2"/>
              <a:buChar char="§"/>
            </a:pPr>
            <a:r>
              <a:rPr lang="cs-CZ" sz="2200">
                <a:solidFill>
                  <a:schemeClr val="tx1"/>
                </a:solidFill>
              </a:rPr>
              <a:t>období:	07/2016 – 02/2017</a:t>
            </a:r>
          </a:p>
          <a:p>
            <a:pPr marL="1189038" lvl="1" indent="-285750">
              <a:buFont typeface="Wingdings" pitchFamily="2" charset="2"/>
              <a:buChar char="§"/>
            </a:pPr>
            <a:r>
              <a:rPr lang="cs-CZ" sz="2200">
                <a:solidFill>
                  <a:schemeClr val="tx1"/>
                </a:solidFill>
              </a:rPr>
              <a:t>náplň:	faktory pro standardizaci řešení potřeb, 		modelové parametry</a:t>
            </a:r>
          </a:p>
          <a:p>
            <a:pPr marL="361950" indent="-361950">
              <a:buFont typeface="Wingdings" pitchFamily="2" charset="2"/>
              <a:buChar char="q"/>
            </a:pPr>
            <a:endParaRPr lang="cs-CZ" sz="1200">
              <a:solidFill>
                <a:schemeClr val="tx1"/>
              </a:solidFill>
            </a:endParaRPr>
          </a:p>
          <a:p>
            <a:pPr marL="361950" indent="-361950">
              <a:buFont typeface="Wingdings" pitchFamily="2" charset="2"/>
              <a:buChar char="q"/>
            </a:pPr>
            <a:r>
              <a:rPr lang="cs-CZ" sz="2200">
                <a:solidFill>
                  <a:schemeClr val="tx1"/>
                </a:solidFill>
              </a:rPr>
              <a:t>III.etapa řešení – uplatnitelnost výsledků</a:t>
            </a:r>
          </a:p>
          <a:p>
            <a:pPr marL="1189038" lvl="1" indent="-285750">
              <a:buFont typeface="Wingdings" pitchFamily="2" charset="2"/>
              <a:buChar char="§"/>
            </a:pPr>
            <a:r>
              <a:rPr lang="cs-CZ" sz="2200">
                <a:solidFill>
                  <a:schemeClr val="tx1"/>
                </a:solidFill>
              </a:rPr>
              <a:t>období:	11/2016 – 12/2017</a:t>
            </a:r>
          </a:p>
          <a:p>
            <a:pPr marL="1189038" lvl="1" indent="-285750">
              <a:buFont typeface="Wingdings" pitchFamily="2" charset="2"/>
              <a:buChar char="§"/>
            </a:pPr>
            <a:r>
              <a:rPr lang="cs-CZ" sz="2200">
                <a:solidFill>
                  <a:schemeClr val="tx1"/>
                </a:solidFill>
              </a:rPr>
              <a:t>náplň:	vzdělávací aktivity, výsledky promítnuté:		ČSN 73 4301 Obytné budovy </a:t>
            </a:r>
          </a:p>
          <a:p>
            <a:pPr marL="1597025" lvl="2" indent="-228600">
              <a:buFont typeface="Wingdings" pitchFamily="2" charset="2"/>
              <a:buNone/>
            </a:pPr>
            <a:r>
              <a:rPr lang="cs-CZ" sz="2200">
                <a:solidFill>
                  <a:schemeClr val="tx1"/>
                </a:solidFill>
              </a:rPr>
              <a:t>			ČSN 73 4305 Zaříditelnost bytů 	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3"/>
          <p:cNvSpPr>
            <a:spLocks noGrp="1"/>
          </p:cNvSpPr>
          <p:nvPr>
            <p:ph type="title" idx="4294967295"/>
          </p:nvPr>
        </p:nvSpPr>
        <p:spPr bwMode="auto">
          <a:xfrm>
            <a:off x="395288" y="1412875"/>
            <a:ext cx="8291512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z="3200" b="1" smtClean="0">
                <a:solidFill>
                  <a:srgbClr val="000099"/>
                </a:solidFill>
                <a:cs typeface="Arial" charset="0"/>
              </a:rPr>
              <a:t>Dotazníkové šetření </a:t>
            </a:r>
            <a:r>
              <a:rPr lang="cs-CZ" sz="2200" b="1" smtClean="0">
                <a:solidFill>
                  <a:srgbClr val="000099"/>
                </a:solidFill>
                <a:cs typeface="Arial" charset="0"/>
              </a:rPr>
              <a:t>http:</a:t>
            </a:r>
            <a:r>
              <a:rPr lang="en-US" sz="2200" b="1" smtClean="0">
                <a:solidFill>
                  <a:srgbClr val="000099"/>
                </a:solidFill>
                <a:cs typeface="Arial" charset="0"/>
              </a:rPr>
              <a:t>//</a:t>
            </a:r>
            <a:r>
              <a:rPr lang="cs-CZ" sz="2200" b="1" smtClean="0">
                <a:solidFill>
                  <a:srgbClr val="000099"/>
                </a:solidFill>
                <a:cs typeface="Arial" charset="0"/>
              </a:rPr>
              <a:t>bariery.formees.com</a:t>
            </a:r>
            <a:r>
              <a:rPr lang="en-US" sz="2200" b="1" smtClean="0">
                <a:solidFill>
                  <a:srgbClr val="000099"/>
                </a:solidFill>
                <a:cs typeface="Arial" charset="0"/>
              </a:rPr>
              <a:t>/</a:t>
            </a:r>
            <a:r>
              <a:rPr lang="cs-CZ" sz="2200" b="1" smtClean="0">
                <a:solidFill>
                  <a:srgbClr val="000099"/>
                </a:solidFill>
                <a:cs typeface="Arial" charset="0"/>
              </a:rPr>
              <a:t>f</a:t>
            </a:r>
            <a:r>
              <a:rPr lang="en-US" sz="2200" b="1" smtClean="0">
                <a:solidFill>
                  <a:srgbClr val="000099"/>
                </a:solidFill>
                <a:cs typeface="Arial" charset="0"/>
              </a:rPr>
              <a:t>/</a:t>
            </a:r>
            <a:r>
              <a:rPr lang="cs-CZ" sz="2200" b="1" smtClean="0">
                <a:solidFill>
                  <a:srgbClr val="000099"/>
                </a:solidFill>
                <a:cs typeface="Arial" charset="0"/>
              </a:rPr>
              <a:t>anketa</a:t>
            </a:r>
            <a:r>
              <a:rPr lang="en-US" sz="2200" b="1" smtClean="0">
                <a:solidFill>
                  <a:srgbClr val="000099"/>
                </a:solidFill>
                <a:cs typeface="Arial" charset="0"/>
              </a:rPr>
              <a:t>/</a:t>
            </a:r>
            <a:endParaRPr lang="cs-CZ" sz="2200" b="1" smtClean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40481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obr1 kop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2349500"/>
            <a:ext cx="4129087" cy="4248150"/>
          </a:xfrm>
          <a:prstGeom prst="rect">
            <a:avLst/>
          </a:prstGeom>
          <a:noFill/>
        </p:spPr>
      </p:pic>
      <p:pic>
        <p:nvPicPr>
          <p:cNvPr id="24581" name="Picture 5" descr="obr kop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659188"/>
            <a:ext cx="3971925" cy="293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Nadpis 1"/>
          <p:cNvSpPr>
            <a:spLocks noGrp="1"/>
          </p:cNvSpPr>
          <p:nvPr>
            <p:ph type="title"/>
          </p:nvPr>
        </p:nvSpPr>
        <p:spPr bwMode="auto">
          <a:xfrm>
            <a:off x="395288" y="1412875"/>
            <a:ext cx="8291512" cy="503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mtClean="0">
                <a:latin typeface="Arial" charset="0"/>
                <a:cs typeface="Arial" charset="0"/>
              </a:rPr>
              <a:t>Výběrové šetření zdravotně postižených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40481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468313" y="2925763"/>
            <a:ext cx="8207375" cy="244792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61950" indent="-361950">
              <a:buFont typeface="Wingdings" pitchFamily="2" charset="2"/>
              <a:buChar char="q"/>
            </a:pPr>
            <a:r>
              <a:rPr lang="cs-CZ" sz="2200">
                <a:solidFill>
                  <a:schemeClr val="tx1"/>
                </a:solidFill>
              </a:rPr>
              <a:t>V roce 2013 proběhlo </a:t>
            </a:r>
            <a:r>
              <a:rPr lang="ru-RU" sz="2200">
                <a:solidFill>
                  <a:schemeClr val="tx1"/>
                </a:solidFill>
              </a:rPr>
              <a:t>Výběrové šetření zdravotně postižených osob 2013,</a:t>
            </a:r>
            <a:r>
              <a:rPr lang="cs-CZ" sz="2200">
                <a:solidFill>
                  <a:schemeClr val="tx1"/>
                </a:solidFill>
              </a:rPr>
              <a:t> ne kterém se podílel</a:t>
            </a:r>
            <a:r>
              <a:rPr lang="ru-RU" sz="2200">
                <a:solidFill>
                  <a:schemeClr val="tx1"/>
                </a:solidFill>
              </a:rPr>
              <a:t> </a:t>
            </a:r>
            <a:r>
              <a:rPr lang="cs-CZ" sz="2200">
                <a:solidFill>
                  <a:schemeClr val="tx1"/>
                </a:solidFill>
              </a:rPr>
              <a:t>Český statistický úřad a Ústav zdravotnických informací a statistiky ČR. </a:t>
            </a:r>
          </a:p>
          <a:p>
            <a:pPr marL="361950" indent="-361950">
              <a:buFont typeface="Wingdings" pitchFamily="2" charset="2"/>
              <a:buNone/>
            </a:pPr>
            <a:endParaRPr lang="cs-CZ" sz="1200">
              <a:solidFill>
                <a:schemeClr val="tx1"/>
              </a:solidFill>
            </a:endParaRPr>
          </a:p>
          <a:p>
            <a:pPr marL="361950" indent="-361950">
              <a:buFont typeface="Wingdings" pitchFamily="2" charset="2"/>
              <a:buChar char="q"/>
            </a:pPr>
            <a:r>
              <a:rPr lang="cs-CZ" sz="2200">
                <a:solidFill>
                  <a:schemeClr val="tx1"/>
                </a:solidFill>
              </a:rPr>
              <a:t>Doplnění celkové charakteristiky o rodinném stavu a bydlení osob se zdravotním postižením.	</a:t>
            </a:r>
          </a:p>
          <a:p>
            <a:pPr marL="361950" indent="-361950">
              <a:buFont typeface="Wingdings" pitchFamily="2" charset="2"/>
              <a:buChar char="q"/>
            </a:pPr>
            <a:endParaRPr lang="cs-CZ" sz="1200">
              <a:solidFill>
                <a:schemeClr val="tx1"/>
              </a:solidFill>
            </a:endParaRPr>
          </a:p>
          <a:p>
            <a:pPr marL="361950" indent="-361950">
              <a:buFont typeface="Wingdings" pitchFamily="2" charset="2"/>
              <a:buChar char="q"/>
            </a:pPr>
            <a:r>
              <a:rPr lang="cs-CZ" sz="2200">
                <a:solidFill>
                  <a:schemeClr val="tx1"/>
                </a:solidFill>
              </a:rPr>
              <a:t>Z šetření </a:t>
            </a:r>
            <a:r>
              <a:rPr lang="ru-RU" sz="2200">
                <a:solidFill>
                  <a:schemeClr val="tx1"/>
                </a:solidFill>
              </a:rPr>
              <a:t>vyplývá, že naprosto dominantní pozici</a:t>
            </a:r>
            <a:r>
              <a:rPr lang="cs-CZ" sz="2200">
                <a:solidFill>
                  <a:schemeClr val="tx1"/>
                </a:solidFill>
              </a:rPr>
              <a:t>                           v charakteristice typu bydlení</a:t>
            </a:r>
            <a:r>
              <a:rPr lang="ru-RU" sz="2200">
                <a:solidFill>
                  <a:schemeClr val="tx1"/>
                </a:solidFill>
              </a:rPr>
              <a:t> zaujímá </a:t>
            </a:r>
            <a:r>
              <a:rPr lang="ru-RU" sz="2200" b="1">
                <a:solidFill>
                  <a:schemeClr val="accent1"/>
                </a:solidFill>
              </a:rPr>
              <a:t>standardní byt v běžném domě</a:t>
            </a:r>
            <a:r>
              <a:rPr lang="ru-RU" sz="2200">
                <a:solidFill>
                  <a:schemeClr val="tx1"/>
                </a:solidFill>
              </a:rPr>
              <a:t>, který jako typ bydlení uvedlo </a:t>
            </a:r>
            <a:r>
              <a:rPr lang="ru-RU" sz="2200" b="1">
                <a:solidFill>
                  <a:schemeClr val="accent1"/>
                </a:solidFill>
              </a:rPr>
              <a:t>80% zdravotně postižených </a:t>
            </a:r>
            <a:r>
              <a:rPr lang="cs-CZ" sz="2200" b="1">
                <a:solidFill>
                  <a:schemeClr val="accent1"/>
                </a:solidFill>
              </a:rPr>
              <a:t>osob</a:t>
            </a:r>
            <a:r>
              <a:rPr lang="ru-RU" sz="2200">
                <a:solidFill>
                  <a:schemeClr val="tx1"/>
                </a:solidFill>
              </a:rPr>
              <a:t>. Druhá pozice byla zjištěna u bezbariérového bytu (6,7%), třetí u lůžek v zařízeních sociální péče (6,4%).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cs-CZ" sz="2200">
                <a:solidFill>
                  <a:schemeClr val="tx1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395288" y="1412875"/>
            <a:ext cx="8291512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z="3200" b="1" smtClean="0">
                <a:solidFill>
                  <a:srgbClr val="000099"/>
                </a:solidFill>
                <a:cs typeface="Arial" charset="0"/>
              </a:rPr>
              <a:t>Vyhodnocení dotazníkového šetření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40481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137025" y="6538913"/>
            <a:ext cx="4899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cs-CZ" sz="1200"/>
              <a:t>Zdroj: </a:t>
            </a:r>
            <a:r>
              <a:rPr lang="ru-RU" sz="1200"/>
              <a:t>Výběrové šetření zdravotně postižených osob 2013 [</a:t>
            </a:r>
            <a:r>
              <a:rPr lang="cs-CZ" sz="1200"/>
              <a:t>ČSÚ 2014</a:t>
            </a:r>
            <a:r>
              <a:rPr lang="ru-RU" sz="1200"/>
              <a:t>]</a:t>
            </a:r>
          </a:p>
        </p:txBody>
      </p:sp>
      <p:grpSp>
        <p:nvGrpSpPr>
          <p:cNvPr id="26638" name="Group 14"/>
          <p:cNvGrpSpPr>
            <a:grpSpLocks/>
          </p:cNvGrpSpPr>
          <p:nvPr/>
        </p:nvGrpSpPr>
        <p:grpSpPr bwMode="auto">
          <a:xfrm>
            <a:off x="1117600" y="1916113"/>
            <a:ext cx="6838950" cy="4816475"/>
            <a:chOff x="704" y="1207"/>
            <a:chExt cx="4308" cy="3034"/>
          </a:xfrm>
        </p:grpSpPr>
        <p:grpSp>
          <p:nvGrpSpPr>
            <p:cNvPr id="26632" name="Group 8"/>
            <p:cNvGrpSpPr>
              <a:grpSpLocks/>
            </p:cNvGrpSpPr>
            <p:nvPr/>
          </p:nvGrpSpPr>
          <p:grpSpPr bwMode="auto">
            <a:xfrm>
              <a:off x="704" y="1207"/>
              <a:ext cx="4308" cy="3034"/>
              <a:chOff x="704" y="1266"/>
              <a:chExt cx="4308" cy="3034"/>
            </a:xfrm>
          </p:grpSpPr>
          <p:pic>
            <p:nvPicPr>
              <p:cNvPr id="26629" name="obrázek 5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4" y="1266"/>
                <a:ext cx="4263" cy="3034"/>
              </a:xfrm>
              <a:prstGeom prst="rect">
                <a:avLst/>
              </a:prstGeom>
              <a:noFill/>
            </p:spPr>
          </p:pic>
          <p:sp>
            <p:nvSpPr>
              <p:cNvPr id="26630" name="Oval 6"/>
              <p:cNvSpPr>
                <a:spLocks noChangeArrowheads="1"/>
              </p:cNvSpPr>
              <p:nvPr/>
            </p:nvSpPr>
            <p:spPr bwMode="auto">
              <a:xfrm>
                <a:off x="1065" y="3974"/>
                <a:ext cx="454" cy="227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631" name="Oval 7"/>
              <p:cNvSpPr>
                <a:spLocks noChangeArrowheads="1"/>
              </p:cNvSpPr>
              <p:nvPr/>
            </p:nvSpPr>
            <p:spPr bwMode="auto">
              <a:xfrm>
                <a:off x="4558" y="3974"/>
                <a:ext cx="454" cy="227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1020" y="1752"/>
              <a:ext cx="454" cy="2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395288" y="1412875"/>
            <a:ext cx="8291512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z="3200" b="1" smtClean="0">
                <a:solidFill>
                  <a:srgbClr val="000099"/>
                </a:solidFill>
                <a:cs typeface="Arial" charset="0"/>
              </a:rPr>
              <a:t>Uplatnění výsledků šetření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40481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468313" y="2925763"/>
            <a:ext cx="8207375" cy="244792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61950" indent="-361950">
              <a:buFont typeface="Wingdings" pitchFamily="2" charset="2"/>
              <a:buChar char="q"/>
            </a:pPr>
            <a:r>
              <a:rPr lang="cs-CZ" sz="2200">
                <a:solidFill>
                  <a:schemeClr val="tx1"/>
                </a:solidFill>
              </a:rPr>
              <a:t>Šetření o osobách se zdravotním postižením a dotazníkový průzkum potvrzuje, že v rámci zajišťování kvalitního bezbariérového bydlení musí být </a:t>
            </a:r>
            <a:r>
              <a:rPr lang="cs-CZ" sz="2200" b="1">
                <a:solidFill>
                  <a:schemeClr val="accent1"/>
                </a:solidFill>
              </a:rPr>
              <a:t>důraz kladen na běžnou bytovou výstavbu s možností adaptability</a:t>
            </a:r>
            <a:r>
              <a:rPr lang="cs-CZ" sz="2200">
                <a:solidFill>
                  <a:schemeClr val="tx1"/>
                </a:solidFill>
              </a:rPr>
              <a:t> na specifické podmínky </a:t>
            </a:r>
            <a:r>
              <a:rPr lang="ru-RU" sz="2200">
                <a:solidFill>
                  <a:schemeClr val="tx1"/>
                </a:solidFill>
              </a:rPr>
              <a:t>měnících se potřeb </a:t>
            </a:r>
            <a:r>
              <a:rPr lang="cs-CZ" sz="2200">
                <a:solidFill>
                  <a:schemeClr val="tx1"/>
                </a:solidFill>
              </a:rPr>
              <a:t>cílových</a:t>
            </a:r>
            <a:r>
              <a:rPr lang="ru-RU" sz="2200">
                <a:solidFill>
                  <a:schemeClr val="tx1"/>
                </a:solidFill>
              </a:rPr>
              <a:t> uživatelů</a:t>
            </a:r>
            <a:r>
              <a:rPr lang="cs-CZ" sz="2200">
                <a:solidFill>
                  <a:schemeClr val="tx1"/>
                </a:solidFill>
              </a:rPr>
              <a:t>.</a:t>
            </a:r>
          </a:p>
          <a:p>
            <a:pPr marL="361950" indent="-361950">
              <a:buFont typeface="Wingdings" pitchFamily="2" charset="2"/>
              <a:buNone/>
            </a:pPr>
            <a:endParaRPr lang="cs-CZ" sz="1200">
              <a:solidFill>
                <a:schemeClr val="tx1"/>
              </a:solidFill>
            </a:endParaRPr>
          </a:p>
          <a:p>
            <a:pPr marL="361950" indent="-361950">
              <a:buFont typeface="Wingdings" pitchFamily="2" charset="2"/>
              <a:buChar char="q"/>
            </a:pPr>
            <a:r>
              <a:rPr lang="cs-CZ" sz="2200">
                <a:solidFill>
                  <a:schemeClr val="tx1"/>
                </a:solidFill>
              </a:rPr>
              <a:t>Neméně významnou informací jsou </a:t>
            </a:r>
            <a:r>
              <a:rPr lang="cs-CZ" sz="2200" b="1">
                <a:solidFill>
                  <a:schemeClr val="accent1"/>
                </a:solidFill>
              </a:rPr>
              <a:t>údaje o četnosti typu zdravotního postižení</a:t>
            </a:r>
            <a:r>
              <a:rPr lang="cs-CZ" sz="2200">
                <a:solidFill>
                  <a:schemeClr val="tx1"/>
                </a:solidFill>
              </a:rPr>
              <a:t>. Tento údaj je významným faktorem         pro samotné nastolení specifických technických požadavků, jenž jsou odlišné pro postižení tělesné, zrakové, sluchové apod. a jenž nám umožní vytvořit potřebná kritéria pro tvorbu přizpůsobitelného bydlení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395288" y="1412875"/>
            <a:ext cx="8291512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z="3200" b="1" smtClean="0">
                <a:solidFill>
                  <a:srgbClr val="000099"/>
                </a:solidFill>
                <a:cs typeface="Arial" charset="0"/>
              </a:rPr>
              <a:t>Uplatnění výsledků projektu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40481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468313" y="3284538"/>
            <a:ext cx="8207375" cy="244792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61950" indent="-361950">
              <a:buFont typeface="Wingdings" pitchFamily="2" charset="2"/>
              <a:buChar char="q"/>
            </a:pPr>
            <a:r>
              <a:rPr lang="cs-CZ" sz="2200">
                <a:solidFill>
                  <a:schemeClr val="tx1"/>
                </a:solidFill>
              </a:rPr>
              <a:t>Hlavní uplatnění výsledků projektu  je v </a:t>
            </a:r>
            <a:r>
              <a:rPr lang="cs-CZ" sz="2200" b="1">
                <a:solidFill>
                  <a:schemeClr val="accent1"/>
                </a:solidFill>
              </a:rPr>
              <a:t>zásadní revizi             ČSN 73 4305 Zaříditelnost bytů a změně vybraných částí (článků) ČSN 73 4301 Obytné budovy</a:t>
            </a:r>
            <a:r>
              <a:rPr lang="cs-CZ" sz="2200">
                <a:solidFill>
                  <a:schemeClr val="tx1"/>
                </a:solidFill>
              </a:rPr>
              <a:t>. Uplatnění výsledků       v technické normalizaci má své opodstatnění - technické normy doplňují nekompletní právní požadavky s odkazy             na technické normy, které mají za cíl konkretizovat požadavky obsažené v právních normách a tím chránit veřejný zájem            a bezpečnost uživatelů.</a:t>
            </a:r>
          </a:p>
          <a:p>
            <a:pPr marL="361950" indent="-361950">
              <a:buFont typeface="Wingdings" pitchFamily="2" charset="2"/>
              <a:buChar char="q"/>
            </a:pPr>
            <a:endParaRPr lang="cs-CZ" sz="1200">
              <a:solidFill>
                <a:schemeClr val="tx1"/>
              </a:solidFill>
            </a:endParaRPr>
          </a:p>
          <a:p>
            <a:pPr marL="361950" indent="-361950">
              <a:buFont typeface="Wingdings" pitchFamily="2" charset="2"/>
              <a:buChar char="q"/>
            </a:pPr>
            <a:r>
              <a:rPr lang="cs-CZ" sz="2200" b="1">
                <a:solidFill>
                  <a:schemeClr val="accent1"/>
                </a:solidFill>
              </a:rPr>
              <a:t>Nastavení systému dalšího vzdělávání</a:t>
            </a:r>
            <a:r>
              <a:rPr lang="cs-CZ" sz="2200">
                <a:solidFill>
                  <a:schemeClr val="tx1"/>
                </a:solidFill>
              </a:rPr>
              <a:t> projektantů a osob činných ve výstavbě na straně jedné a průběžné a prohlubující vzdělávání stavebních úředníků na straně druhé v oblasti „bydlení“.</a:t>
            </a:r>
          </a:p>
          <a:p>
            <a:pPr marL="361950" indent="-361950">
              <a:buFont typeface="Wingdings" pitchFamily="2" charset="2"/>
              <a:buChar char="q"/>
            </a:pPr>
            <a:endParaRPr lang="cs-CZ" sz="2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title"/>
          </p:nvPr>
        </p:nvSpPr>
        <p:spPr bwMode="auto">
          <a:xfrm>
            <a:off x="395288" y="1412875"/>
            <a:ext cx="8291512" cy="503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mtClean="0">
                <a:latin typeface="Arial" charset="0"/>
                <a:cs typeface="Arial" charset="0"/>
              </a:rPr>
              <a:t>Aktuální situace řešení projektu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68313" y="2997200"/>
            <a:ext cx="8207375" cy="244792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361950" indent="-361950">
              <a:buFont typeface="Wingdings" pitchFamily="2" charset="2"/>
              <a:buNone/>
            </a:pPr>
            <a:r>
              <a:rPr lang="cs-CZ" sz="2400" b="1">
                <a:solidFill>
                  <a:schemeClr val="tx1"/>
                </a:solidFill>
              </a:rPr>
              <a:t>I. Etapa řešení - analytická část</a:t>
            </a:r>
          </a:p>
          <a:p>
            <a:pPr marL="1189038" lvl="1" indent="-285750"/>
            <a:r>
              <a:rPr lang="cs-CZ" sz="2400" b="1">
                <a:solidFill>
                  <a:schemeClr val="accent1"/>
                </a:solidFill>
              </a:rPr>
              <a:t>01/2016</a:t>
            </a:r>
            <a:r>
              <a:rPr lang="cs-CZ" sz="2400">
                <a:solidFill>
                  <a:schemeClr val="tx1"/>
                </a:solidFill>
              </a:rPr>
              <a:t> - Rešerše domácí a zahraniční odborné 	literatury vztahující se k tématu řešení projektu</a:t>
            </a:r>
          </a:p>
          <a:p>
            <a:pPr marL="1189038" lvl="1" indent="-285750"/>
            <a:r>
              <a:rPr lang="cs-CZ" sz="2400" b="1">
                <a:solidFill>
                  <a:schemeClr val="tx1"/>
                </a:solidFill>
              </a:rPr>
              <a:t>02/2016</a:t>
            </a:r>
            <a:r>
              <a:rPr lang="cs-CZ" sz="2400">
                <a:solidFill>
                  <a:schemeClr val="tx1"/>
                </a:solidFill>
              </a:rPr>
              <a:t> - Formulování témat a otázek dotazníkového 	šetření, sestavení protokolů</a:t>
            </a:r>
          </a:p>
          <a:p>
            <a:pPr marL="1189038" lvl="1" indent="-285750"/>
            <a:r>
              <a:rPr lang="cs-CZ" sz="2400" b="1">
                <a:solidFill>
                  <a:schemeClr val="accent1"/>
                </a:solidFill>
              </a:rPr>
              <a:t>03-04/2016</a:t>
            </a:r>
            <a:r>
              <a:rPr lang="cs-CZ" sz="2400">
                <a:solidFill>
                  <a:schemeClr val="tx1"/>
                </a:solidFill>
              </a:rPr>
              <a:t> - Sběr dat, dotazníkové šetření 	(řešitelský tým, subdodávky organizací zastupující 	cílové skupiny - Ostravská organizace vozíčkářů)</a:t>
            </a:r>
          </a:p>
          <a:p>
            <a:pPr marL="1189038" lvl="1" indent="-285750"/>
            <a:r>
              <a:rPr lang="cs-CZ" sz="2400" b="1">
                <a:solidFill>
                  <a:schemeClr val="accent1"/>
                </a:solidFill>
              </a:rPr>
              <a:t>05/2016</a:t>
            </a:r>
            <a:r>
              <a:rPr lang="cs-CZ" sz="2400">
                <a:solidFill>
                  <a:schemeClr val="tx1"/>
                </a:solidFill>
              </a:rPr>
              <a:t> - Kompletace protokolů z šetření</a:t>
            </a:r>
          </a:p>
          <a:p>
            <a:pPr marL="1189038" lvl="1" indent="-285750"/>
            <a:r>
              <a:rPr lang="cs-CZ" sz="2400" b="1">
                <a:solidFill>
                  <a:schemeClr val="accent1"/>
                </a:solidFill>
              </a:rPr>
              <a:t>06/2016</a:t>
            </a:r>
            <a:r>
              <a:rPr lang="cs-CZ" sz="2400">
                <a:solidFill>
                  <a:schemeClr val="tx1"/>
                </a:solidFill>
              </a:rPr>
              <a:t> - Vyhodnocení dotazníkového šetření, 	analýza dat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487</Words>
  <Application>Microsoft Office PowerPoint</Application>
  <PresentationFormat>Předvádění na obrazovce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5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Wingdings</vt:lpstr>
      <vt:lpstr>MMR_klas</vt:lpstr>
      <vt:lpstr>MMR_klas</vt:lpstr>
      <vt:lpstr>MMR_klas</vt:lpstr>
      <vt:lpstr>MMR_klas</vt:lpstr>
      <vt:lpstr>MMR_klas</vt:lpstr>
      <vt:lpstr>Bydlení jako činitel sociálního začleňování – TD03000279</vt:lpstr>
      <vt:lpstr>Informace o projektu</vt:lpstr>
      <vt:lpstr>Činnosti projektu</vt:lpstr>
      <vt:lpstr>Dotazníkové šetření http://bariery.formees.com/f/anketa/</vt:lpstr>
      <vt:lpstr>Výběrové šetření zdravotně postižených</vt:lpstr>
      <vt:lpstr>Vyhodnocení dotazníkového šetření </vt:lpstr>
      <vt:lpstr>Uplatnění výsledků šetření</vt:lpstr>
      <vt:lpstr>Uplatnění výsledků projektu</vt:lpstr>
      <vt:lpstr>Aktuální situace řešení projektu</vt:lpstr>
      <vt:lpstr>Kontakt na řešitele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Vaner Lukáš</dc:creator>
  <cp:lastModifiedBy>VSB</cp:lastModifiedBy>
  <cp:revision>11</cp:revision>
  <dcterms:created xsi:type="dcterms:W3CDTF">2014-02-26T13:05:03Z</dcterms:created>
  <dcterms:modified xsi:type="dcterms:W3CDTF">2016-04-25T15:20:35Z</dcterms:modified>
</cp:coreProperties>
</file>