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99" r:id="rId3"/>
    <p:sldId id="307" r:id="rId4"/>
    <p:sldId id="319" r:id="rId5"/>
    <p:sldId id="320" r:id="rId6"/>
    <p:sldId id="321" r:id="rId7"/>
    <p:sldId id="322" r:id="rId8"/>
    <p:sldId id="259" r:id="rId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78107" autoAdjust="0"/>
  </p:normalViewPr>
  <p:slideViewPr>
    <p:cSldViewPr>
      <p:cViewPr>
        <p:scale>
          <a:sx n="50" d="100"/>
          <a:sy n="50" d="100"/>
        </p:scale>
        <p:origin x="-2790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9.11.2017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313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40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408712" cy="2088232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>
              <a:spcBef>
                <a:spcPts val="0"/>
              </a:spcBef>
              <a:tabLst>
                <a:tab pos="2063750" algn="l"/>
              </a:tabLst>
            </a:pPr>
            <a:r>
              <a:rPr lang="cs-CZ" sz="1800" b="1" dirty="0" smtClean="0"/>
              <a:t>10. 11. 2017, Praha – MMR, sál AVI</a:t>
            </a:r>
          </a:p>
          <a:p>
            <a:pPr>
              <a:spcBef>
                <a:spcPts val="0"/>
              </a:spcBef>
              <a:tabLst>
                <a:tab pos="2063750" algn="l"/>
              </a:tabLst>
            </a:pPr>
            <a:r>
              <a:rPr lang="cs-CZ" sz="1800" b="1" dirty="0" smtClean="0"/>
              <a:t>1. Workshop pořizovatelů a projektantů k ÚS krajiny</a:t>
            </a:r>
            <a:endParaRPr lang="cs-CZ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Ing. arch. Karel Wirth</a:t>
            </a:r>
            <a:endParaRPr lang="en-US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2204864"/>
            <a:ext cx="7283152" cy="1584176"/>
          </a:xfrm>
        </p:spPr>
        <p:txBody>
          <a:bodyPr/>
          <a:lstStyle/>
          <a:p>
            <a:r>
              <a:rPr lang="cs-CZ" sz="3600" dirty="0" smtClean="0"/>
              <a:t>Ideová východiska záměru </a:t>
            </a:r>
            <a:r>
              <a:rPr lang="cs-CZ" sz="4800" dirty="0" smtClean="0"/>
              <a:t>územní studie krajiny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5297474" cy="4752528"/>
          </a:xfrm>
        </p:spPr>
        <p:txBody>
          <a:bodyPr>
            <a:noAutofit/>
          </a:bodyPr>
          <a:lstStyle/>
          <a:p>
            <a:pPr marL="173038" indent="-173038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r>
              <a:rPr lang="cs-CZ" sz="2000" dirty="0" smtClean="0"/>
              <a:t>Z právního hlediska jde o územní studii ve smyslu stavebního zákona (viz zejména § 25 a § 30)</a:t>
            </a:r>
          </a:p>
          <a:p>
            <a:pPr marL="173038" indent="-173038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r>
              <a:rPr lang="cs-CZ" sz="2000" dirty="0" smtClean="0"/>
              <a:t>Podpora pořizování ÚSK z IROP a z NPŽP, ale </a:t>
            </a:r>
            <a:r>
              <a:rPr lang="cs-CZ" sz="2000" b="1" dirty="0" smtClean="0"/>
              <a:t>pouze pro celý správní obvod ORP</a:t>
            </a:r>
          </a:p>
          <a:p>
            <a:pPr marL="173038" indent="-173038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r>
              <a:rPr lang="cs-CZ" sz="2000" dirty="0" smtClean="0"/>
              <a:t>Společný metodický pokyn MMR a MŽP „Zadání územní studie krajiny pro správní obvod obce s rozšířenou působností“ – na webu MMR, MŽP, ÚÚR</a:t>
            </a:r>
          </a:p>
          <a:p>
            <a:pPr marL="173038" indent="-173038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endParaRPr lang="cs-CZ" sz="2000" dirty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sz="1200" dirty="0" smtClean="0"/>
              <a:t>http</a:t>
            </a:r>
            <a:r>
              <a:rPr lang="cs-CZ" sz="1200" dirty="0"/>
              <a:t>://www.mmr.cz/cs/Uzemni-a-bytova-politika/Uzemni-planovani-a-stavebni-rad/Stanoviska-a-metodiky/Stanoviska-odboru-uzemniho-planovani-MMR/3-Uzemne-planovaci-podklady-a-jejich-aktualizace/Metodicky-pokyn-Zadani-uzemni-studie-krajiny-pro-spravni-obvod-obce-s</a:t>
            </a:r>
            <a:endParaRPr lang="cs-CZ" sz="12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endParaRPr lang="cs-CZ" sz="2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endParaRPr lang="cs-CZ" sz="20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Co je to územní studie krajiny (ÚSK)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859" y="1916832"/>
            <a:ext cx="3461645" cy="4896544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115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Podklad </a:t>
            </a:r>
            <a:r>
              <a:rPr lang="cs-CZ" sz="2000" dirty="0"/>
              <a:t>pro řešení </a:t>
            </a:r>
            <a:r>
              <a:rPr lang="cs-CZ" sz="2000" dirty="0" smtClean="0"/>
              <a:t>koncepce uspořádání krajiny </a:t>
            </a:r>
            <a:r>
              <a:rPr lang="cs-CZ" sz="2000" dirty="0"/>
              <a:t>v </a:t>
            </a:r>
            <a:r>
              <a:rPr lang="cs-CZ" sz="2000" dirty="0" smtClean="0"/>
              <a:t>územním plánu (ÚP)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Podklad </a:t>
            </a:r>
            <a:r>
              <a:rPr lang="cs-CZ" sz="2000" dirty="0"/>
              <a:t>pro doplnění </a:t>
            </a:r>
            <a:r>
              <a:rPr lang="cs-CZ" sz="2000" dirty="0" smtClean="0"/>
              <a:t>územně analytických podkladů (ÚAP)</a:t>
            </a:r>
            <a:endParaRPr lang="cs-CZ" sz="2000" dirty="0"/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/>
              <a:t>Podklad pro aktualizaci </a:t>
            </a:r>
            <a:r>
              <a:rPr lang="cs-CZ" sz="2000" dirty="0" smtClean="0"/>
              <a:t>zásad územního rozvoje (ZÚR), </a:t>
            </a:r>
            <a:r>
              <a:rPr lang="cs-CZ" sz="2000" dirty="0"/>
              <a:t>zejména pro upřesnění </a:t>
            </a:r>
            <a:r>
              <a:rPr lang="cs-CZ" sz="2000" dirty="0" smtClean="0"/>
              <a:t>krajin (typů krajin) a </a:t>
            </a:r>
            <a:r>
              <a:rPr lang="cs-CZ" sz="2000" dirty="0"/>
              <a:t>jejich cílových </a:t>
            </a:r>
            <a:r>
              <a:rPr lang="cs-CZ" sz="2000" dirty="0" smtClean="0"/>
              <a:t>kvalit (charakteristik)</a:t>
            </a:r>
            <a:endParaRPr lang="cs-CZ" sz="2000" dirty="0"/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/>
              <a:t>Podklad pro činnost dotčených </a:t>
            </a:r>
            <a:r>
              <a:rPr lang="cs-CZ" sz="2000" dirty="0" smtClean="0"/>
              <a:t>orgánů, </a:t>
            </a:r>
            <a:r>
              <a:rPr lang="cs-CZ" sz="2000" dirty="0"/>
              <a:t>popř. též správců, hospodářů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Zapojení více </a:t>
            </a:r>
            <a:r>
              <a:rPr lang="cs-CZ" sz="2000" dirty="0"/>
              <a:t>profesí – komplexní dokument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Platforma </a:t>
            </a:r>
            <a:r>
              <a:rPr lang="cs-CZ" sz="2000" dirty="0"/>
              <a:t>pro více úseků </a:t>
            </a:r>
            <a:r>
              <a:rPr lang="cs-CZ" sz="2000" dirty="0" smtClean="0"/>
              <a:t>veřejné správy </a:t>
            </a:r>
            <a:r>
              <a:rPr lang="cs-CZ" sz="2000" dirty="0"/>
              <a:t>- koordinace</a:t>
            </a:r>
          </a:p>
          <a:p>
            <a:pPr marL="457200" lvl="1" indent="-36195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r>
              <a:rPr lang="cs-CZ" sz="2000" dirty="0"/>
              <a:t>Zohlednit souvislosti širšího území (ne jen 1 obec)</a:t>
            </a:r>
          </a:p>
          <a:p>
            <a:pPr marL="457200" indent="-36195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itchFamily="2" charset="2"/>
              <a:buChar char="§"/>
            </a:pPr>
            <a:r>
              <a:rPr lang="cs-CZ" sz="2000" dirty="0" smtClean="0"/>
              <a:t>Kvalita krajiny </a:t>
            </a:r>
            <a:r>
              <a:rPr lang="cs-CZ" sz="2000" dirty="0"/>
              <a:t>ovlivňuje kvalitu života </a:t>
            </a:r>
            <a:r>
              <a:rPr lang="cs-CZ" sz="2000" dirty="0" smtClean="0"/>
              <a:t>obyvatel i její působení na návštěvníky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Proč pořídit ÚSK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Stanovení cílové vize krajiny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Krajinné potenciály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Tematicky řešené kapitoly – potřeby člověka v krajině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/>
              <a:t>Tematicky řešené kapitoly – </a:t>
            </a:r>
            <a:r>
              <a:rPr lang="cs-CZ" sz="2000" dirty="0" smtClean="0"/>
              <a:t>problémy, ohrožení a rizika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Krajinné okrsky; pro každý krajinný okrsek zvlášť stanovit:</a:t>
            </a:r>
          </a:p>
          <a:p>
            <a:pPr marL="1200150" lvl="1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1800" dirty="0" smtClean="0"/>
              <a:t>Rámcové podmínky využití</a:t>
            </a:r>
          </a:p>
          <a:p>
            <a:pPr marL="1200150" lvl="1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1800" dirty="0" smtClean="0"/>
              <a:t>Rámcová doporučení pro opatření</a:t>
            </a:r>
            <a:endParaRPr lang="cs-CZ" sz="1800" dirty="0"/>
          </a:p>
          <a:p>
            <a:pPr marL="1200150" lvl="1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endParaRPr lang="cs-CZ" sz="1800" dirty="0" smtClean="0"/>
          </a:p>
          <a:p>
            <a:pPr marL="457200" lvl="1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Souhrnné doporučení – pro zohlednění v ZÚR, ÚP a jejich aktualizaci/změnách, v ÚAP, při činnosti orgánů veřejné správy a dalších subjektů</a:t>
            </a:r>
            <a:endParaRPr lang="cs-CZ" sz="1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Nástroje v rámci ÚSK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7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Žádoucí docílit skladebnost ke krajinám v ZÚR (vymezením v ÚSK a/nebo následnou aktualizací ZÚR)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Pro </a:t>
            </a:r>
            <a:r>
              <a:rPr lang="cs-CZ" sz="2000" dirty="0"/>
              <a:t>každý krajinný okrsek </a:t>
            </a:r>
            <a:r>
              <a:rPr lang="cs-CZ" sz="2000" dirty="0" smtClean="0"/>
              <a:t>zvlášť stanovit</a:t>
            </a:r>
            <a:r>
              <a:rPr lang="cs-CZ" sz="2000" dirty="0"/>
              <a:t>:</a:t>
            </a:r>
          </a:p>
          <a:p>
            <a:pPr marL="1200150" lvl="1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b="1" dirty="0"/>
              <a:t>Rámcové podmínky </a:t>
            </a:r>
            <a:r>
              <a:rPr lang="cs-CZ" sz="2000" b="1" dirty="0" smtClean="0"/>
              <a:t>využití</a:t>
            </a:r>
          </a:p>
          <a:p>
            <a:pPr marL="838200" lvl="1" indent="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sz="2000" dirty="0" smtClean="0"/>
              <a:t>Budou podkladem pro podrobnější řešení krajiny zejména v ÚP, zahrnou požadavky na řešení plošného i prostorového uspořádání, vč. základních podmínek ochrany krajinného rázu</a:t>
            </a:r>
            <a:endParaRPr lang="cs-CZ" sz="2000" dirty="0"/>
          </a:p>
          <a:p>
            <a:pPr marL="1200150" lvl="1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b="1" dirty="0"/>
              <a:t>Rámcová doporučení pro </a:t>
            </a:r>
            <a:r>
              <a:rPr lang="cs-CZ" sz="2000" b="1" dirty="0" smtClean="0"/>
              <a:t>opatření</a:t>
            </a:r>
          </a:p>
          <a:p>
            <a:pPr marL="838200" lvl="1" indent="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</a:pPr>
            <a:r>
              <a:rPr lang="cs-CZ" sz="2000" dirty="0" smtClean="0"/>
              <a:t>Budou podkladem pro činnost jiných orgánů veřejné správy a dalších subjektů (správci, hospodáři)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Krajinné okrsky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8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Krajinné potenciály vs. krajinné okrsky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  <p:pic>
        <p:nvPicPr>
          <p:cNvPr id="1026" name="Picture 2" descr="M:\_pracovni\___prezentace 2015+\2017-11 workshop USK\potencialy vs okrsk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624736" cy="4288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87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752528"/>
          </a:xfrm>
        </p:spPr>
        <p:txBody>
          <a:bodyPr>
            <a:noAutofit/>
          </a:bodyPr>
          <a:lstStyle/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ÚSK = komplexní dokument řešící krajinu 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Na úrovni správního obvodu ORP řeší území v širším rámci než v územním plánu a ve větším detailu, než umožňují zásady územního rozvoje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/>
              <a:t>Na úrovni správního obvodu ORP </a:t>
            </a:r>
            <a:r>
              <a:rPr lang="cs-CZ" sz="2000" dirty="0" smtClean="0"/>
              <a:t>je podporována z IROP a z NPŽP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Potřeba řešit týmem specialistů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Potřeba konzultací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Územně plánovací podklad – není závazný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Podklad pro změnu / aktualizaci územně plánovací dokumentace, pro doplnění územně analytických podkladů, pro rozhodování v území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r>
              <a:rPr lang="cs-CZ" sz="2000" dirty="0" smtClean="0"/>
              <a:t>Podklad pro činnost i jiných orgánů veřejné správy a dalších subjektů</a:t>
            </a:r>
          </a:p>
          <a:p>
            <a:pPr marL="457200" indent="-361950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SzPct val="150000"/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892480" cy="504056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059832" y="692696"/>
            <a:ext cx="4987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solidFill>
                  <a:srgbClr val="00AF3F"/>
                </a:solidFill>
              </a:rPr>
              <a:t>Ideová východiska záměru územní studie krajiny</a:t>
            </a:r>
            <a:endParaRPr lang="cs-CZ" sz="1600" b="1" dirty="0">
              <a:solidFill>
                <a:srgbClr val="00A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3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cs-CZ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cs-CZ" b="1" dirty="0"/>
          </a:p>
          <a:p>
            <a:pPr marL="0" indent="0" algn="ctr">
              <a:spcBef>
                <a:spcPts val="0"/>
              </a:spcBef>
              <a:buNone/>
            </a:pPr>
            <a:endParaRPr lang="cs-CZ" b="1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Ministerstvo </a:t>
            </a:r>
            <a:r>
              <a:rPr lang="cs-CZ" sz="2000" dirty="0"/>
              <a:t>pro místní </a:t>
            </a:r>
            <a:r>
              <a:rPr lang="cs-CZ" sz="2000" dirty="0" smtClean="0"/>
              <a:t>rozvoj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000" dirty="0" smtClean="0"/>
              <a:t>Odbor územního plánování</a:t>
            </a:r>
            <a:endParaRPr lang="cs-CZ" sz="2000" dirty="0"/>
          </a:p>
          <a:p>
            <a:pPr marL="0" indent="0" algn="ctr">
              <a:spcBef>
                <a:spcPts val="0"/>
              </a:spcBef>
              <a:buNone/>
            </a:pPr>
            <a:endParaRPr lang="cs-CZ" sz="2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 err="1" smtClean="0"/>
              <a:t>Karel.Wirth</a:t>
            </a:r>
            <a:r>
              <a:rPr lang="en-US" sz="2000" dirty="0" smtClean="0"/>
              <a:t>@</a:t>
            </a:r>
            <a:r>
              <a:rPr lang="cs-CZ" sz="2000" dirty="0" err="1" smtClean="0"/>
              <a:t>mmr.cz</a:t>
            </a:r>
            <a:endParaRPr lang="en-US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4358</TotalTime>
  <Words>495</Words>
  <Application>Microsoft Office PowerPoint</Application>
  <PresentationFormat>Předvádění na obrazovce (4:3)</PresentationFormat>
  <Paragraphs>72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MMR_klas</vt:lpstr>
      <vt:lpstr>Ideová východiska záměru územní studie krajiny</vt:lpstr>
      <vt:lpstr>Co je to územní studie krajiny (ÚSK)</vt:lpstr>
      <vt:lpstr>Proč pořídit ÚSK</vt:lpstr>
      <vt:lpstr>Nástroje v rámci ÚSK</vt:lpstr>
      <vt:lpstr>Krajinné okrsky</vt:lpstr>
      <vt:lpstr>Krajinné potenciály vs. krajinné okrsky</vt:lpstr>
      <vt:lpstr>Shrnutí</vt:lpstr>
      <vt:lpstr>Děkuji Vám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Wirth</dc:creator>
  <cp:lastModifiedBy>Karel Wirth</cp:lastModifiedBy>
  <cp:revision>320</cp:revision>
  <cp:lastPrinted>2017-11-09T15:40:44Z</cp:lastPrinted>
  <dcterms:created xsi:type="dcterms:W3CDTF">2014-02-26T13:05:03Z</dcterms:created>
  <dcterms:modified xsi:type="dcterms:W3CDTF">2017-11-09T15:54:43Z</dcterms:modified>
</cp:coreProperties>
</file>