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4" r:id="rId3"/>
    <p:sldId id="334" r:id="rId4"/>
    <p:sldId id="336" r:id="rId5"/>
    <p:sldId id="337" r:id="rId6"/>
    <p:sldId id="328" r:id="rId7"/>
    <p:sldId id="330" r:id="rId8"/>
    <p:sldId id="259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0000"/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343" autoAdjust="0"/>
  </p:normalViewPr>
  <p:slideViewPr>
    <p:cSldViewPr>
      <p:cViewPr>
        <p:scale>
          <a:sx n="70" d="100"/>
          <a:sy n="70" d="100"/>
        </p:scale>
        <p:origin x="-2220" y="-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10.11.2017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Bude se rozšiřovat. Posledního Workshopu </a:t>
            </a:r>
            <a:r>
              <a:rPr lang="cs-CZ" dirty="0" err="1" smtClean="0"/>
              <a:t>CoE</a:t>
            </a:r>
            <a:r>
              <a:rPr lang="cs-CZ" dirty="0" smtClean="0"/>
              <a:t> v Brně se účastnili také Japonci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Úmluva </a:t>
            </a:r>
            <a:r>
              <a:rPr lang="cs-CZ" dirty="0" smtClean="0"/>
              <a:t>není o krajinném rázu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0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Bude se rozšiřovat. </a:t>
            </a:r>
            <a:r>
              <a:rPr lang="cs-CZ" dirty="0" smtClean="0"/>
              <a:t>Poslední konference </a:t>
            </a:r>
            <a:r>
              <a:rPr lang="cs-CZ" dirty="0" err="1" smtClean="0"/>
              <a:t>CoE</a:t>
            </a:r>
            <a:r>
              <a:rPr lang="cs-CZ" dirty="0" smtClean="0"/>
              <a:t> v Brně se účastnili také Japonci</a:t>
            </a:r>
          </a:p>
          <a:p>
            <a:pPr algn="just"/>
            <a:r>
              <a:rPr lang="cs-CZ" dirty="0" smtClean="0"/>
              <a:t>Úmluva není o krajinném rázu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21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Bude se rozšiřovat. Posledního Workshopu </a:t>
            </a:r>
            <a:r>
              <a:rPr lang="cs-CZ" dirty="0" err="1" smtClean="0"/>
              <a:t>CoE</a:t>
            </a:r>
            <a:r>
              <a:rPr lang="cs-CZ" dirty="0" smtClean="0"/>
              <a:t> v Brně se účastnili také Japonci</a:t>
            </a:r>
          </a:p>
          <a:p>
            <a:pPr algn="just"/>
            <a:r>
              <a:rPr lang="cs-CZ" dirty="0" smtClean="0"/>
              <a:t>Úmluva není o krajinném rázu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693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MMR tyto změny podporuje,</a:t>
            </a:r>
            <a:r>
              <a:rPr lang="cs-CZ" baseline="0" dirty="0" smtClean="0"/>
              <a:t> některé z nich od počátku prosazovalo.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Není pravděpodobné, že by dobře vymezené hranice</a:t>
            </a:r>
            <a:r>
              <a:rPr lang="cs-CZ" baseline="0" dirty="0" smtClean="0"/>
              <a:t> krajinných typů vedly jinudy, než hranice krajin. Důraz na individualitu jednotlivých krajin si však může vynutit rozdělení krajin vymezených spíše ve smyslu typologie.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en/web/landscape/hom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Lepeska@mmr.cz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7344816" cy="2088232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>
              <a:spcBef>
                <a:spcPts val="0"/>
              </a:spcBef>
              <a:tabLst>
                <a:tab pos="2063750" algn="l"/>
              </a:tabLst>
            </a:pPr>
            <a:r>
              <a:rPr lang="cs-CZ" sz="2400" b="1" dirty="0" smtClean="0"/>
              <a:t>10. 11. 2017</a:t>
            </a:r>
          </a:p>
          <a:p>
            <a:pPr>
              <a:spcBef>
                <a:spcPts val="0"/>
              </a:spcBef>
              <a:tabLst>
                <a:tab pos="2063750" algn="l"/>
              </a:tabLst>
            </a:pPr>
            <a:r>
              <a:rPr lang="cs-CZ" sz="2400" b="1" dirty="0" smtClean="0"/>
              <a:t>Seminář MMR k Územní studii krajiny</a:t>
            </a:r>
            <a:endParaRPr lang="cs-CZ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Mgr. Ing. Petr Lepeška</a:t>
            </a:r>
            <a:endParaRPr lang="en-US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59632" y="1700808"/>
            <a:ext cx="7283152" cy="1584176"/>
          </a:xfrm>
        </p:spPr>
        <p:txBody>
          <a:bodyPr/>
          <a:lstStyle/>
          <a:p>
            <a:r>
              <a:rPr lang="cs-CZ" sz="4000" dirty="0" smtClean="0"/>
              <a:t>Vztah ÚSK k Evropské úmluvě o krajině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8965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dirty="0" smtClean="0"/>
              <a:t>Evropská úmluva o krajině (</a:t>
            </a:r>
            <a:r>
              <a:rPr lang="cs-CZ" b="1" dirty="0" smtClean="0"/>
              <a:t>Úmluva</a:t>
            </a:r>
            <a:r>
              <a:rPr lang="cs-CZ" dirty="0" smtClean="0"/>
              <a:t>) byla podepsaná v r. 2000 ve Florencii, </a:t>
            </a:r>
            <a:r>
              <a:rPr lang="cs-CZ" dirty="0"/>
              <a:t>p</a:t>
            </a:r>
            <a:r>
              <a:rPr lang="cs-CZ" dirty="0" smtClean="0"/>
              <a:t>ro ČR nabyla účinnosti zveřejněním ve Sb. m. s. v roce 2005.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dirty="0" smtClean="0"/>
              <a:t>Jde o Úmluvu Rady Evropy, ne EU. Přistoupila k ní většina států Evropy.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dirty="0" smtClean="0"/>
              <a:t>MMR je jedním z resortů zodpovědných za implementaci.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dirty="0" smtClean="0"/>
              <a:t>Oficiální stránky Rady Evropy k </a:t>
            </a:r>
            <a:r>
              <a:rPr lang="cs-CZ" dirty="0" err="1" smtClean="0"/>
              <a:t>EÚoK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http://www.coe.int/en/web/landscape/home</a:t>
            </a:r>
            <a:endParaRPr lang="cs-CZ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64083" y="836712"/>
            <a:ext cx="6300192" cy="504056"/>
          </a:xfrm>
        </p:spPr>
        <p:txBody>
          <a:bodyPr/>
          <a:lstStyle/>
          <a:p>
            <a:r>
              <a:rPr lang="cs-CZ" dirty="0" smtClean="0"/>
              <a:t>Evropská úmluva o krajině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7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51571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Podmínka v</a:t>
            </a:r>
            <a:r>
              <a:rPr lang="cs-CZ" dirty="0"/>
              <a:t> programovém dokumentu </a:t>
            </a:r>
            <a:r>
              <a:rPr lang="cs-CZ" dirty="0" smtClean="0"/>
              <a:t>IROP :  „územní </a:t>
            </a:r>
            <a:r>
              <a:rPr lang="cs-CZ" dirty="0"/>
              <a:t>studie řeší krajinu podrobně ve všech souvislostech ve vazbě na zelenou infrastrukturu, Adaptační strategii EU, protipovodňovou ochranu a </a:t>
            </a:r>
            <a:r>
              <a:rPr lang="cs-CZ" dirty="0">
                <a:solidFill>
                  <a:srgbClr val="C00000"/>
                </a:solidFill>
              </a:rPr>
              <a:t>Evropskou úmluvu o krajině </a:t>
            </a:r>
            <a:r>
              <a:rPr lang="cs-CZ" dirty="0"/>
              <a:t>na území správního obvodu </a:t>
            </a:r>
            <a:r>
              <a:rPr lang="cs-CZ" dirty="0" smtClean="0"/>
              <a:t>ORP“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Krajina dle Úmluvy: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i="1" dirty="0"/>
              <a:t>"</a:t>
            </a:r>
            <a:r>
              <a:rPr lang="cs-CZ" i="1" dirty="0" smtClean="0"/>
              <a:t>krajina </a:t>
            </a:r>
            <a:r>
              <a:rPr lang="cs-CZ" i="1" dirty="0"/>
              <a:t>znamená část území, tak jak je vnímána lidmi, jejíž charakter je výsledkem činnosti a vzájemného působení přírodních a/nebo lidských </a:t>
            </a:r>
            <a:r>
              <a:rPr lang="cs-CZ" i="1" dirty="0" smtClean="0"/>
              <a:t>faktorů"</a:t>
            </a:r>
            <a:endParaRPr lang="cs-CZ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980728"/>
            <a:ext cx="6372200" cy="504056"/>
          </a:xfrm>
        </p:spPr>
        <p:txBody>
          <a:bodyPr/>
          <a:lstStyle/>
          <a:p>
            <a:r>
              <a:rPr lang="cs-CZ" dirty="0" smtClean="0"/>
              <a:t>Evropská úmluva o krajině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1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752528"/>
          </a:xfrm>
        </p:spPr>
        <p:txBody>
          <a:bodyPr>
            <a:noAutofit/>
          </a:bodyPr>
          <a:lstStyle/>
          <a:p>
            <a:r>
              <a:rPr lang="cs-CZ" dirty="0" smtClean="0"/>
              <a:t>Úmluva pojímá krajinu komplexně, požaduje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„začlenit krajinu do územního plánování“,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vymezit krajiny</a:t>
            </a:r>
            <a:r>
              <a:rPr lang="cs-CZ" dirty="0" smtClean="0"/>
              <a:t>, stanovit jejich </a:t>
            </a:r>
            <a:r>
              <a:rPr lang="cs-CZ" dirty="0" smtClean="0">
                <a:solidFill>
                  <a:srgbClr val="C00000"/>
                </a:solidFill>
              </a:rPr>
              <a:t>cílové kvality</a:t>
            </a:r>
            <a:r>
              <a:rPr lang="cs-CZ" dirty="0" smtClean="0"/>
              <a:t>, které zajistí jejich ochranu, případně obnovu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východiskem jsou požadavky obyvatel formulované kompetentními orgány.</a:t>
            </a:r>
          </a:p>
          <a:p>
            <a:r>
              <a:rPr lang="cs-CZ" dirty="0" smtClean="0"/>
              <a:t>ÚSK je zcela zaměřena ve smyslu Úmluvy.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24336" y="836712"/>
            <a:ext cx="5940152" cy="504056"/>
          </a:xfrm>
        </p:spPr>
        <p:txBody>
          <a:bodyPr/>
          <a:lstStyle/>
          <a:p>
            <a:r>
              <a:rPr lang="cs-CZ" dirty="0" smtClean="0"/>
              <a:t>Evropská úmluva o krajině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62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7525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ZÚR obsahuje: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ymezení krajin ve výkrese krajin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tanovení cílových kvalit těchto krajin v textu závazné části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ÚSK </a:t>
            </a:r>
            <a:r>
              <a:rPr lang="cs-CZ" dirty="0" smtClean="0"/>
              <a:t>v návaznosti na ZÚR obsahuje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ymezení </a:t>
            </a:r>
            <a:r>
              <a:rPr lang="cs-CZ" dirty="0" smtClean="0">
                <a:solidFill>
                  <a:srgbClr val="C00000"/>
                </a:solidFill>
              </a:rPr>
              <a:t>krajinných okrsků v rámci krajin</a:t>
            </a:r>
            <a:r>
              <a:rPr lang="cs-CZ" dirty="0" smtClean="0"/>
              <a:t> ZÚR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tanovení </a:t>
            </a:r>
            <a:r>
              <a:rPr lang="cs-CZ" dirty="0" smtClean="0">
                <a:solidFill>
                  <a:srgbClr val="C00000"/>
                </a:solidFill>
              </a:rPr>
              <a:t>rámcových podmínek – zohledňují cílové kvality</a:t>
            </a:r>
            <a:r>
              <a:rPr lang="cs-CZ" dirty="0" smtClean="0"/>
              <a:t> ze ZÚR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Dále navazují zejm. územní plány - KUK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128589" y="980728"/>
            <a:ext cx="6012160" cy="504056"/>
          </a:xfrm>
        </p:spPr>
        <p:txBody>
          <a:bodyPr/>
          <a:lstStyle/>
          <a:p>
            <a:r>
              <a:rPr lang="cs-CZ" dirty="0" smtClean="0"/>
              <a:t>Úmluva v ÚPD a ÚPP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86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dirty="0" smtClean="0"/>
              <a:t>Č</a:t>
            </a:r>
            <a:r>
              <a:rPr lang="cs-CZ" dirty="0"/>
              <a:t>. 12/2017 Sb. m. s. - opravený překlad Úmluvy  </a:t>
            </a:r>
            <a:endParaRPr lang="cs-CZ" dirty="0" smtClean="0"/>
          </a:p>
          <a:p>
            <a:pPr marL="725488" indent="-363538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Arial" pitchFamily="34" charset="0"/>
              <a:buChar char="•"/>
            </a:pPr>
            <a:r>
              <a:rPr lang="cs-CZ" dirty="0" smtClean="0"/>
              <a:t>místo </a:t>
            </a:r>
            <a:r>
              <a:rPr lang="cs-CZ" i="1" dirty="0" smtClean="0"/>
              <a:t>„vymezit své vlastní typy krajiny“, </a:t>
            </a:r>
            <a:r>
              <a:rPr lang="cs-CZ" dirty="0" smtClean="0"/>
              <a:t>je nyní „</a:t>
            </a:r>
            <a:r>
              <a:rPr lang="cs-CZ" dirty="0" smtClean="0">
                <a:solidFill>
                  <a:srgbClr val="C00000"/>
                </a:solidFill>
              </a:rPr>
              <a:t>vymezit vlastní krajiny</a:t>
            </a:r>
            <a:r>
              <a:rPr lang="cs-CZ" dirty="0" smtClean="0"/>
              <a:t>“.</a:t>
            </a:r>
          </a:p>
          <a:p>
            <a:pPr marL="725488" indent="-363538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Arial" pitchFamily="34" charset="0"/>
              <a:buChar char="•"/>
            </a:pPr>
            <a:r>
              <a:rPr lang="cs-CZ" dirty="0" smtClean="0"/>
              <a:t>místo </a:t>
            </a:r>
            <a:r>
              <a:rPr lang="cs-CZ" i="1" dirty="0" smtClean="0"/>
              <a:t>„cílové charakteristiky krajiny“, </a:t>
            </a:r>
            <a:r>
              <a:rPr lang="cs-CZ" dirty="0" smtClean="0"/>
              <a:t>je nyní „</a:t>
            </a:r>
            <a:r>
              <a:rPr lang="cs-CZ" dirty="0" smtClean="0">
                <a:solidFill>
                  <a:srgbClr val="C00000"/>
                </a:solidFill>
              </a:rPr>
              <a:t>cílové kvality krajiny</a:t>
            </a:r>
            <a:r>
              <a:rPr lang="cs-CZ" dirty="0" smtClean="0"/>
              <a:t>.“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dirty="0"/>
              <a:t> </a:t>
            </a:r>
            <a:r>
              <a:rPr lang="cs-CZ" dirty="0" smtClean="0"/>
              <a:t>   Implikuje </a:t>
            </a:r>
            <a:r>
              <a:rPr lang="cs-CZ" dirty="0" smtClean="0">
                <a:solidFill>
                  <a:srgbClr val="C00000"/>
                </a:solidFill>
              </a:rPr>
              <a:t>důraz na individualitu</a:t>
            </a:r>
            <a:r>
              <a:rPr lang="cs-CZ" dirty="0" smtClean="0"/>
              <a:t> krajin oproti typologii</a:t>
            </a:r>
          </a:p>
          <a:p>
            <a:pPr marL="704850" indent="-342900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SzPct val="150000"/>
              <a:buFontTx/>
              <a:buChar char="-"/>
            </a:pPr>
            <a:r>
              <a:rPr lang="cs-CZ" dirty="0" smtClean="0"/>
              <a:t>Implikuje „</a:t>
            </a:r>
            <a:r>
              <a:rPr lang="cs-CZ" dirty="0" smtClean="0">
                <a:solidFill>
                  <a:srgbClr val="C00000"/>
                </a:solidFill>
              </a:rPr>
              <a:t>požadavky obyvatel</a:t>
            </a:r>
            <a:r>
              <a:rPr lang="cs-CZ" dirty="0" smtClean="0"/>
              <a:t> na kvalitu krajiny“ oproti popisným charakteristikám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dirty="0" smtClean="0"/>
              <a:t>Metodika </a:t>
            </a:r>
            <a:r>
              <a:rPr lang="cs-CZ" dirty="0"/>
              <a:t>zadání </a:t>
            </a:r>
            <a:r>
              <a:rPr lang="cs-CZ" dirty="0" smtClean="0"/>
              <a:t>ÚSK i vyhláška </a:t>
            </a:r>
            <a:r>
              <a:rPr lang="cs-CZ" dirty="0"/>
              <a:t>č. 500/2006 Sb. </a:t>
            </a:r>
            <a:r>
              <a:rPr lang="cs-CZ" dirty="0" smtClean="0"/>
              <a:t>používají pojmy původního překladu. </a:t>
            </a:r>
            <a:r>
              <a:rPr lang="cs-CZ" b="1" dirty="0" smtClean="0"/>
              <a:t>Čím se nyní řídit?!?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75856" y="764704"/>
            <a:ext cx="5868144" cy="504056"/>
          </a:xfrm>
        </p:spPr>
        <p:txBody>
          <a:bodyPr/>
          <a:lstStyle/>
          <a:p>
            <a:r>
              <a:rPr lang="cs-CZ" dirty="0" smtClean="0"/>
              <a:t>Nový překlad Úmluvy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8718" y="4689273"/>
            <a:ext cx="720080" cy="291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8718" y="4132412"/>
            <a:ext cx="720080" cy="304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7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SzPct val="150000"/>
            </a:pPr>
            <a:r>
              <a:rPr lang="cs-CZ" sz="2400" dirty="0"/>
              <a:t>Z formálního hlediska </a:t>
            </a:r>
            <a:r>
              <a:rPr lang="cs-CZ" sz="2400" dirty="0">
                <a:solidFill>
                  <a:srgbClr val="C00000"/>
                </a:solidFill>
              </a:rPr>
              <a:t>nedošlo k</a:t>
            </a:r>
            <a:r>
              <a:rPr lang="cs-CZ" sz="2400" dirty="0"/>
              <a:t> obsahové </a:t>
            </a:r>
            <a:r>
              <a:rPr lang="cs-CZ" sz="2400" dirty="0">
                <a:solidFill>
                  <a:srgbClr val="C00000"/>
                </a:solidFill>
              </a:rPr>
              <a:t>změně Úmluvy</a:t>
            </a:r>
            <a:r>
              <a:rPr lang="cs-CZ" sz="2400" dirty="0"/>
              <a:t>. Směrodatné </a:t>
            </a:r>
            <a:r>
              <a:rPr lang="cs-CZ" sz="2400" dirty="0" smtClean="0"/>
              <a:t>je AJ </a:t>
            </a:r>
            <a:r>
              <a:rPr lang="cs-CZ" sz="2400" dirty="0"/>
              <a:t>a FJ znění </a:t>
            </a:r>
            <a:r>
              <a:rPr lang="cs-CZ" sz="2400" dirty="0" smtClean="0"/>
              <a:t>- </a:t>
            </a:r>
            <a:r>
              <a:rPr lang="cs-CZ" sz="2400" dirty="0"/>
              <a:t>český překlad musí být chápán v jejich </a:t>
            </a:r>
            <a:r>
              <a:rPr lang="cs-CZ" sz="2400" dirty="0" smtClean="0"/>
              <a:t>smyslu.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SzPct val="150000"/>
            </a:pPr>
            <a:r>
              <a:rPr lang="cs-CZ" sz="2400" dirty="0" smtClean="0"/>
              <a:t>V případě rozporu – mezinárodní smlouvy mají přednost před vnitrostátní právní úpravou - </a:t>
            </a:r>
            <a:r>
              <a:rPr lang="cs-CZ" sz="2400" dirty="0" smtClean="0">
                <a:solidFill>
                  <a:srgbClr val="C00000"/>
                </a:solidFill>
              </a:rPr>
              <a:t>Čl. 10 Ústavy ČR</a:t>
            </a:r>
            <a:r>
              <a:rPr lang="cs-CZ" sz="2400" dirty="0" smtClean="0"/>
              <a:t>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 smtClean="0"/>
              <a:t>Nové termíny </a:t>
            </a:r>
            <a:r>
              <a:rPr lang="cs-CZ" sz="2400" dirty="0" smtClean="0"/>
              <a:t>používat </a:t>
            </a:r>
            <a:r>
              <a:rPr lang="cs-CZ" sz="2400" dirty="0" smtClean="0"/>
              <a:t>od nabytí účinnosti nového překladu. Nečekat na novelu vyhlášky 500/2006 Sb.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 smtClean="0"/>
              <a:t>Typy krajin a charakteristiky v ÚPD </a:t>
            </a:r>
            <a:r>
              <a:rPr lang="cs-CZ" sz="2400" dirty="0" smtClean="0"/>
              <a:t>chápeme </a:t>
            </a:r>
            <a:r>
              <a:rPr lang="cs-CZ" sz="2400" dirty="0" smtClean="0"/>
              <a:t>jako krajiny a kvality.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 smtClean="0"/>
              <a:t>V ÚSK využít existující typy krajin a charakteristiky, ale </a:t>
            </a:r>
            <a:r>
              <a:rPr lang="cs-CZ" sz="2400" dirty="0" smtClean="0">
                <a:solidFill>
                  <a:srgbClr val="C00000"/>
                </a:solidFill>
              </a:rPr>
              <a:t>přidat důraz na individualitu</a:t>
            </a:r>
            <a:r>
              <a:rPr lang="cs-CZ" sz="2400" dirty="0" smtClean="0"/>
              <a:t> krajiny.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SzPct val="150000"/>
            </a:pPr>
            <a:r>
              <a:rPr lang="cs-CZ" sz="2400" dirty="0" smtClean="0">
                <a:solidFill>
                  <a:srgbClr val="C00000"/>
                </a:solidFill>
              </a:rPr>
              <a:t>Krajinný okrsek</a:t>
            </a:r>
            <a:r>
              <a:rPr lang="cs-CZ" sz="2400" dirty="0" smtClean="0"/>
              <a:t> představuje nižší </a:t>
            </a:r>
            <a:r>
              <a:rPr lang="cs-CZ" sz="2400" dirty="0" smtClean="0">
                <a:solidFill>
                  <a:srgbClr val="C00000"/>
                </a:solidFill>
              </a:rPr>
              <a:t>skladebný prvek krajiny</a:t>
            </a:r>
            <a:r>
              <a:rPr lang="cs-CZ" sz="2400" dirty="0" smtClean="0"/>
              <a:t> ve smyslu Úmluvy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548680"/>
            <a:ext cx="6444208" cy="504056"/>
          </a:xfrm>
        </p:spPr>
        <p:txBody>
          <a:bodyPr/>
          <a:lstStyle/>
          <a:p>
            <a:r>
              <a:rPr lang="cs-CZ" dirty="0" smtClean="0"/>
              <a:t>Jak žít s novým překladem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7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291264" cy="1008112"/>
          </a:xfrm>
        </p:spPr>
        <p:txBody>
          <a:bodyPr/>
          <a:lstStyle/>
          <a:p>
            <a:pPr algn="ctr"/>
            <a:r>
              <a:rPr lang="cs-CZ" sz="4000" dirty="0" smtClean="0"/>
              <a:t>Děkuji za pozornost.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988840"/>
            <a:ext cx="8229600" cy="431433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cs-CZ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cs-CZ" b="1" dirty="0"/>
          </a:p>
          <a:p>
            <a:pPr marL="0" indent="0" algn="ctr">
              <a:spcBef>
                <a:spcPts val="0"/>
              </a:spcBef>
              <a:buNone/>
            </a:pPr>
            <a:endParaRPr lang="cs-CZ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dirty="0" smtClean="0"/>
              <a:t>Ministerstvo </a:t>
            </a:r>
            <a:r>
              <a:rPr lang="cs-CZ" sz="2800" dirty="0"/>
              <a:t>pro místní rozvoj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000" dirty="0" err="1" smtClean="0">
                <a:hlinkClick r:id="rId2"/>
              </a:rPr>
              <a:t>Petr.Lepeska</a:t>
            </a:r>
            <a:r>
              <a:rPr lang="en-US" sz="2000" dirty="0" smtClean="0">
                <a:hlinkClick r:id="rId2"/>
              </a:rPr>
              <a:t>@</a:t>
            </a:r>
            <a:r>
              <a:rPr lang="cs-CZ" sz="2000" dirty="0" smtClean="0">
                <a:hlinkClick r:id="rId2"/>
              </a:rPr>
              <a:t>mmr.cz</a:t>
            </a:r>
            <a:endParaRPr lang="cs-CZ" sz="20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3770</TotalTime>
  <Words>507</Words>
  <Application>Microsoft Office PowerPoint</Application>
  <PresentationFormat>Předvádění na obrazovce (4:3)</PresentationFormat>
  <Paragraphs>66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MMR_klas</vt:lpstr>
      <vt:lpstr>Vztah ÚSK k Evropské úmluvě o krajině</vt:lpstr>
      <vt:lpstr>Evropská úmluva o krajině</vt:lpstr>
      <vt:lpstr>Evropská úmluva o krajině</vt:lpstr>
      <vt:lpstr>Evropská úmluva o krajině</vt:lpstr>
      <vt:lpstr>Úmluva v ÚPD a ÚPP</vt:lpstr>
      <vt:lpstr>Nový překlad Úmluvy</vt:lpstr>
      <vt:lpstr>Jak žít s novým překladem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Lepeška Petr</cp:lastModifiedBy>
  <cp:revision>274</cp:revision>
  <cp:lastPrinted>2017-11-10T08:29:02Z</cp:lastPrinted>
  <dcterms:created xsi:type="dcterms:W3CDTF">2014-02-26T13:05:03Z</dcterms:created>
  <dcterms:modified xsi:type="dcterms:W3CDTF">2017-11-10T08:29:06Z</dcterms:modified>
</cp:coreProperties>
</file>