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72" r:id="rId2"/>
    <p:sldId id="256" r:id="rId3"/>
    <p:sldId id="277" r:id="rId4"/>
    <p:sldId id="278" r:id="rId5"/>
    <p:sldId id="279" r:id="rId6"/>
    <p:sldId id="280" r:id="rId7"/>
    <p:sldId id="281" r:id="rId8"/>
    <p:sldId id="285" r:id="rId9"/>
    <p:sldId id="292" r:id="rId10"/>
    <p:sldId id="282" r:id="rId11"/>
    <p:sldId id="283" r:id="rId12"/>
    <p:sldId id="284" r:id="rId13"/>
    <p:sldId id="286" r:id="rId14"/>
    <p:sldId id="287" r:id="rId15"/>
    <p:sldId id="288" r:id="rId16"/>
    <p:sldId id="289" r:id="rId17"/>
    <p:sldId id="290" r:id="rId18"/>
    <p:sldId id="291" r:id="rId19"/>
    <p:sldId id="276" r:id="rId2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002E"/>
    <a:srgbClr val="002E60"/>
    <a:srgbClr val="CFAAB4"/>
    <a:srgbClr val="F3914E"/>
    <a:srgbClr val="F088A4"/>
    <a:srgbClr val="DD4A53"/>
    <a:srgbClr val="475A8F"/>
    <a:srgbClr val="DBC8BE"/>
    <a:srgbClr val="DCA28F"/>
    <a:srgbClr val="D8A8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Světlý styl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522"/>
    <p:restoredTop sz="94757"/>
  </p:normalViewPr>
  <p:slideViewPr>
    <p:cSldViewPr>
      <p:cViewPr varScale="1">
        <p:scale>
          <a:sx n="108" d="100"/>
          <a:sy n="108" d="100"/>
        </p:scale>
        <p:origin x="1200" y="10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9" d="100"/>
          <a:sy n="69" d="100"/>
        </p:scale>
        <p:origin x="-3318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30530B-C0D9-4389-8C41-739D88369A17}" type="datetimeFigureOut">
              <a:rPr lang="cs-CZ" smtClean="0"/>
              <a:pPr/>
              <a:t>14.11.2019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37F9EA-2A30-435F-9E93-015388AB5D2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11841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75296D-6675-490A-81E2-B5E2AB688556}" type="datetimeFigureOut">
              <a:rPr lang="cs-CZ" smtClean="0"/>
              <a:pPr/>
              <a:t>14.11.2019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133184-B5AC-4101-8619-C37317F2799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86634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133184-B5AC-4101-8619-C37317F2799A}" type="slidenum">
              <a:rPr lang="cs-CZ" smtClean="0"/>
              <a:pPr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21522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133184-B5AC-4101-8619-C37317F2799A}" type="slidenum">
              <a:rPr lang="cs-CZ" smtClean="0"/>
              <a:pPr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64430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133184-B5AC-4101-8619-C37317F2799A}" type="slidenum">
              <a:rPr lang="cs-CZ" smtClean="0"/>
              <a:pPr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13484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133184-B5AC-4101-8619-C37317F2799A}" type="slidenum">
              <a:rPr lang="cs-CZ" smtClean="0"/>
              <a:pPr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2802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133184-B5AC-4101-8619-C37317F2799A}" type="slidenum">
              <a:rPr lang="cs-CZ" smtClean="0"/>
              <a:pPr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92904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133184-B5AC-4101-8619-C37317F2799A}" type="slidenum">
              <a:rPr lang="cs-CZ" smtClean="0"/>
              <a:pPr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48025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133184-B5AC-4101-8619-C37317F2799A}" type="slidenum">
              <a:rPr lang="cs-CZ" smtClean="0"/>
              <a:pPr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01114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133184-B5AC-4101-8619-C37317F2799A}" type="slidenum">
              <a:rPr lang="cs-CZ" smtClean="0"/>
              <a:pPr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11032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133184-B5AC-4101-8619-C37317F2799A}" type="slidenum">
              <a:rPr lang="cs-CZ" smtClean="0"/>
              <a:pPr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8950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133184-B5AC-4101-8619-C37317F2799A}" type="slidenum">
              <a:rPr lang="cs-CZ" smtClean="0"/>
              <a:pPr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34250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133184-B5AC-4101-8619-C37317F2799A}" type="slidenum">
              <a:rPr lang="cs-CZ" smtClean="0"/>
              <a:pPr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19570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133184-B5AC-4101-8619-C37317F2799A}" type="slidenum">
              <a:rPr lang="cs-CZ" smtClean="0"/>
              <a:pPr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76704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133184-B5AC-4101-8619-C37317F2799A}" type="slidenum">
              <a:rPr lang="cs-CZ" smtClean="0"/>
              <a:pPr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28468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133184-B5AC-4101-8619-C37317F2799A}" type="slidenum">
              <a:rPr lang="cs-CZ" smtClean="0"/>
              <a:pPr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00580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19221" y="274638"/>
            <a:ext cx="7415699" cy="1143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fld id="{CAFD6F2A-26F4-4882-9CEE-8563EC4376EA}" type="datetimeFigureOut">
              <a:rPr lang="cs-CZ" smtClean="0"/>
              <a:pPr/>
              <a:t>14.11.2019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fld id="{6BBC16A7-D824-4EE1-8A28-7EC288BDDD0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fld id="{CAFD6F2A-26F4-4882-9CEE-8563EC4376EA}" type="datetimeFigureOut">
              <a:rPr lang="cs-CZ" smtClean="0"/>
              <a:pPr/>
              <a:t>14.11.2019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fld id="{6BBC16A7-D824-4EE1-8A28-7EC288BDDD0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19221" y="274638"/>
            <a:ext cx="7415699" cy="1143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fld id="{CAFD6F2A-26F4-4882-9CEE-8563EC4376EA}" type="datetimeFigureOut">
              <a:rPr lang="cs-CZ" smtClean="0"/>
              <a:pPr/>
              <a:t>14.11.2019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fld id="{6BBC16A7-D824-4EE1-8A28-7EC288BDDD0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fld id="{CAFD6F2A-26F4-4882-9CEE-8563EC4376EA}" type="datetimeFigureOut">
              <a:rPr lang="cs-CZ" smtClean="0"/>
              <a:pPr/>
              <a:t>14.11.2019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fld id="{6BBC16A7-D824-4EE1-8A28-7EC288BDDD0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19221" y="274638"/>
            <a:ext cx="7415699" cy="1143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fld id="{CAFD6F2A-26F4-4882-9CEE-8563EC4376EA}" type="datetimeFigureOut">
              <a:rPr lang="cs-CZ" smtClean="0"/>
              <a:pPr/>
              <a:t>14.11.2019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fld id="{6BBC16A7-D824-4EE1-8A28-7EC288BDDD0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19221" y="274638"/>
            <a:ext cx="7415699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fld id="{CAFD6F2A-26F4-4882-9CEE-8563EC4376EA}" type="datetimeFigureOut">
              <a:rPr lang="cs-CZ" smtClean="0"/>
              <a:pPr/>
              <a:t>14.11.2019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fld id="{6BBC16A7-D824-4EE1-8A28-7EC288BDDD0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19221" y="274638"/>
            <a:ext cx="7415699" cy="1143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fld id="{CAFD6F2A-26F4-4882-9CEE-8563EC4376EA}" type="datetimeFigureOut">
              <a:rPr lang="cs-CZ" smtClean="0"/>
              <a:pPr/>
              <a:t>14.11.2019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fld id="{6BBC16A7-D824-4EE1-8A28-7EC288BDDD0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fld id="{CAFD6F2A-26F4-4882-9CEE-8563EC4376EA}" type="datetimeFigureOut">
              <a:rPr lang="cs-CZ" smtClean="0"/>
              <a:pPr/>
              <a:t>14.11.2019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fld id="{6BBC16A7-D824-4EE1-8A28-7EC288BDDD0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fld id="{CAFD6F2A-26F4-4882-9CEE-8563EC4376EA}" type="datetimeFigureOut">
              <a:rPr lang="cs-CZ" smtClean="0"/>
              <a:pPr/>
              <a:t>14.11.2019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fld id="{6BBC16A7-D824-4EE1-8A28-7EC288BDDD0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fld id="{CAFD6F2A-26F4-4882-9CEE-8563EC4376EA}" type="datetimeFigureOut">
              <a:rPr lang="cs-CZ" smtClean="0"/>
              <a:pPr/>
              <a:t>14.11.2019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fld id="{6BBC16A7-D824-4EE1-8A28-7EC288BDDD0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délník 26"/>
          <p:cNvSpPr/>
          <p:nvPr userDrawn="1"/>
        </p:nvSpPr>
        <p:spPr>
          <a:xfrm>
            <a:off x="1" y="0"/>
            <a:ext cx="592283" cy="6858000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/>
          </a:p>
        </p:txBody>
      </p:sp>
      <p:grpSp>
        <p:nvGrpSpPr>
          <p:cNvPr id="28" name="Skupina 27"/>
          <p:cNvGrpSpPr/>
          <p:nvPr userDrawn="1"/>
        </p:nvGrpSpPr>
        <p:grpSpPr>
          <a:xfrm>
            <a:off x="285721" y="6051451"/>
            <a:ext cx="1866890" cy="642919"/>
            <a:chOff x="1204912" y="5086351"/>
            <a:chExt cx="1866890" cy="642919"/>
          </a:xfrm>
        </p:grpSpPr>
        <p:grpSp>
          <p:nvGrpSpPr>
            <p:cNvPr id="29" name="Skupina 28"/>
            <p:cNvGrpSpPr/>
            <p:nvPr/>
          </p:nvGrpSpPr>
          <p:grpSpPr>
            <a:xfrm>
              <a:off x="1204912" y="5086351"/>
              <a:ext cx="642919" cy="642919"/>
              <a:chOff x="1490641" y="5067311"/>
              <a:chExt cx="600082" cy="600082"/>
            </a:xfrm>
          </p:grpSpPr>
          <p:sp>
            <p:nvSpPr>
              <p:cNvPr id="31" name="Elipsa 11"/>
              <p:cNvSpPr/>
              <p:nvPr userDrawn="1"/>
            </p:nvSpPr>
            <p:spPr>
              <a:xfrm>
                <a:off x="1490641" y="5067311"/>
                <a:ext cx="600082" cy="60008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800" dirty="0">
                  <a:solidFill>
                    <a:srgbClr val="E6E6E6"/>
                  </a:solidFill>
                </a:endParaRPr>
              </a:p>
            </p:txBody>
          </p:sp>
          <p:grpSp>
            <p:nvGrpSpPr>
              <p:cNvPr id="32" name="Skupina 32"/>
              <p:cNvGrpSpPr/>
              <p:nvPr userDrawn="1"/>
            </p:nvGrpSpPr>
            <p:grpSpPr>
              <a:xfrm>
                <a:off x="1643042" y="5214950"/>
                <a:ext cx="285752" cy="285752"/>
                <a:chOff x="1643042" y="5214950"/>
                <a:chExt cx="285752" cy="285752"/>
              </a:xfrm>
            </p:grpSpPr>
            <p:cxnSp>
              <p:nvCxnSpPr>
                <p:cNvPr id="33" name="Přímá spojovací čára 13"/>
                <p:cNvCxnSpPr/>
                <p:nvPr userDrawn="1"/>
              </p:nvCxnSpPr>
              <p:spPr>
                <a:xfrm rot="10800000">
                  <a:off x="1643042" y="5357826"/>
                  <a:ext cx="285752" cy="2"/>
                </a:xfrm>
                <a:prstGeom prst="line">
                  <a:avLst/>
                </a:prstGeom>
                <a:ln w="19050">
                  <a:solidFill>
                    <a:srgbClr val="DD052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Přímá spojovací čára 14"/>
                <p:cNvCxnSpPr/>
                <p:nvPr userDrawn="1"/>
              </p:nvCxnSpPr>
              <p:spPr>
                <a:xfrm rot="5400000">
                  <a:off x="1643043" y="5357825"/>
                  <a:ext cx="285752" cy="2"/>
                </a:xfrm>
                <a:prstGeom prst="line">
                  <a:avLst/>
                </a:prstGeom>
                <a:ln w="19050">
                  <a:solidFill>
                    <a:srgbClr val="002E5E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30" name="TextovéPole 29"/>
            <p:cNvSpPr txBox="1"/>
            <p:nvPr/>
          </p:nvSpPr>
          <p:spPr>
            <a:xfrm>
              <a:off x="1785918" y="5143512"/>
              <a:ext cx="1285884" cy="502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cs-CZ" sz="1100" b="1" dirty="0">
                  <a:solidFill>
                    <a:srgbClr val="DD052A"/>
                  </a:solidFill>
                  <a:latin typeface="Arial" pitchFamily="34" charset="0"/>
                  <a:cs typeface="Arial" pitchFamily="34" charset="0"/>
                </a:rPr>
                <a:t>Spojujeme </a:t>
              </a:r>
            </a:p>
            <a:p>
              <a:pPr>
                <a:lnSpc>
                  <a:spcPts val="1600"/>
                </a:lnSpc>
              </a:pPr>
              <a:r>
                <a:rPr lang="cs-CZ" sz="1100" b="1" dirty="0">
                  <a:solidFill>
                    <a:srgbClr val="002E60"/>
                  </a:solidFill>
                  <a:latin typeface="Arial" pitchFamily="34" charset="0"/>
                  <a:cs typeface="Arial" pitchFamily="34" charset="0"/>
                </a:rPr>
                <a:t>a podporujeme</a:t>
              </a:r>
            </a:p>
          </p:txBody>
        </p:sp>
      </p:grpSp>
      <p:pic>
        <p:nvPicPr>
          <p:cNvPr id="35" name="Picture 3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0704512" y="6186800"/>
            <a:ext cx="1147172" cy="410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rgbClr val="DD052A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brownfieldy@czechinvest.org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hyperlink" Target="http://www.czechinvest.org/" TargetMode="External"/><Relationship Id="rId4" Type="http://schemas.openxmlformats.org/officeDocument/2006/relationships/hyperlink" Target="http://www.brownfieldy.eu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0" y="0"/>
            <a:ext cx="12192000" cy="70354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6" name="Obrázek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84984"/>
            <a:ext cx="12192000" cy="3579933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1524000" y="0"/>
            <a:ext cx="9144000" cy="5714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0" y="6143644"/>
            <a:ext cx="12192000" cy="714356"/>
          </a:xfrm>
          <a:prstGeom prst="rect">
            <a:avLst/>
          </a:prstGeom>
          <a:solidFill>
            <a:srgbClr val="002E5E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8400256" y="6357958"/>
            <a:ext cx="3287598" cy="35719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cs-CZ" sz="1200" b="1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www.brownfieldy.eu, </a:t>
            </a:r>
            <a:r>
              <a:rPr lang="cs-CZ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www.czechinvest.org</a:t>
            </a:r>
            <a:endParaRPr lang="cs-CZ" sz="1200" b="1" dirty="0">
              <a:solidFill>
                <a:schemeClr val="bg1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grpSp>
        <p:nvGrpSpPr>
          <p:cNvPr id="9" name="Skupina 3"/>
          <p:cNvGrpSpPr/>
          <p:nvPr/>
        </p:nvGrpSpPr>
        <p:grpSpPr>
          <a:xfrm>
            <a:off x="745560" y="2963524"/>
            <a:ext cx="642919" cy="642919"/>
            <a:chOff x="1490641" y="5067311"/>
            <a:chExt cx="600082" cy="600082"/>
          </a:xfrm>
        </p:grpSpPr>
        <p:sp>
          <p:nvSpPr>
            <p:cNvPr id="11" name="Elipsa 10"/>
            <p:cNvSpPr/>
            <p:nvPr/>
          </p:nvSpPr>
          <p:spPr>
            <a:xfrm>
              <a:off x="1490641" y="5067311"/>
              <a:ext cx="600082" cy="6000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>
                <a:solidFill>
                  <a:srgbClr val="E6E6E6"/>
                </a:solidFill>
              </a:endParaRPr>
            </a:p>
          </p:txBody>
        </p:sp>
        <p:grpSp>
          <p:nvGrpSpPr>
            <p:cNvPr id="12" name="Skupina 32"/>
            <p:cNvGrpSpPr/>
            <p:nvPr/>
          </p:nvGrpSpPr>
          <p:grpSpPr>
            <a:xfrm>
              <a:off x="1643042" y="5214950"/>
              <a:ext cx="285752" cy="285752"/>
              <a:chOff x="1643042" y="5214950"/>
              <a:chExt cx="285752" cy="285752"/>
            </a:xfrm>
          </p:grpSpPr>
          <p:cxnSp>
            <p:nvCxnSpPr>
              <p:cNvPr id="13" name="Přímá spojovací čára 12"/>
              <p:cNvCxnSpPr/>
              <p:nvPr/>
            </p:nvCxnSpPr>
            <p:spPr>
              <a:xfrm rot="10800000">
                <a:off x="1643042" y="5357826"/>
                <a:ext cx="285752" cy="2"/>
              </a:xfrm>
              <a:prstGeom prst="line">
                <a:avLst/>
              </a:prstGeom>
              <a:ln w="19050">
                <a:solidFill>
                  <a:srgbClr val="DD052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Přímá spojovací čára 13"/>
              <p:cNvCxnSpPr/>
              <p:nvPr/>
            </p:nvCxnSpPr>
            <p:spPr>
              <a:xfrm rot="5400000">
                <a:off x="1643043" y="5357825"/>
                <a:ext cx="285752" cy="2"/>
              </a:xfrm>
              <a:prstGeom prst="line">
                <a:avLst/>
              </a:prstGeom>
              <a:ln w="19050">
                <a:solidFill>
                  <a:srgbClr val="002E5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0" name="TextovéPole 9"/>
          <p:cNvSpPr txBox="1"/>
          <p:nvPr/>
        </p:nvSpPr>
        <p:spPr>
          <a:xfrm>
            <a:off x="652088" y="3677541"/>
            <a:ext cx="1285884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cs-CZ" sz="1100" b="1" dirty="0">
                <a:solidFill>
                  <a:srgbClr val="DD052A"/>
                </a:solidFill>
                <a:latin typeface="Arial" pitchFamily="34" charset="0"/>
                <a:cs typeface="Arial" pitchFamily="34" charset="0"/>
              </a:rPr>
              <a:t>Spojujeme </a:t>
            </a:r>
          </a:p>
          <a:p>
            <a:pPr>
              <a:lnSpc>
                <a:spcPts val="1600"/>
              </a:lnSpc>
            </a:pPr>
            <a:r>
              <a:rPr lang="cs-CZ" sz="1100" b="1" dirty="0">
                <a:solidFill>
                  <a:srgbClr val="002E60"/>
                </a:solidFill>
                <a:latin typeface="Arial" pitchFamily="34" charset="0"/>
                <a:cs typeface="Arial" pitchFamily="34" charset="0"/>
              </a:rPr>
              <a:t>a podporujeme</a:t>
            </a: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16755" y="332656"/>
            <a:ext cx="1275203" cy="456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Zástupný symbol pro nadpis 1"/>
          <p:cNvSpPr txBox="1">
            <a:spLocks/>
          </p:cNvSpPr>
          <p:nvPr/>
        </p:nvSpPr>
        <p:spPr>
          <a:xfrm>
            <a:off x="674122" y="666281"/>
            <a:ext cx="671802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cs-CZ" sz="3200" b="1" dirty="0">
                <a:solidFill>
                  <a:srgbClr val="DD052A"/>
                </a:solidFill>
                <a:latin typeface="Arial" pitchFamily="34" charset="0"/>
                <a:ea typeface="+mj-ea"/>
                <a:cs typeface="Arial" pitchFamily="34" charset="0"/>
              </a:rPr>
              <a:t>Pokyny pro vkládání lokality</a:t>
            </a:r>
            <a:br>
              <a:rPr lang="cs-CZ" sz="3200" b="1" dirty="0">
                <a:solidFill>
                  <a:srgbClr val="DD052A"/>
                </a:solidFill>
                <a:latin typeface="Arial" pitchFamily="34" charset="0"/>
                <a:ea typeface="+mj-ea"/>
                <a:cs typeface="Arial" pitchFamily="34" charset="0"/>
              </a:rPr>
            </a:br>
            <a:r>
              <a:rPr lang="cs-CZ" sz="3200" b="1" dirty="0">
                <a:solidFill>
                  <a:srgbClr val="DD052A"/>
                </a:solidFill>
                <a:latin typeface="Arial" pitchFamily="34" charset="0"/>
                <a:ea typeface="+mj-ea"/>
                <a:cs typeface="Arial" pitchFamily="34" charset="0"/>
              </a:rPr>
              <a:t>do Národní databáze brownfieldů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>
            <a:extLst>
              <a:ext uri="{FF2B5EF4-FFF2-40B4-BE49-F238E27FC236}">
                <a16:creationId xmlns:a16="http://schemas.microsoft.com/office/drawing/2014/main" id="{028A3E12-8B20-48B0-987F-54E9AF27F1B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798"/>
          <a:stretch/>
        </p:blipFill>
        <p:spPr>
          <a:xfrm>
            <a:off x="623392" y="977748"/>
            <a:ext cx="11282488" cy="4323460"/>
          </a:xfrm>
          <a:prstGeom prst="rect">
            <a:avLst/>
          </a:prstGeom>
        </p:spPr>
      </p:pic>
      <p:sp>
        <p:nvSpPr>
          <p:cNvPr id="21" name="Zástupný symbol pro číslo snímku 5"/>
          <p:cNvSpPr txBox="1">
            <a:spLocks/>
          </p:cNvSpPr>
          <p:nvPr/>
        </p:nvSpPr>
        <p:spPr>
          <a:xfrm>
            <a:off x="47327" y="274711"/>
            <a:ext cx="576065" cy="500066"/>
          </a:xfrm>
          <a:prstGeom prst="rect">
            <a:avLst/>
          </a:prstGeom>
        </p:spPr>
        <p:txBody>
          <a:bodyPr/>
          <a:lstStyle>
            <a:lvl1pPr algn="r">
              <a:defRPr sz="1400" b="1">
                <a:solidFill>
                  <a:srgbClr val="002E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ctr">
              <a:defRPr/>
            </a:pPr>
            <a:r>
              <a:rPr lang="cs-CZ" sz="2000" dirty="0">
                <a:solidFill>
                  <a:srgbClr val="DB002E"/>
                </a:solidFill>
              </a:rPr>
              <a:t>9.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767408" y="188640"/>
            <a:ext cx="6000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cs-CZ" sz="2400" b="1" dirty="0">
                <a:solidFill>
                  <a:srgbClr val="002E60"/>
                </a:solidFill>
                <a:latin typeface="Arial" pitchFamily="34" charset="0"/>
                <a:cs typeface="Arial" pitchFamily="34" charset="0"/>
              </a:rPr>
              <a:t>Vyplňte všechny záložky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8C56182B-BDB6-4E7A-B30C-D00348211480}"/>
              </a:ext>
            </a:extLst>
          </p:cNvPr>
          <p:cNvSpPr txBox="1"/>
          <p:nvPr/>
        </p:nvSpPr>
        <p:spPr>
          <a:xfrm>
            <a:off x="594794" y="5308460"/>
            <a:ext cx="113110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Upozorňujeme, že automaticky generované e-maily chodí na adresu správce záznamu (záložka Autor). Agentura CzechInvest bude v případě potřeby kontaktovat telefonicky nebo e-mailem vyplněnou kontaktní osobu. </a:t>
            </a:r>
          </a:p>
        </p:txBody>
      </p:sp>
    </p:spTree>
    <p:extLst>
      <p:ext uri="{BB962C8B-B14F-4D97-AF65-F5344CB8AC3E}">
        <p14:creationId xmlns:p14="http://schemas.microsoft.com/office/powerpoint/2010/main" val="643111779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>
            <a:extLst>
              <a:ext uri="{FF2B5EF4-FFF2-40B4-BE49-F238E27FC236}">
                <a16:creationId xmlns:a16="http://schemas.microsoft.com/office/drawing/2014/main" id="{F29F74A9-1846-4C08-9EA2-69CF69B92E8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798"/>
          <a:stretch/>
        </p:blipFill>
        <p:spPr>
          <a:xfrm>
            <a:off x="623392" y="980728"/>
            <a:ext cx="11282488" cy="4323460"/>
          </a:xfrm>
          <a:prstGeom prst="rect">
            <a:avLst/>
          </a:prstGeom>
        </p:spPr>
      </p:pic>
      <p:sp>
        <p:nvSpPr>
          <p:cNvPr id="21" name="Zástupný symbol pro číslo snímku 5"/>
          <p:cNvSpPr txBox="1">
            <a:spLocks/>
          </p:cNvSpPr>
          <p:nvPr/>
        </p:nvSpPr>
        <p:spPr>
          <a:xfrm>
            <a:off x="47327" y="274711"/>
            <a:ext cx="576065" cy="500066"/>
          </a:xfrm>
          <a:prstGeom prst="rect">
            <a:avLst/>
          </a:prstGeom>
        </p:spPr>
        <p:txBody>
          <a:bodyPr/>
          <a:lstStyle>
            <a:lvl1pPr algn="r">
              <a:defRPr sz="1400" b="1">
                <a:solidFill>
                  <a:srgbClr val="002E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ctr">
              <a:defRPr/>
            </a:pPr>
            <a:r>
              <a:rPr lang="cs-CZ" sz="2000" dirty="0">
                <a:solidFill>
                  <a:srgbClr val="DB002E"/>
                </a:solidFill>
              </a:rPr>
              <a:t>10.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767408" y="188640"/>
            <a:ext cx="6000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cs-CZ" sz="2400" b="1" dirty="0">
                <a:solidFill>
                  <a:srgbClr val="002E60"/>
                </a:solidFill>
                <a:latin typeface="Arial" pitchFamily="34" charset="0"/>
                <a:cs typeface="Arial" pitchFamily="34" charset="0"/>
              </a:rPr>
              <a:t>Nahrajte fotografie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8C56182B-BDB6-4E7A-B30C-D00348211480}"/>
              </a:ext>
            </a:extLst>
          </p:cNvPr>
          <p:cNvSpPr txBox="1"/>
          <p:nvPr/>
        </p:nvSpPr>
        <p:spPr>
          <a:xfrm>
            <a:off x="594794" y="5308460"/>
            <a:ext cx="1131108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Vložte minimálně </a:t>
            </a:r>
            <a:r>
              <a:rPr lang="cs-CZ" sz="1400" dirty="0">
                <a:solidFill>
                  <a:srgbClr val="DB0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fotografií interiéru objektu a 5 fotografií exteriéru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, ne starších 3 měsíců. Snímky musí odpovídat </a:t>
            </a:r>
            <a:r>
              <a:rPr lang="cs-CZ" sz="1400" dirty="0">
                <a:solidFill>
                  <a:srgbClr val="DB0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aktuálnímu stavu 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nemovitosti. Vkládejte snímky hlavních částí budovy (vchod, chodby, hlavní místnosti, schodiště apod.). Detaily omítky a fotografie půdních a sklepních prostor několikapatrových budov nejsou pro registraci lokality v databázi dostačující.</a:t>
            </a:r>
          </a:p>
        </p:txBody>
      </p:sp>
      <p:sp>
        <p:nvSpPr>
          <p:cNvPr id="9" name="Šipka: dolů 8">
            <a:extLst>
              <a:ext uri="{FF2B5EF4-FFF2-40B4-BE49-F238E27FC236}">
                <a16:creationId xmlns:a16="http://schemas.microsoft.com/office/drawing/2014/main" id="{7B165AD1-D820-462C-94C1-D724DEBCF945}"/>
              </a:ext>
            </a:extLst>
          </p:cNvPr>
          <p:cNvSpPr/>
          <p:nvPr/>
        </p:nvSpPr>
        <p:spPr>
          <a:xfrm>
            <a:off x="4133782" y="2180928"/>
            <a:ext cx="252028" cy="600000"/>
          </a:xfrm>
          <a:prstGeom prst="downArrow">
            <a:avLst/>
          </a:prstGeom>
          <a:solidFill>
            <a:srgbClr val="DB002E"/>
          </a:solidFill>
          <a:ln>
            <a:solidFill>
              <a:srgbClr val="DB00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vál 9">
            <a:extLst>
              <a:ext uri="{FF2B5EF4-FFF2-40B4-BE49-F238E27FC236}">
                <a16:creationId xmlns:a16="http://schemas.microsoft.com/office/drawing/2014/main" id="{520F3F23-C403-476F-84FC-8118896F1DF3}"/>
              </a:ext>
            </a:extLst>
          </p:cNvPr>
          <p:cNvSpPr/>
          <p:nvPr/>
        </p:nvSpPr>
        <p:spPr>
          <a:xfrm>
            <a:off x="3647728" y="2852936"/>
            <a:ext cx="1224136" cy="432048"/>
          </a:xfrm>
          <a:prstGeom prst="ellipse">
            <a:avLst/>
          </a:prstGeom>
          <a:noFill/>
          <a:ln>
            <a:solidFill>
              <a:srgbClr val="DB00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7246661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F46BC861-120D-47E7-BFDF-FCF4ECB1B0C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798"/>
          <a:stretch/>
        </p:blipFill>
        <p:spPr>
          <a:xfrm>
            <a:off x="623392" y="977748"/>
            <a:ext cx="11282488" cy="4323460"/>
          </a:xfrm>
          <a:prstGeom prst="rect">
            <a:avLst/>
          </a:prstGeom>
        </p:spPr>
      </p:pic>
      <p:sp>
        <p:nvSpPr>
          <p:cNvPr id="21" name="Zástupný symbol pro číslo snímku 5"/>
          <p:cNvSpPr txBox="1">
            <a:spLocks/>
          </p:cNvSpPr>
          <p:nvPr/>
        </p:nvSpPr>
        <p:spPr>
          <a:xfrm>
            <a:off x="47327" y="274711"/>
            <a:ext cx="576065" cy="500066"/>
          </a:xfrm>
          <a:prstGeom prst="rect">
            <a:avLst/>
          </a:prstGeom>
        </p:spPr>
        <p:txBody>
          <a:bodyPr/>
          <a:lstStyle>
            <a:lvl1pPr algn="r">
              <a:defRPr sz="1400" b="1">
                <a:solidFill>
                  <a:srgbClr val="002E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ctr">
              <a:defRPr/>
            </a:pPr>
            <a:r>
              <a:rPr lang="cs-CZ" sz="2000" dirty="0">
                <a:solidFill>
                  <a:srgbClr val="DB002E"/>
                </a:solidFill>
              </a:rPr>
              <a:t>11.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767408" y="188640"/>
            <a:ext cx="6000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cs-CZ" sz="2400" b="1" dirty="0">
                <a:solidFill>
                  <a:srgbClr val="002E60"/>
                </a:solidFill>
                <a:latin typeface="Arial" pitchFamily="34" charset="0"/>
                <a:cs typeface="Arial" pitchFamily="34" charset="0"/>
              </a:rPr>
              <a:t>Odešlete záznam ke schválení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8C56182B-BDB6-4E7A-B30C-D00348211480}"/>
              </a:ext>
            </a:extLst>
          </p:cNvPr>
          <p:cNvSpPr txBox="1"/>
          <p:nvPr/>
        </p:nvSpPr>
        <p:spPr>
          <a:xfrm>
            <a:off x="594794" y="5308460"/>
            <a:ext cx="113110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Pro úspěšnou registraci je nezbytné vyplnit všechny záložky, tzn. nejprve základní informace, dále vlastníky dle katastru nemovitostí, alespoň jednu kontaktní osobu, fotografie a případné doplňující soubory. Na závěr záznam uložte a odešlete ke schválení. </a:t>
            </a:r>
          </a:p>
        </p:txBody>
      </p:sp>
      <p:sp>
        <p:nvSpPr>
          <p:cNvPr id="9" name="Šipka: dolů 8">
            <a:extLst>
              <a:ext uri="{FF2B5EF4-FFF2-40B4-BE49-F238E27FC236}">
                <a16:creationId xmlns:a16="http://schemas.microsoft.com/office/drawing/2014/main" id="{7B165AD1-D820-462C-94C1-D724DEBCF945}"/>
              </a:ext>
            </a:extLst>
          </p:cNvPr>
          <p:cNvSpPr/>
          <p:nvPr/>
        </p:nvSpPr>
        <p:spPr>
          <a:xfrm rot="5400000">
            <a:off x="3893722" y="2066882"/>
            <a:ext cx="252028" cy="600000"/>
          </a:xfrm>
          <a:prstGeom prst="downArrow">
            <a:avLst/>
          </a:prstGeom>
          <a:solidFill>
            <a:srgbClr val="DB002E"/>
          </a:solidFill>
          <a:ln>
            <a:solidFill>
              <a:srgbClr val="DB00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7898319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97DE6F99-E61C-40DF-BBD0-C598ED5A39E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217"/>
          <a:stretch/>
        </p:blipFill>
        <p:spPr>
          <a:xfrm>
            <a:off x="623392" y="977748"/>
            <a:ext cx="11282488" cy="4323460"/>
          </a:xfrm>
          <a:prstGeom prst="rect">
            <a:avLst/>
          </a:prstGeom>
        </p:spPr>
      </p:pic>
      <p:sp>
        <p:nvSpPr>
          <p:cNvPr id="21" name="Zástupný symbol pro číslo snímku 5"/>
          <p:cNvSpPr txBox="1">
            <a:spLocks/>
          </p:cNvSpPr>
          <p:nvPr/>
        </p:nvSpPr>
        <p:spPr>
          <a:xfrm>
            <a:off x="47327" y="274711"/>
            <a:ext cx="576065" cy="500066"/>
          </a:xfrm>
          <a:prstGeom prst="rect">
            <a:avLst/>
          </a:prstGeom>
        </p:spPr>
        <p:txBody>
          <a:bodyPr/>
          <a:lstStyle>
            <a:lvl1pPr algn="r">
              <a:defRPr sz="1400" b="1">
                <a:solidFill>
                  <a:srgbClr val="002E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ctr">
              <a:defRPr/>
            </a:pPr>
            <a:r>
              <a:rPr lang="cs-CZ" sz="2000" dirty="0">
                <a:solidFill>
                  <a:srgbClr val="DB002E"/>
                </a:solidFill>
              </a:rPr>
              <a:t>12.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767408" y="188640"/>
            <a:ext cx="8568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cs-CZ" sz="2400" b="1" dirty="0">
                <a:solidFill>
                  <a:srgbClr val="002E60"/>
                </a:solidFill>
                <a:latin typeface="Arial" pitchFamily="34" charset="0"/>
                <a:cs typeface="Arial" pitchFamily="34" charset="0"/>
              </a:rPr>
              <a:t>Souhlas se zveřejněním a poskytnutím kontaktu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8C56182B-BDB6-4E7A-B30C-D00348211480}"/>
              </a:ext>
            </a:extLst>
          </p:cNvPr>
          <p:cNvSpPr txBox="1"/>
          <p:nvPr/>
        </p:nvSpPr>
        <p:spPr>
          <a:xfrm>
            <a:off x="594794" y="5308460"/>
            <a:ext cx="1147787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V prvním bodě udělíte Agentuře CzechInvest souhlas s </a:t>
            </a:r>
            <a:r>
              <a:rPr lang="cs-CZ" sz="1400" dirty="0">
                <a:solidFill>
                  <a:srgbClr val="DB0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publikací vybraných informací 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ve veřejné části databáze na adrese </a:t>
            </a:r>
            <a:r>
              <a:rPr lang="cs-CZ" sz="1400" u="sng" dirty="0">
                <a:latin typeface="Arial" panose="020B0604020202020204" pitchFamily="34" charset="0"/>
                <a:cs typeface="Arial" panose="020B0604020202020204" pitchFamily="34" charset="0"/>
              </a:rPr>
              <a:t>www.brownfieldy.cz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Ve druhém bodě udělíte Agentuře CzechInvest souhlas s </a:t>
            </a:r>
            <a:r>
              <a:rPr lang="cs-CZ" sz="1400" dirty="0">
                <a:solidFill>
                  <a:srgbClr val="DB0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poskytnutím kontaktu 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na osobu uvedenou v záložce Kontakty </a:t>
            </a:r>
            <a:r>
              <a:rPr lang="cs-CZ" sz="1400" dirty="0">
                <a:solidFill>
                  <a:srgbClr val="DB0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třetí osobě 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(potenciálnímu investorovi) v případě zájmu o registrovanou nemovitost. Po volbě možností finálně </a:t>
            </a:r>
            <a:r>
              <a:rPr lang="cs-CZ" sz="1400" dirty="0">
                <a:solidFill>
                  <a:srgbClr val="DB0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odešlete záznam ke schválení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2" name="Šipka: dolů 11">
            <a:extLst>
              <a:ext uri="{FF2B5EF4-FFF2-40B4-BE49-F238E27FC236}">
                <a16:creationId xmlns:a16="http://schemas.microsoft.com/office/drawing/2014/main" id="{75035CEE-9FFC-4DFD-BAF2-E7E699FDEE79}"/>
              </a:ext>
            </a:extLst>
          </p:cNvPr>
          <p:cNvSpPr/>
          <p:nvPr/>
        </p:nvSpPr>
        <p:spPr>
          <a:xfrm rot="10800000">
            <a:off x="7248128" y="4053135"/>
            <a:ext cx="252028" cy="600000"/>
          </a:xfrm>
          <a:prstGeom prst="downArrow">
            <a:avLst/>
          </a:prstGeom>
          <a:solidFill>
            <a:srgbClr val="DB002E"/>
          </a:solidFill>
          <a:ln>
            <a:solidFill>
              <a:srgbClr val="DB00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3160385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B950D6C3-CC4F-4E7F-AF83-37C4BE0B68C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948"/>
          <a:stretch/>
        </p:blipFill>
        <p:spPr>
          <a:xfrm>
            <a:off x="617473" y="980728"/>
            <a:ext cx="11282488" cy="4330712"/>
          </a:xfrm>
          <a:prstGeom prst="rect">
            <a:avLst/>
          </a:prstGeom>
        </p:spPr>
      </p:pic>
      <p:sp>
        <p:nvSpPr>
          <p:cNvPr id="21" name="Zástupný symbol pro číslo snímku 5"/>
          <p:cNvSpPr txBox="1">
            <a:spLocks/>
          </p:cNvSpPr>
          <p:nvPr/>
        </p:nvSpPr>
        <p:spPr>
          <a:xfrm>
            <a:off x="47327" y="274711"/>
            <a:ext cx="576065" cy="500066"/>
          </a:xfrm>
          <a:prstGeom prst="rect">
            <a:avLst/>
          </a:prstGeom>
        </p:spPr>
        <p:txBody>
          <a:bodyPr/>
          <a:lstStyle>
            <a:lvl1pPr algn="r">
              <a:defRPr sz="1400" b="1">
                <a:solidFill>
                  <a:srgbClr val="002E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ctr">
              <a:defRPr/>
            </a:pPr>
            <a:r>
              <a:rPr lang="cs-CZ" sz="2000" dirty="0">
                <a:solidFill>
                  <a:srgbClr val="DB002E"/>
                </a:solidFill>
              </a:rPr>
              <a:t>13.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767408" y="188640"/>
            <a:ext cx="8568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cs-CZ" sz="2400" b="1" dirty="0">
                <a:solidFill>
                  <a:srgbClr val="002E60"/>
                </a:solidFill>
                <a:latin typeface="Arial" pitchFamily="34" charset="0"/>
                <a:cs typeface="Arial" pitchFamily="34" charset="0"/>
              </a:rPr>
              <a:t>Odesláno ke schválení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8C56182B-BDB6-4E7A-B30C-D00348211480}"/>
              </a:ext>
            </a:extLst>
          </p:cNvPr>
          <p:cNvSpPr txBox="1"/>
          <p:nvPr/>
        </p:nvSpPr>
        <p:spPr>
          <a:xfrm>
            <a:off x="594794" y="5308460"/>
            <a:ext cx="113051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Po odeslání se záznam posune do stavu „Ke schválení“. V případě potřeby můžete informace kdykoli upravit a znovu odeslat.</a:t>
            </a:r>
          </a:p>
        </p:txBody>
      </p:sp>
      <p:sp>
        <p:nvSpPr>
          <p:cNvPr id="13" name="Šipka: dolů 12">
            <a:extLst>
              <a:ext uri="{FF2B5EF4-FFF2-40B4-BE49-F238E27FC236}">
                <a16:creationId xmlns:a16="http://schemas.microsoft.com/office/drawing/2014/main" id="{3A1AA4B9-1C5C-4C91-AB36-545200FF15F1}"/>
              </a:ext>
            </a:extLst>
          </p:cNvPr>
          <p:cNvSpPr/>
          <p:nvPr/>
        </p:nvSpPr>
        <p:spPr>
          <a:xfrm rot="16200000">
            <a:off x="10374442" y="2714954"/>
            <a:ext cx="252028" cy="600000"/>
          </a:xfrm>
          <a:prstGeom prst="downArrow">
            <a:avLst/>
          </a:prstGeom>
          <a:solidFill>
            <a:srgbClr val="DB002E"/>
          </a:solidFill>
          <a:ln>
            <a:solidFill>
              <a:srgbClr val="DB00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Šipka: dolů 13">
            <a:extLst>
              <a:ext uri="{FF2B5EF4-FFF2-40B4-BE49-F238E27FC236}">
                <a16:creationId xmlns:a16="http://schemas.microsoft.com/office/drawing/2014/main" id="{9EF01D84-4B44-4E8D-AC4B-DB9D9869F5C4}"/>
              </a:ext>
            </a:extLst>
          </p:cNvPr>
          <p:cNvSpPr/>
          <p:nvPr/>
        </p:nvSpPr>
        <p:spPr>
          <a:xfrm rot="16200000">
            <a:off x="1157418" y="2426922"/>
            <a:ext cx="252028" cy="600000"/>
          </a:xfrm>
          <a:prstGeom prst="downArrow">
            <a:avLst/>
          </a:prstGeom>
          <a:solidFill>
            <a:srgbClr val="DB002E"/>
          </a:solidFill>
          <a:ln>
            <a:solidFill>
              <a:srgbClr val="DB00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3329404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AB78CF0C-9C5A-4D42-A1E1-B8E4993008C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037"/>
          <a:stretch/>
        </p:blipFill>
        <p:spPr>
          <a:xfrm>
            <a:off x="623392" y="980729"/>
            <a:ext cx="11282488" cy="4327731"/>
          </a:xfrm>
          <a:prstGeom prst="rect">
            <a:avLst/>
          </a:prstGeom>
        </p:spPr>
      </p:pic>
      <p:sp>
        <p:nvSpPr>
          <p:cNvPr id="21" name="Zástupný symbol pro číslo snímku 5"/>
          <p:cNvSpPr txBox="1">
            <a:spLocks/>
          </p:cNvSpPr>
          <p:nvPr/>
        </p:nvSpPr>
        <p:spPr>
          <a:xfrm>
            <a:off x="47327" y="274711"/>
            <a:ext cx="576065" cy="500066"/>
          </a:xfrm>
          <a:prstGeom prst="rect">
            <a:avLst/>
          </a:prstGeom>
        </p:spPr>
        <p:txBody>
          <a:bodyPr/>
          <a:lstStyle>
            <a:lvl1pPr algn="r">
              <a:defRPr sz="1400" b="1">
                <a:solidFill>
                  <a:srgbClr val="002E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ctr">
              <a:defRPr/>
            </a:pPr>
            <a:r>
              <a:rPr lang="cs-CZ" sz="2000" dirty="0">
                <a:solidFill>
                  <a:srgbClr val="DB002E"/>
                </a:solidFill>
              </a:rPr>
              <a:t>14.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767408" y="188640"/>
            <a:ext cx="8568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cs-CZ" sz="2400" b="1" dirty="0">
                <a:solidFill>
                  <a:srgbClr val="002E60"/>
                </a:solidFill>
                <a:latin typeface="Arial" pitchFamily="34" charset="0"/>
                <a:cs typeface="Arial" pitchFamily="34" charset="0"/>
              </a:rPr>
              <a:t>Vráceno k dopracování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8C56182B-BDB6-4E7A-B30C-D00348211480}"/>
              </a:ext>
            </a:extLst>
          </p:cNvPr>
          <p:cNvSpPr txBox="1"/>
          <p:nvPr/>
        </p:nvSpPr>
        <p:spPr>
          <a:xfrm>
            <a:off x="594794" y="5308460"/>
            <a:ext cx="113110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Pokud nebude záznam z pohledu Agentury CzechInvest kompletní, bude Vám zaslán e-mail se specifikací, co je potřeba doplnit. V takovém případě se záznam posune do stavu „Vráceno k dopracování“. Po editaci se opakuje proces odeslání ke schválení.</a:t>
            </a:r>
          </a:p>
        </p:txBody>
      </p:sp>
      <p:sp>
        <p:nvSpPr>
          <p:cNvPr id="13" name="Šipka: dolů 12">
            <a:extLst>
              <a:ext uri="{FF2B5EF4-FFF2-40B4-BE49-F238E27FC236}">
                <a16:creationId xmlns:a16="http://schemas.microsoft.com/office/drawing/2014/main" id="{3A1AA4B9-1C5C-4C91-AB36-545200FF15F1}"/>
              </a:ext>
            </a:extLst>
          </p:cNvPr>
          <p:cNvSpPr/>
          <p:nvPr/>
        </p:nvSpPr>
        <p:spPr>
          <a:xfrm rot="16200000">
            <a:off x="9798378" y="2354914"/>
            <a:ext cx="252028" cy="600000"/>
          </a:xfrm>
          <a:prstGeom prst="downArrow">
            <a:avLst/>
          </a:prstGeom>
          <a:solidFill>
            <a:srgbClr val="DB002E"/>
          </a:solidFill>
          <a:ln>
            <a:solidFill>
              <a:srgbClr val="DB00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3419811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A35BD130-5EEA-4C16-AEEC-B3C627F446F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5" b="2216"/>
          <a:stretch/>
        </p:blipFill>
        <p:spPr>
          <a:xfrm>
            <a:off x="632261" y="3144594"/>
            <a:ext cx="11282488" cy="2163866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031E00F3-35D4-4E73-B169-89291CFBCEF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5" b="3495"/>
          <a:stretch/>
        </p:blipFill>
        <p:spPr>
          <a:xfrm>
            <a:off x="623392" y="980729"/>
            <a:ext cx="11291357" cy="2088231"/>
          </a:xfrm>
          <a:prstGeom prst="rect">
            <a:avLst/>
          </a:prstGeom>
        </p:spPr>
      </p:pic>
      <p:sp>
        <p:nvSpPr>
          <p:cNvPr id="21" name="Zástupný symbol pro číslo snímku 5"/>
          <p:cNvSpPr txBox="1">
            <a:spLocks/>
          </p:cNvSpPr>
          <p:nvPr/>
        </p:nvSpPr>
        <p:spPr>
          <a:xfrm>
            <a:off x="47327" y="274711"/>
            <a:ext cx="576065" cy="500066"/>
          </a:xfrm>
          <a:prstGeom prst="rect">
            <a:avLst/>
          </a:prstGeom>
        </p:spPr>
        <p:txBody>
          <a:bodyPr/>
          <a:lstStyle>
            <a:lvl1pPr algn="r">
              <a:defRPr sz="1400" b="1">
                <a:solidFill>
                  <a:srgbClr val="002E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ctr">
              <a:defRPr/>
            </a:pPr>
            <a:r>
              <a:rPr lang="cs-CZ" sz="2000" dirty="0">
                <a:solidFill>
                  <a:srgbClr val="DB002E"/>
                </a:solidFill>
              </a:rPr>
              <a:t>15.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767408" y="188640"/>
            <a:ext cx="8568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cs-CZ" sz="2400" b="1" dirty="0">
                <a:solidFill>
                  <a:srgbClr val="002E60"/>
                </a:solidFill>
                <a:latin typeface="Arial" pitchFamily="34" charset="0"/>
                <a:cs typeface="Arial" pitchFamily="34" charset="0"/>
              </a:rPr>
              <a:t>Schváleno / Publikováno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8C56182B-BDB6-4E7A-B30C-D00348211480}"/>
              </a:ext>
            </a:extLst>
          </p:cNvPr>
          <p:cNvSpPr txBox="1"/>
          <p:nvPr/>
        </p:nvSpPr>
        <p:spPr>
          <a:xfrm>
            <a:off x="594794" y="5308460"/>
            <a:ext cx="113199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Po zpracování Agenturou CzechInvest se záznam posune do stavu „Schváleno“ nebo „Publikováno“, dle volby možnosti udělení souhlasu s publikací lokality autorem záznamu. </a:t>
            </a:r>
          </a:p>
        </p:txBody>
      </p:sp>
      <p:sp>
        <p:nvSpPr>
          <p:cNvPr id="13" name="Šipka: dolů 12">
            <a:extLst>
              <a:ext uri="{FF2B5EF4-FFF2-40B4-BE49-F238E27FC236}">
                <a16:creationId xmlns:a16="http://schemas.microsoft.com/office/drawing/2014/main" id="{3A1AA4B9-1C5C-4C91-AB36-545200FF15F1}"/>
              </a:ext>
            </a:extLst>
          </p:cNvPr>
          <p:cNvSpPr/>
          <p:nvPr/>
        </p:nvSpPr>
        <p:spPr>
          <a:xfrm rot="16200000">
            <a:off x="10446450" y="2192896"/>
            <a:ext cx="252028" cy="600000"/>
          </a:xfrm>
          <a:prstGeom prst="downArrow">
            <a:avLst/>
          </a:prstGeom>
          <a:solidFill>
            <a:srgbClr val="DB002E"/>
          </a:solidFill>
          <a:ln>
            <a:solidFill>
              <a:srgbClr val="DB00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Šipka: dolů 11">
            <a:extLst>
              <a:ext uri="{FF2B5EF4-FFF2-40B4-BE49-F238E27FC236}">
                <a16:creationId xmlns:a16="http://schemas.microsoft.com/office/drawing/2014/main" id="{C43B41B8-04C7-4654-A496-611835660D2A}"/>
              </a:ext>
            </a:extLst>
          </p:cNvPr>
          <p:cNvSpPr/>
          <p:nvPr/>
        </p:nvSpPr>
        <p:spPr>
          <a:xfrm rot="16200000">
            <a:off x="10350506" y="4371138"/>
            <a:ext cx="252028" cy="600000"/>
          </a:xfrm>
          <a:prstGeom prst="downArrow">
            <a:avLst/>
          </a:prstGeom>
          <a:solidFill>
            <a:srgbClr val="DB002E"/>
          </a:solidFill>
          <a:ln>
            <a:solidFill>
              <a:srgbClr val="DB00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3223105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>
            <a:extLst>
              <a:ext uri="{FF2B5EF4-FFF2-40B4-BE49-F238E27FC236}">
                <a16:creationId xmlns:a16="http://schemas.microsoft.com/office/drawing/2014/main" id="{9340EEA1-2F89-44CF-B8A6-590CA777DC7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938"/>
          <a:stretch/>
        </p:blipFill>
        <p:spPr>
          <a:xfrm>
            <a:off x="623392" y="980729"/>
            <a:ext cx="11282488" cy="4327731"/>
          </a:xfrm>
          <a:prstGeom prst="rect">
            <a:avLst/>
          </a:prstGeom>
        </p:spPr>
      </p:pic>
      <p:sp>
        <p:nvSpPr>
          <p:cNvPr id="21" name="Zástupný symbol pro číslo snímku 5"/>
          <p:cNvSpPr txBox="1">
            <a:spLocks/>
          </p:cNvSpPr>
          <p:nvPr/>
        </p:nvSpPr>
        <p:spPr>
          <a:xfrm>
            <a:off x="47327" y="274711"/>
            <a:ext cx="576065" cy="500066"/>
          </a:xfrm>
          <a:prstGeom prst="rect">
            <a:avLst/>
          </a:prstGeom>
        </p:spPr>
        <p:txBody>
          <a:bodyPr/>
          <a:lstStyle>
            <a:lvl1pPr algn="r">
              <a:defRPr sz="1400" b="1">
                <a:solidFill>
                  <a:srgbClr val="002E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ctr">
              <a:defRPr/>
            </a:pPr>
            <a:r>
              <a:rPr lang="cs-CZ" sz="2000" dirty="0">
                <a:solidFill>
                  <a:srgbClr val="DB002E"/>
                </a:solidFill>
              </a:rPr>
              <a:t>16.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767408" y="188640"/>
            <a:ext cx="8568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cs-CZ" sz="2400" b="1" dirty="0">
                <a:solidFill>
                  <a:srgbClr val="002E60"/>
                </a:solidFill>
                <a:latin typeface="Arial" pitchFamily="34" charset="0"/>
                <a:cs typeface="Arial" pitchFamily="34" charset="0"/>
              </a:rPr>
              <a:t>Potvrzení o registraci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8C56182B-BDB6-4E7A-B30C-D00348211480}"/>
              </a:ext>
            </a:extLst>
          </p:cNvPr>
          <p:cNvSpPr txBox="1"/>
          <p:nvPr/>
        </p:nvSpPr>
        <p:spPr>
          <a:xfrm>
            <a:off x="594794" y="5308460"/>
            <a:ext cx="1131108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Po schválení či publikaci záznamu se vygeneruje na e-mailovou adresu správce potvrzení o registraci lokality v Národní databázi brownfieldů. Totožné potvrzení si můžete vytisknout po přihlášení do databáze. </a:t>
            </a:r>
            <a:r>
              <a:rPr lang="cs-CZ" sz="1400" dirty="0">
                <a:solidFill>
                  <a:srgbClr val="DB0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Upozorňujeme, že pro účely dotace je vydáváno potvrzení s konkrétním názvem programu. Jiná potvrzení</a:t>
            </a:r>
            <a:r>
              <a:rPr lang="cs-CZ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(bez názvu programu či s uvedeným nesprávným programem) </a:t>
            </a:r>
            <a:r>
              <a:rPr lang="cs-CZ" sz="1400" dirty="0">
                <a:solidFill>
                  <a:srgbClr val="DB0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nebudou akceptována.</a:t>
            </a:r>
            <a:endParaRPr lang="cs-CZ" sz="1400" dirty="0">
              <a:solidFill>
                <a:srgbClr val="DB002E"/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Šipka: dolů 12">
            <a:extLst>
              <a:ext uri="{FF2B5EF4-FFF2-40B4-BE49-F238E27FC236}">
                <a16:creationId xmlns:a16="http://schemas.microsoft.com/office/drawing/2014/main" id="{3A1AA4B9-1C5C-4C91-AB36-545200FF15F1}"/>
              </a:ext>
            </a:extLst>
          </p:cNvPr>
          <p:cNvSpPr/>
          <p:nvPr/>
        </p:nvSpPr>
        <p:spPr>
          <a:xfrm rot="5400000">
            <a:off x="3245650" y="2054548"/>
            <a:ext cx="252028" cy="600000"/>
          </a:xfrm>
          <a:prstGeom prst="downArrow">
            <a:avLst/>
          </a:prstGeom>
          <a:solidFill>
            <a:srgbClr val="DB002E"/>
          </a:solidFill>
          <a:ln>
            <a:solidFill>
              <a:srgbClr val="DB00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1912767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0A17EF9C-926D-4762-A0C2-B75C12549B38}"/>
              </a:ext>
            </a:extLst>
          </p:cNvPr>
          <p:cNvSpPr txBox="1"/>
          <p:nvPr/>
        </p:nvSpPr>
        <p:spPr>
          <a:xfrm>
            <a:off x="623392" y="1237669"/>
            <a:ext cx="612068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1600" b="1" dirty="0">
                <a:solidFill>
                  <a:srgbClr val="002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Brownfield:</a:t>
            </a:r>
          </a:p>
          <a:p>
            <a:pPr algn="just"/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Nemovitost, která není využívaná, je značně zanedbaná a případně i kontaminovaná a nelze ji efektivně využívat, aniž by proběhl proces její celkové regenerace. Nemovitost z nejrůznějších důvodů pozbyla svou původní funkci. Vzniká jako pozůstatek průmyslové, zemědělské, rezidenční vojenské či jiné aktivity. Lokalita svým havarijním stavem ekonomicky i fyzicky deprimuje sebe sama i své okolí.</a:t>
            </a:r>
          </a:p>
          <a:p>
            <a:pPr algn="just"/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1600" b="1" dirty="0">
                <a:solidFill>
                  <a:srgbClr val="002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Nemovitosti k rekonstrukci: </a:t>
            </a:r>
          </a:p>
          <a:p>
            <a:pPr algn="just"/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Nemovitost, která není efektivně využívaná, je ze stavebního hlediska zanedbaná a zastaralá a nelze ji efektivně a plnohodnotně využívat, aniž by proběhl proces její rekonstrukce či modernizace. Objekt může i nadále sloužit původnímu využití. Rekonstrukce bude realizována za účelem modernizace budovy. Nemovitost k rekonstrukci může být plně či částečně využívána a nemovitost je ve výrazně lepším stavebně technickém stavu než-li brownfield.</a:t>
            </a:r>
          </a:p>
        </p:txBody>
      </p:sp>
      <p:sp>
        <p:nvSpPr>
          <p:cNvPr id="21" name="Zástupný symbol pro číslo snímku 5"/>
          <p:cNvSpPr txBox="1">
            <a:spLocks/>
          </p:cNvSpPr>
          <p:nvPr/>
        </p:nvSpPr>
        <p:spPr>
          <a:xfrm>
            <a:off x="47327" y="274711"/>
            <a:ext cx="576065" cy="500066"/>
          </a:xfrm>
          <a:prstGeom prst="rect">
            <a:avLst/>
          </a:prstGeom>
        </p:spPr>
        <p:txBody>
          <a:bodyPr/>
          <a:lstStyle>
            <a:lvl1pPr algn="r">
              <a:defRPr sz="1400" b="1">
                <a:solidFill>
                  <a:srgbClr val="002E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ctr">
              <a:defRPr/>
            </a:pPr>
            <a:r>
              <a:rPr lang="cs-CZ" sz="2000" dirty="0">
                <a:solidFill>
                  <a:srgbClr val="DB002E"/>
                </a:solidFill>
              </a:rPr>
              <a:t>17.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767408" y="188640"/>
            <a:ext cx="8568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cs-CZ" sz="2400" b="1" dirty="0">
                <a:solidFill>
                  <a:srgbClr val="002E60"/>
                </a:solidFill>
                <a:latin typeface="Arial" pitchFamily="34" charset="0"/>
                <a:cs typeface="Arial" pitchFamily="34" charset="0"/>
              </a:rPr>
              <a:t>Brownfield versus Nemovitost k rekonstrukci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8C56182B-BDB6-4E7A-B30C-D00348211480}"/>
              </a:ext>
            </a:extLst>
          </p:cNvPr>
          <p:cNvSpPr txBox="1"/>
          <p:nvPr/>
        </p:nvSpPr>
        <p:spPr>
          <a:xfrm>
            <a:off x="594794" y="5308460"/>
            <a:ext cx="11282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1400" dirty="0">
                <a:solidFill>
                  <a:srgbClr val="DB0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Upozorňujeme, že správci jednotlivých programů mají předmět podpory specifikovaný pro účely daného programu detailněji v zásadách programu. Kategorizace lokality se tak může dle pravidel v každém programu lišit.</a:t>
            </a:r>
            <a:endParaRPr lang="cs-CZ" sz="1400" dirty="0">
              <a:solidFill>
                <a:srgbClr val="DB002E"/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3AF24F5A-6895-46B3-8F13-E72AB0356F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4209" y="3284984"/>
            <a:ext cx="2234460" cy="1675845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EFD595EE-F0D0-40EB-877A-3FE8FA0B15C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2822" y="3284984"/>
            <a:ext cx="2234460" cy="1675845"/>
          </a:xfrm>
          <a:prstGeom prst="rect">
            <a:avLst/>
          </a:prstGeom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id="{D8257048-7026-443B-BB48-2032A759289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7910" y="1261508"/>
            <a:ext cx="2234460" cy="1675845"/>
          </a:xfrm>
          <a:prstGeom prst="rect">
            <a:avLst/>
          </a:prstGeom>
        </p:spPr>
      </p:pic>
      <p:pic>
        <p:nvPicPr>
          <p:cNvPr id="20" name="Obrázek 19">
            <a:extLst>
              <a:ext uri="{FF2B5EF4-FFF2-40B4-BE49-F238E27FC236}">
                <a16:creationId xmlns:a16="http://schemas.microsoft.com/office/drawing/2014/main" id="{6DB6E3CE-0963-4CDB-8526-D9524374A51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4209" y="1261508"/>
            <a:ext cx="2234460" cy="1675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943093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ázek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" y="0"/>
            <a:ext cx="2328387" cy="6858000"/>
          </a:xfrm>
          <a:prstGeom prst="rect">
            <a:avLst/>
          </a:prstGeom>
        </p:spPr>
      </p:pic>
      <p:sp>
        <p:nvSpPr>
          <p:cNvPr id="18" name="Obdélník 17"/>
          <p:cNvSpPr/>
          <p:nvPr/>
        </p:nvSpPr>
        <p:spPr>
          <a:xfrm>
            <a:off x="-5862" y="8180"/>
            <a:ext cx="2316587" cy="6858000"/>
          </a:xfrm>
          <a:prstGeom prst="rect">
            <a:avLst/>
          </a:prstGeom>
          <a:solidFill>
            <a:srgbClr val="002E60">
              <a:alpha val="7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4083" y="1348001"/>
            <a:ext cx="2285984" cy="214314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endParaRPr lang="cs-CZ" sz="4800" dirty="0">
              <a:solidFill>
                <a:schemeClr val="bg1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grpSp>
        <p:nvGrpSpPr>
          <p:cNvPr id="2" name="Skupina 21"/>
          <p:cNvGrpSpPr/>
          <p:nvPr/>
        </p:nvGrpSpPr>
        <p:grpSpPr>
          <a:xfrm>
            <a:off x="2013712" y="6051452"/>
            <a:ext cx="1866890" cy="642919"/>
            <a:chOff x="1204912" y="5086351"/>
            <a:chExt cx="1866890" cy="642919"/>
          </a:xfrm>
        </p:grpSpPr>
        <p:grpSp>
          <p:nvGrpSpPr>
            <p:cNvPr id="3" name="Skupina 3"/>
            <p:cNvGrpSpPr/>
            <p:nvPr/>
          </p:nvGrpSpPr>
          <p:grpSpPr>
            <a:xfrm>
              <a:off x="1204912" y="5086351"/>
              <a:ext cx="642919" cy="642919"/>
              <a:chOff x="1490641" y="5067311"/>
              <a:chExt cx="600082" cy="600082"/>
            </a:xfrm>
          </p:grpSpPr>
          <p:sp>
            <p:nvSpPr>
              <p:cNvPr id="25" name="Elipsa 24"/>
              <p:cNvSpPr/>
              <p:nvPr/>
            </p:nvSpPr>
            <p:spPr>
              <a:xfrm>
                <a:off x="1490641" y="5067311"/>
                <a:ext cx="600082" cy="60008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>
                  <a:solidFill>
                    <a:srgbClr val="E6E6E6"/>
                  </a:solidFill>
                </a:endParaRPr>
              </a:p>
            </p:txBody>
          </p:sp>
          <p:grpSp>
            <p:nvGrpSpPr>
              <p:cNvPr id="4" name="Skupina 32"/>
              <p:cNvGrpSpPr/>
              <p:nvPr/>
            </p:nvGrpSpPr>
            <p:grpSpPr>
              <a:xfrm>
                <a:off x="1643042" y="5214950"/>
                <a:ext cx="285752" cy="285752"/>
                <a:chOff x="1643042" y="5214950"/>
                <a:chExt cx="285752" cy="285752"/>
              </a:xfrm>
            </p:grpSpPr>
            <p:cxnSp>
              <p:nvCxnSpPr>
                <p:cNvPr id="27" name="Přímá spojovací čára 26"/>
                <p:cNvCxnSpPr/>
                <p:nvPr/>
              </p:nvCxnSpPr>
              <p:spPr>
                <a:xfrm rot="10800000">
                  <a:off x="1643042" y="5357826"/>
                  <a:ext cx="285752" cy="2"/>
                </a:xfrm>
                <a:prstGeom prst="line">
                  <a:avLst/>
                </a:prstGeom>
                <a:ln w="19050">
                  <a:solidFill>
                    <a:srgbClr val="DD052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Přímá spojovací čára 27"/>
                <p:cNvCxnSpPr/>
                <p:nvPr/>
              </p:nvCxnSpPr>
              <p:spPr>
                <a:xfrm rot="5400000">
                  <a:off x="1643043" y="5357825"/>
                  <a:ext cx="285752" cy="2"/>
                </a:xfrm>
                <a:prstGeom prst="line">
                  <a:avLst/>
                </a:prstGeom>
                <a:ln w="19050">
                  <a:solidFill>
                    <a:srgbClr val="002E5E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4" name="TextovéPole 23"/>
            <p:cNvSpPr txBox="1"/>
            <p:nvPr/>
          </p:nvSpPr>
          <p:spPr>
            <a:xfrm>
              <a:off x="1785918" y="5143512"/>
              <a:ext cx="1285884" cy="502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cs-CZ" sz="1100" b="1" dirty="0">
                  <a:solidFill>
                    <a:srgbClr val="DD052A"/>
                  </a:solidFill>
                  <a:latin typeface="Arial" pitchFamily="34" charset="0"/>
                  <a:cs typeface="Arial" pitchFamily="34" charset="0"/>
                </a:rPr>
                <a:t>Spojujeme </a:t>
              </a:r>
            </a:p>
            <a:p>
              <a:pPr>
                <a:lnSpc>
                  <a:spcPts val="1600"/>
                </a:lnSpc>
              </a:pPr>
              <a:r>
                <a:rPr lang="cs-CZ" sz="1100" b="1" dirty="0">
                  <a:solidFill>
                    <a:srgbClr val="002E60"/>
                  </a:solidFill>
                  <a:latin typeface="Arial" pitchFamily="34" charset="0"/>
                  <a:cs typeface="Arial" pitchFamily="34" charset="0"/>
                </a:rPr>
                <a:t>a podporujeme</a:t>
              </a:r>
            </a:p>
          </p:txBody>
        </p:sp>
      </p:grpSp>
      <p:sp>
        <p:nvSpPr>
          <p:cNvPr id="29" name="Zástupný symbol pro nadpis 1"/>
          <p:cNvSpPr txBox="1">
            <a:spLocks/>
          </p:cNvSpPr>
          <p:nvPr/>
        </p:nvSpPr>
        <p:spPr>
          <a:xfrm>
            <a:off x="2577631" y="1214422"/>
            <a:ext cx="553459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endParaRPr lang="cs-CZ" sz="3200" b="1" dirty="0">
              <a:solidFill>
                <a:srgbClr val="DD052A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1" name="TextovéPole 30"/>
          <p:cNvSpPr txBox="1"/>
          <p:nvPr/>
        </p:nvSpPr>
        <p:spPr>
          <a:xfrm>
            <a:off x="2656631" y="560240"/>
            <a:ext cx="464347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cs-CZ" sz="2000" b="1" dirty="0">
                <a:solidFill>
                  <a:srgbClr val="DB002E"/>
                </a:solidFill>
                <a:latin typeface="Arial" pitchFamily="34" charset="0"/>
                <a:cs typeface="Arial" pitchFamily="34" charset="0"/>
              </a:rPr>
              <a:t>Kontakty</a:t>
            </a:r>
            <a:endParaRPr lang="cs-CZ" sz="1600" b="1" dirty="0">
              <a:solidFill>
                <a:srgbClr val="DB002E"/>
              </a:solidFill>
              <a:latin typeface="Arial" pitchFamily="34" charset="0"/>
              <a:cs typeface="Arial" pitchFamily="34" charset="0"/>
            </a:endParaRPr>
          </a:p>
          <a:p>
            <a:endParaRPr lang="cs-CZ" dirty="0"/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3EFA266E-ACFA-496B-B0C4-1DC4AEFC91B9}"/>
              </a:ext>
            </a:extLst>
          </p:cNvPr>
          <p:cNvSpPr txBox="1"/>
          <p:nvPr/>
        </p:nvSpPr>
        <p:spPr>
          <a:xfrm>
            <a:off x="2656631" y="1348001"/>
            <a:ext cx="5455593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2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Oddělení řízení projektů brownfieldů</a:t>
            </a:r>
            <a:br>
              <a:rPr lang="cs-CZ" dirty="0">
                <a:solidFill>
                  <a:srgbClr val="002E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dirty="0">
                <a:solidFill>
                  <a:srgbClr val="002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CzechInvest</a:t>
            </a:r>
            <a:br>
              <a:rPr lang="cs-CZ" dirty="0">
                <a:solidFill>
                  <a:srgbClr val="002E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dirty="0">
              <a:solidFill>
                <a:srgbClr val="002E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>
                <a:solidFill>
                  <a:srgbClr val="002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Štěpánská 15, 120 00 Praha 2</a:t>
            </a:r>
          </a:p>
          <a:p>
            <a:r>
              <a:rPr lang="cs-CZ" dirty="0">
                <a:solidFill>
                  <a:srgbClr val="002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tel.: +420 296 342 714</a:t>
            </a:r>
            <a:br>
              <a:rPr lang="cs-CZ" dirty="0">
                <a:solidFill>
                  <a:srgbClr val="002E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dirty="0">
                <a:solidFill>
                  <a:srgbClr val="002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e-mail: </a:t>
            </a:r>
            <a:r>
              <a:rPr lang="cs-CZ" dirty="0">
                <a:solidFill>
                  <a:srgbClr val="002E6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brownfieldy@czechinvest.org</a:t>
            </a:r>
            <a:endParaRPr lang="cs-CZ" dirty="0">
              <a:solidFill>
                <a:srgbClr val="002E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>
                <a:solidFill>
                  <a:srgbClr val="002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web: </a:t>
            </a:r>
            <a:r>
              <a:rPr lang="cs-CZ" dirty="0">
                <a:solidFill>
                  <a:srgbClr val="002E6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www.brownfieldy.eu</a:t>
            </a:r>
            <a:r>
              <a:rPr lang="cs-CZ" dirty="0">
                <a:solidFill>
                  <a:srgbClr val="002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dirty="0">
                <a:solidFill>
                  <a:srgbClr val="002E60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www.czechinvest.org</a:t>
            </a:r>
            <a:r>
              <a:rPr lang="cs-CZ" dirty="0">
                <a:solidFill>
                  <a:srgbClr val="002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0"/>
            <a:endParaRPr lang="cs-CZ" sz="1600" b="1" dirty="0">
              <a:solidFill>
                <a:srgbClr val="002E60"/>
              </a:solidFill>
              <a:highlight>
                <a:srgbClr val="FFFF00"/>
              </a:highlight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34BF98C6-815F-477B-B6E6-D179F32F47D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424" y="299101"/>
            <a:ext cx="1617731" cy="1617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558576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14923C81-9B47-4CAE-8052-22C06725EF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069" r="7476" b="31446"/>
          <a:stretch/>
        </p:blipFill>
        <p:spPr>
          <a:xfrm>
            <a:off x="623392" y="980728"/>
            <a:ext cx="11280576" cy="4320480"/>
          </a:xfrm>
          <a:prstGeom prst="rect">
            <a:avLst/>
          </a:prstGeom>
        </p:spPr>
      </p:pic>
      <p:sp>
        <p:nvSpPr>
          <p:cNvPr id="21" name="Zástupný symbol pro číslo snímku 5"/>
          <p:cNvSpPr txBox="1">
            <a:spLocks/>
          </p:cNvSpPr>
          <p:nvPr/>
        </p:nvSpPr>
        <p:spPr>
          <a:xfrm>
            <a:off x="47327" y="274711"/>
            <a:ext cx="576065" cy="500066"/>
          </a:xfrm>
          <a:prstGeom prst="rect">
            <a:avLst/>
          </a:prstGeom>
        </p:spPr>
        <p:txBody>
          <a:bodyPr/>
          <a:lstStyle>
            <a:lvl1pPr algn="r">
              <a:defRPr sz="1400" b="1">
                <a:solidFill>
                  <a:srgbClr val="002E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ctr">
              <a:defRPr/>
            </a:pPr>
            <a:r>
              <a:rPr lang="cs-CZ" sz="2000" dirty="0">
                <a:solidFill>
                  <a:srgbClr val="DB002E"/>
                </a:solidFill>
              </a:rPr>
              <a:t>1.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767408" y="188640"/>
            <a:ext cx="6000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cs-CZ" sz="2400" b="1" dirty="0">
                <a:solidFill>
                  <a:srgbClr val="002E60"/>
                </a:solidFill>
                <a:latin typeface="Arial" pitchFamily="34" charset="0"/>
                <a:cs typeface="Arial" pitchFamily="34" charset="0"/>
              </a:rPr>
              <a:t>Zaregistrujte se</a:t>
            </a:r>
          </a:p>
        </p:txBody>
      </p:sp>
      <p:sp>
        <p:nvSpPr>
          <p:cNvPr id="3" name="Ovál 2">
            <a:extLst>
              <a:ext uri="{FF2B5EF4-FFF2-40B4-BE49-F238E27FC236}">
                <a16:creationId xmlns:a16="http://schemas.microsoft.com/office/drawing/2014/main" id="{C4079051-1563-4D46-9094-D9B551994A91}"/>
              </a:ext>
            </a:extLst>
          </p:cNvPr>
          <p:cNvSpPr/>
          <p:nvPr/>
        </p:nvSpPr>
        <p:spPr>
          <a:xfrm>
            <a:off x="11136560" y="1196752"/>
            <a:ext cx="648072" cy="288032"/>
          </a:xfrm>
          <a:prstGeom prst="ellipse">
            <a:avLst/>
          </a:prstGeom>
          <a:noFill/>
          <a:ln>
            <a:solidFill>
              <a:srgbClr val="DB00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Šipka: dolů 3">
            <a:extLst>
              <a:ext uri="{FF2B5EF4-FFF2-40B4-BE49-F238E27FC236}">
                <a16:creationId xmlns:a16="http://schemas.microsoft.com/office/drawing/2014/main" id="{F002ED99-C72A-414B-95DE-8DBBC51A9126}"/>
              </a:ext>
            </a:extLst>
          </p:cNvPr>
          <p:cNvSpPr/>
          <p:nvPr/>
        </p:nvSpPr>
        <p:spPr>
          <a:xfrm>
            <a:off x="11316580" y="524744"/>
            <a:ext cx="252028" cy="600000"/>
          </a:xfrm>
          <a:prstGeom prst="downArrow">
            <a:avLst/>
          </a:prstGeom>
          <a:solidFill>
            <a:srgbClr val="DB002E"/>
          </a:solidFill>
          <a:ln>
            <a:solidFill>
              <a:srgbClr val="DB00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51A1D87B-C575-44B3-998E-76402A907F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2" r="52" b="23906"/>
          <a:stretch/>
        </p:blipFill>
        <p:spPr>
          <a:xfrm>
            <a:off x="623392" y="980728"/>
            <a:ext cx="11280576" cy="4327732"/>
          </a:xfrm>
          <a:prstGeom prst="rect">
            <a:avLst/>
          </a:prstGeom>
        </p:spPr>
      </p:pic>
      <p:sp>
        <p:nvSpPr>
          <p:cNvPr id="21" name="Zástupný symbol pro číslo snímku 5"/>
          <p:cNvSpPr txBox="1">
            <a:spLocks/>
          </p:cNvSpPr>
          <p:nvPr/>
        </p:nvSpPr>
        <p:spPr>
          <a:xfrm>
            <a:off x="47327" y="274711"/>
            <a:ext cx="576065" cy="500066"/>
          </a:xfrm>
          <a:prstGeom prst="rect">
            <a:avLst/>
          </a:prstGeom>
        </p:spPr>
        <p:txBody>
          <a:bodyPr/>
          <a:lstStyle>
            <a:lvl1pPr algn="r">
              <a:defRPr sz="1400" b="1">
                <a:solidFill>
                  <a:srgbClr val="002E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ctr">
              <a:defRPr/>
            </a:pPr>
            <a:r>
              <a:rPr lang="cs-CZ" sz="2000" dirty="0">
                <a:solidFill>
                  <a:srgbClr val="DB002E"/>
                </a:solidFill>
              </a:rPr>
              <a:t>2</a:t>
            </a:r>
            <a:r>
              <a:rPr lang="cs-CZ" sz="2000">
                <a:solidFill>
                  <a:srgbClr val="DB002E"/>
                </a:solidFill>
              </a:rPr>
              <a:t>.</a:t>
            </a:r>
            <a:endParaRPr lang="cs-CZ" sz="2000" dirty="0">
              <a:solidFill>
                <a:srgbClr val="DB002E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841699" y="188645"/>
            <a:ext cx="6000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cs-CZ" sz="2400" b="1" dirty="0">
                <a:solidFill>
                  <a:srgbClr val="002E60"/>
                </a:solidFill>
                <a:latin typeface="Arial" pitchFamily="34" charset="0"/>
                <a:cs typeface="Arial" pitchFamily="34" charset="0"/>
              </a:rPr>
              <a:t>Přijde Vám registrační e-mail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0D0293B7-2DA7-4077-9501-A0E844B0CF5A}"/>
              </a:ext>
            </a:extLst>
          </p:cNvPr>
          <p:cNvSpPr txBox="1"/>
          <p:nvPr/>
        </p:nvSpPr>
        <p:spPr>
          <a:xfrm>
            <a:off x="594794" y="5308460"/>
            <a:ext cx="113091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V případě, že Vám e-mail nedošel do Doručené pošty, zkontrolujte nejprve </a:t>
            </a:r>
            <a:r>
              <a:rPr lang="cs-CZ" sz="1400" dirty="0">
                <a:solidFill>
                  <a:srgbClr val="DB0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Nevyžádanou poštu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a Spamy, až poté kontaktuje CzechInvest.</a:t>
            </a:r>
          </a:p>
          <a:p>
            <a:pPr algn="just"/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Klikněte na </a:t>
            </a:r>
            <a:r>
              <a:rPr lang="cs-CZ" sz="1400" dirty="0">
                <a:solidFill>
                  <a:srgbClr val="DB0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přihlašovací link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, který najdete v e-mailu a postupujte dle instrukcí.</a:t>
            </a:r>
          </a:p>
        </p:txBody>
      </p:sp>
    </p:spTree>
    <p:extLst>
      <p:ext uri="{BB962C8B-B14F-4D97-AF65-F5344CB8AC3E}">
        <p14:creationId xmlns:p14="http://schemas.microsoft.com/office/powerpoint/2010/main" val="2244278787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0B8DDAF0-AB89-4684-A4CB-B0FFB1FBD6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51"/>
          <a:stretch/>
        </p:blipFill>
        <p:spPr>
          <a:xfrm>
            <a:off x="623392" y="980728"/>
            <a:ext cx="11280576" cy="4320480"/>
          </a:xfrm>
          <a:prstGeom prst="rect">
            <a:avLst/>
          </a:prstGeom>
        </p:spPr>
      </p:pic>
      <p:sp>
        <p:nvSpPr>
          <p:cNvPr id="21" name="Zástupný symbol pro číslo snímku 5"/>
          <p:cNvSpPr txBox="1">
            <a:spLocks/>
          </p:cNvSpPr>
          <p:nvPr/>
        </p:nvSpPr>
        <p:spPr>
          <a:xfrm>
            <a:off x="47327" y="274711"/>
            <a:ext cx="576065" cy="500066"/>
          </a:xfrm>
          <a:prstGeom prst="rect">
            <a:avLst/>
          </a:prstGeom>
        </p:spPr>
        <p:txBody>
          <a:bodyPr/>
          <a:lstStyle>
            <a:lvl1pPr algn="r">
              <a:defRPr sz="1400" b="1">
                <a:solidFill>
                  <a:srgbClr val="002E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ctr">
              <a:defRPr/>
            </a:pPr>
            <a:r>
              <a:rPr lang="cs-CZ" sz="2000" dirty="0">
                <a:solidFill>
                  <a:srgbClr val="DB002E"/>
                </a:solidFill>
              </a:rPr>
              <a:t>3.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767408" y="188640"/>
            <a:ext cx="6000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cs-CZ" sz="2400" b="1" dirty="0">
                <a:solidFill>
                  <a:srgbClr val="002E60"/>
                </a:solidFill>
                <a:latin typeface="Arial" pitchFamily="34" charset="0"/>
                <a:cs typeface="Arial" pitchFamily="34" charset="0"/>
              </a:rPr>
              <a:t>Přihlaste se</a:t>
            </a:r>
          </a:p>
        </p:txBody>
      </p:sp>
    </p:spTree>
    <p:extLst>
      <p:ext uri="{BB962C8B-B14F-4D97-AF65-F5344CB8AC3E}">
        <p14:creationId xmlns:p14="http://schemas.microsoft.com/office/powerpoint/2010/main" val="3815870062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>
            <a:extLst>
              <a:ext uri="{FF2B5EF4-FFF2-40B4-BE49-F238E27FC236}">
                <a16:creationId xmlns:a16="http://schemas.microsoft.com/office/drawing/2014/main" id="{FC023DC4-FC44-4F4F-B072-6473C5CFA67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329"/>
          <a:stretch/>
        </p:blipFill>
        <p:spPr>
          <a:xfrm>
            <a:off x="623392" y="980728"/>
            <a:ext cx="11280576" cy="4320480"/>
          </a:xfrm>
          <a:prstGeom prst="rect">
            <a:avLst/>
          </a:prstGeom>
        </p:spPr>
      </p:pic>
      <p:sp>
        <p:nvSpPr>
          <p:cNvPr id="21" name="Zástupný symbol pro číslo snímku 5"/>
          <p:cNvSpPr txBox="1">
            <a:spLocks/>
          </p:cNvSpPr>
          <p:nvPr/>
        </p:nvSpPr>
        <p:spPr>
          <a:xfrm>
            <a:off x="47327" y="274711"/>
            <a:ext cx="576065" cy="500066"/>
          </a:xfrm>
          <a:prstGeom prst="rect">
            <a:avLst/>
          </a:prstGeom>
        </p:spPr>
        <p:txBody>
          <a:bodyPr/>
          <a:lstStyle>
            <a:lvl1pPr algn="r">
              <a:defRPr sz="1400" b="1">
                <a:solidFill>
                  <a:srgbClr val="002E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ctr">
              <a:defRPr/>
            </a:pPr>
            <a:r>
              <a:rPr lang="cs-CZ" sz="2000" dirty="0">
                <a:solidFill>
                  <a:srgbClr val="DB002E"/>
                </a:solidFill>
              </a:rPr>
              <a:t>4.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767408" y="188640"/>
            <a:ext cx="6000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cs-CZ" sz="2400" b="1" dirty="0">
                <a:solidFill>
                  <a:srgbClr val="002E60"/>
                </a:solidFill>
                <a:latin typeface="Arial" pitchFamily="34" charset="0"/>
                <a:cs typeface="Arial" pitchFamily="34" charset="0"/>
              </a:rPr>
              <a:t>Vložte nový brownfield</a:t>
            </a:r>
          </a:p>
        </p:txBody>
      </p:sp>
      <p:sp>
        <p:nvSpPr>
          <p:cNvPr id="4" name="Šipka: dolů 3">
            <a:extLst>
              <a:ext uri="{FF2B5EF4-FFF2-40B4-BE49-F238E27FC236}">
                <a16:creationId xmlns:a16="http://schemas.microsoft.com/office/drawing/2014/main" id="{F002ED99-C72A-414B-95DE-8DBBC51A9126}"/>
              </a:ext>
            </a:extLst>
          </p:cNvPr>
          <p:cNvSpPr/>
          <p:nvPr/>
        </p:nvSpPr>
        <p:spPr>
          <a:xfrm rot="10800000">
            <a:off x="10146450" y="2348880"/>
            <a:ext cx="252028" cy="600000"/>
          </a:xfrm>
          <a:prstGeom prst="downArrow">
            <a:avLst/>
          </a:prstGeom>
          <a:solidFill>
            <a:srgbClr val="DB002E"/>
          </a:solidFill>
          <a:ln>
            <a:solidFill>
              <a:srgbClr val="DB00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Ovál 2">
            <a:extLst>
              <a:ext uri="{FF2B5EF4-FFF2-40B4-BE49-F238E27FC236}">
                <a16:creationId xmlns:a16="http://schemas.microsoft.com/office/drawing/2014/main" id="{C4079051-1563-4D46-9094-D9B551994A91}"/>
              </a:ext>
            </a:extLst>
          </p:cNvPr>
          <p:cNvSpPr/>
          <p:nvPr/>
        </p:nvSpPr>
        <p:spPr>
          <a:xfrm>
            <a:off x="9768408" y="1916832"/>
            <a:ext cx="1008112" cy="360040"/>
          </a:xfrm>
          <a:prstGeom prst="ellipse">
            <a:avLst/>
          </a:prstGeom>
          <a:noFill/>
          <a:ln>
            <a:solidFill>
              <a:srgbClr val="DB00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2920521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605F18C1-43D9-420E-8A6A-ACEFDBE61A7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825"/>
          <a:stretch/>
        </p:blipFill>
        <p:spPr>
          <a:xfrm>
            <a:off x="623392" y="973476"/>
            <a:ext cx="11280576" cy="4320318"/>
          </a:xfrm>
          <a:prstGeom prst="rect">
            <a:avLst/>
          </a:prstGeom>
        </p:spPr>
      </p:pic>
      <p:sp>
        <p:nvSpPr>
          <p:cNvPr id="21" name="Zástupný symbol pro číslo snímku 5"/>
          <p:cNvSpPr txBox="1">
            <a:spLocks/>
          </p:cNvSpPr>
          <p:nvPr/>
        </p:nvSpPr>
        <p:spPr>
          <a:xfrm>
            <a:off x="47327" y="274711"/>
            <a:ext cx="576065" cy="500066"/>
          </a:xfrm>
          <a:prstGeom prst="rect">
            <a:avLst/>
          </a:prstGeom>
        </p:spPr>
        <p:txBody>
          <a:bodyPr/>
          <a:lstStyle>
            <a:lvl1pPr algn="r">
              <a:defRPr sz="1400" b="1">
                <a:solidFill>
                  <a:srgbClr val="002E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ctr">
              <a:defRPr/>
            </a:pPr>
            <a:r>
              <a:rPr lang="cs-CZ" sz="2000" dirty="0">
                <a:solidFill>
                  <a:srgbClr val="DB002E"/>
                </a:solidFill>
              </a:rPr>
              <a:t>5.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767408" y="188640"/>
            <a:ext cx="6000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cs-CZ" sz="2400" b="1" dirty="0">
                <a:solidFill>
                  <a:srgbClr val="002E60"/>
                </a:solidFill>
                <a:latin typeface="Arial" pitchFamily="34" charset="0"/>
                <a:cs typeface="Arial" pitchFamily="34" charset="0"/>
              </a:rPr>
              <a:t>Vyplňte základní informace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8C56182B-BDB6-4E7A-B30C-D00348211480}"/>
              </a:ext>
            </a:extLst>
          </p:cNvPr>
          <p:cNvSpPr txBox="1"/>
          <p:nvPr/>
        </p:nvSpPr>
        <p:spPr>
          <a:xfrm>
            <a:off x="594794" y="5308460"/>
            <a:ext cx="111898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Vyplňte </a:t>
            </a:r>
            <a:r>
              <a:rPr lang="cs-CZ" sz="1400" dirty="0">
                <a:solidFill>
                  <a:srgbClr val="DB0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všechna povinná pole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označená hvězdičkou. Jednotlivé kroky průběžně ukládejte.</a:t>
            </a:r>
          </a:p>
        </p:txBody>
      </p:sp>
      <p:sp>
        <p:nvSpPr>
          <p:cNvPr id="9" name="Šipka: dolů 8">
            <a:extLst>
              <a:ext uri="{FF2B5EF4-FFF2-40B4-BE49-F238E27FC236}">
                <a16:creationId xmlns:a16="http://schemas.microsoft.com/office/drawing/2014/main" id="{C4596B0A-C1AE-4029-8791-5510C8F7B0F7}"/>
              </a:ext>
            </a:extLst>
          </p:cNvPr>
          <p:cNvSpPr/>
          <p:nvPr/>
        </p:nvSpPr>
        <p:spPr>
          <a:xfrm rot="16200000">
            <a:off x="1205489" y="2066882"/>
            <a:ext cx="252028" cy="600000"/>
          </a:xfrm>
          <a:prstGeom prst="downArrow">
            <a:avLst/>
          </a:prstGeom>
          <a:solidFill>
            <a:srgbClr val="DB002E"/>
          </a:solidFill>
          <a:ln>
            <a:solidFill>
              <a:srgbClr val="DB00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5050124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6D7C6055-06E6-4184-BF97-FE074251555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180"/>
          <a:stretch/>
        </p:blipFill>
        <p:spPr>
          <a:xfrm>
            <a:off x="623392" y="980728"/>
            <a:ext cx="11280576" cy="2304256"/>
          </a:xfrm>
          <a:prstGeom prst="rect">
            <a:avLst/>
          </a:prstGeom>
        </p:spPr>
      </p:pic>
      <p:sp>
        <p:nvSpPr>
          <p:cNvPr id="21" name="Zástupný symbol pro číslo snímku 5"/>
          <p:cNvSpPr txBox="1">
            <a:spLocks/>
          </p:cNvSpPr>
          <p:nvPr/>
        </p:nvSpPr>
        <p:spPr>
          <a:xfrm>
            <a:off x="47327" y="274711"/>
            <a:ext cx="576065" cy="500066"/>
          </a:xfrm>
          <a:prstGeom prst="rect">
            <a:avLst/>
          </a:prstGeom>
        </p:spPr>
        <p:txBody>
          <a:bodyPr/>
          <a:lstStyle>
            <a:lvl1pPr algn="r">
              <a:defRPr sz="1400" b="1">
                <a:solidFill>
                  <a:srgbClr val="002E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ctr">
              <a:defRPr/>
            </a:pPr>
            <a:r>
              <a:rPr lang="cs-CZ" sz="2000" dirty="0">
                <a:solidFill>
                  <a:srgbClr val="DB002E"/>
                </a:solidFill>
              </a:rPr>
              <a:t>6.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767408" y="188640"/>
            <a:ext cx="6000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cs-CZ" sz="2400" b="1" dirty="0">
                <a:solidFill>
                  <a:srgbClr val="002E60"/>
                </a:solidFill>
                <a:latin typeface="Arial" pitchFamily="34" charset="0"/>
                <a:cs typeface="Arial" pitchFamily="34" charset="0"/>
              </a:rPr>
              <a:t>Žádost o dotaci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8C56182B-BDB6-4E7A-B30C-D00348211480}"/>
              </a:ext>
            </a:extLst>
          </p:cNvPr>
          <p:cNvSpPr txBox="1"/>
          <p:nvPr/>
        </p:nvSpPr>
        <p:spPr>
          <a:xfrm>
            <a:off x="623392" y="3565008"/>
            <a:ext cx="11233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V případě, že nemovitost vkládáte do databáze za účelem podání žádosti o dotaci, zvolte v kolonce Dotace variantu </a:t>
            </a:r>
            <a:r>
              <a:rPr lang="cs-CZ" sz="1400" dirty="0">
                <a:solidFill>
                  <a:srgbClr val="DB0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„Jsem žadatelem o dotaci“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. Poté vyberte z nabízených možností správný program:	</a:t>
            </a:r>
          </a:p>
        </p:txBody>
      </p:sp>
      <p:graphicFrame>
        <p:nvGraphicFramePr>
          <p:cNvPr id="9" name="Tabulka 8">
            <a:extLst>
              <a:ext uri="{FF2B5EF4-FFF2-40B4-BE49-F238E27FC236}">
                <a16:creationId xmlns:a16="http://schemas.microsoft.com/office/drawing/2014/main" id="{9CFDFD5A-E21D-4A8A-BE72-9236283AFA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3294915"/>
              </p:ext>
            </p:extLst>
          </p:nvPr>
        </p:nvGraphicFramePr>
        <p:xfrm>
          <a:off x="623392" y="4221088"/>
          <a:ext cx="11233248" cy="11409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52128">
                  <a:extLst>
                    <a:ext uri="{9D8B030D-6E8A-4147-A177-3AD203B41FA5}">
                      <a16:colId xmlns:a16="http://schemas.microsoft.com/office/drawing/2014/main" val="1617257696"/>
                    </a:ext>
                  </a:extLst>
                </a:gridCol>
                <a:gridCol w="6624736">
                  <a:extLst>
                    <a:ext uri="{9D8B030D-6E8A-4147-A177-3AD203B41FA5}">
                      <a16:colId xmlns:a16="http://schemas.microsoft.com/office/drawing/2014/main" val="410989110"/>
                    </a:ext>
                  </a:extLst>
                </a:gridCol>
                <a:gridCol w="3456384">
                  <a:extLst>
                    <a:ext uri="{9D8B030D-6E8A-4147-A177-3AD203B41FA5}">
                      <a16:colId xmlns:a16="http://schemas.microsoft.com/office/drawing/2014/main" val="377464768"/>
                    </a:ext>
                  </a:extLst>
                </a:gridCol>
              </a:tblGrid>
              <a:tr h="298832">
                <a:tc>
                  <a:txBody>
                    <a:bodyPr/>
                    <a:lstStyle/>
                    <a:p>
                      <a:r>
                        <a:rPr lang="cs-CZ" sz="1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Zkratka</a:t>
                      </a:r>
                    </a:p>
                  </a:txBody>
                  <a:tcPr>
                    <a:solidFill>
                      <a:srgbClr val="DB002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Název programu/podprogramu</a:t>
                      </a:r>
                    </a:p>
                  </a:txBody>
                  <a:tcPr>
                    <a:solidFill>
                      <a:srgbClr val="DB002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Garant programu</a:t>
                      </a:r>
                    </a:p>
                  </a:txBody>
                  <a:tcPr>
                    <a:solidFill>
                      <a:srgbClr val="DB002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6973649"/>
                  </a:ext>
                </a:extLst>
              </a:tr>
              <a:tr h="277232">
                <a:tc>
                  <a:txBody>
                    <a:bodyPr/>
                    <a:lstStyle/>
                    <a:p>
                      <a:r>
                        <a:rPr lang="cs-CZ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 PIK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Operační program podnikání a inovace pro konkurenceschopnost – Program Nemovitosti*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Ministerstvo průmyslu a obchodu ČR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5504936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r>
                        <a:rPr lang="cs-CZ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MPO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Regenerace a podnikatelské využití brownfieldů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Ministerstvo průmyslu a obchodu ČR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8598326"/>
                  </a:ext>
                </a:extLst>
              </a:tr>
              <a:tr h="276876">
                <a:tc>
                  <a:txBody>
                    <a:bodyPr/>
                    <a:lstStyle/>
                    <a:p>
                      <a:r>
                        <a:rPr lang="cs-CZ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MMR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Regenerace</a:t>
                      </a: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brownfieldů</a:t>
                      </a: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pro </a:t>
                      </a:r>
                      <a:r>
                        <a:rPr lang="en-US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nepodnikatelské</a:t>
                      </a: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využití</a:t>
                      </a:r>
                      <a:endParaRPr lang="cs-CZ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Ministerstvo pro místní rozvoj ČR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2020898"/>
                  </a:ext>
                </a:extLst>
              </a:tr>
            </a:tbl>
          </a:graphicData>
        </a:graphic>
      </p:graphicFrame>
      <p:sp>
        <p:nvSpPr>
          <p:cNvPr id="12" name="TextovéPole 11">
            <a:extLst>
              <a:ext uri="{FF2B5EF4-FFF2-40B4-BE49-F238E27FC236}">
                <a16:creationId xmlns:a16="http://schemas.microsoft.com/office/drawing/2014/main" id="{C8208B8B-EECD-4328-8640-AF58EAA87A9F}"/>
              </a:ext>
            </a:extLst>
          </p:cNvPr>
          <p:cNvSpPr txBox="1"/>
          <p:nvPr/>
        </p:nvSpPr>
        <p:spPr>
          <a:xfrm>
            <a:off x="623391" y="5362060"/>
            <a:ext cx="111898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>
                <a:latin typeface="Arial" panose="020B0604020202020204" pitchFamily="34" charset="0"/>
                <a:cs typeface="Arial" panose="020B0604020202020204" pitchFamily="34" charset="0"/>
              </a:rPr>
              <a:t>* Program Nemovitosti zahrnuje rovněž Výzvy Uhelné regiony a Cestovní ruch</a:t>
            </a:r>
          </a:p>
        </p:txBody>
      </p:sp>
    </p:spTree>
    <p:extLst>
      <p:ext uri="{BB962C8B-B14F-4D97-AF65-F5344CB8AC3E}">
        <p14:creationId xmlns:p14="http://schemas.microsoft.com/office/powerpoint/2010/main" val="2479864319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Obrázek 16">
            <a:extLst>
              <a:ext uri="{FF2B5EF4-FFF2-40B4-BE49-F238E27FC236}">
                <a16:creationId xmlns:a16="http://schemas.microsoft.com/office/drawing/2014/main" id="{FE53EE27-EE77-443C-B71F-8F554583EC4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5" b="7130"/>
          <a:stretch/>
        </p:blipFill>
        <p:spPr>
          <a:xfrm>
            <a:off x="623392" y="980729"/>
            <a:ext cx="11279601" cy="4327731"/>
          </a:xfrm>
          <a:prstGeom prst="rect">
            <a:avLst/>
          </a:prstGeom>
        </p:spPr>
      </p:pic>
      <p:sp>
        <p:nvSpPr>
          <p:cNvPr id="21" name="Zástupný symbol pro číslo snímku 5"/>
          <p:cNvSpPr txBox="1">
            <a:spLocks/>
          </p:cNvSpPr>
          <p:nvPr/>
        </p:nvSpPr>
        <p:spPr>
          <a:xfrm>
            <a:off x="47327" y="274711"/>
            <a:ext cx="576065" cy="500066"/>
          </a:xfrm>
          <a:prstGeom prst="rect">
            <a:avLst/>
          </a:prstGeom>
        </p:spPr>
        <p:txBody>
          <a:bodyPr/>
          <a:lstStyle>
            <a:lvl1pPr algn="r">
              <a:defRPr sz="1400" b="1">
                <a:solidFill>
                  <a:srgbClr val="002E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ctr">
              <a:defRPr/>
            </a:pPr>
            <a:r>
              <a:rPr lang="cs-CZ" sz="2000" dirty="0">
                <a:solidFill>
                  <a:srgbClr val="DB002E"/>
                </a:solidFill>
              </a:rPr>
              <a:t>7.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767408" y="188640"/>
            <a:ext cx="6696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cs-CZ" sz="2400" b="1" dirty="0">
                <a:solidFill>
                  <a:srgbClr val="002E60"/>
                </a:solidFill>
                <a:latin typeface="Arial" pitchFamily="34" charset="0"/>
                <a:cs typeface="Arial" pitchFamily="34" charset="0"/>
              </a:rPr>
              <a:t>Popište lokalitu a její navrhované využití 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8C56182B-BDB6-4E7A-B30C-D00348211480}"/>
              </a:ext>
            </a:extLst>
          </p:cNvPr>
          <p:cNvSpPr txBox="1"/>
          <p:nvPr/>
        </p:nvSpPr>
        <p:spPr>
          <a:xfrm>
            <a:off x="594794" y="5308460"/>
            <a:ext cx="113091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V sekci Lokalita v záložce Základní informace vyplňte odpovídající </a:t>
            </a:r>
            <a:r>
              <a:rPr lang="cs-CZ" sz="1400" dirty="0">
                <a:solidFill>
                  <a:srgbClr val="DB0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popis nemovitosti 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včetně relevantních doplňujících informací a Vaší představy či </a:t>
            </a:r>
            <a:r>
              <a:rPr lang="cs-CZ" sz="1400" dirty="0">
                <a:solidFill>
                  <a:srgbClr val="DB0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návrhu budoucího využití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1" name="Šipka: dolů 10">
            <a:extLst>
              <a:ext uri="{FF2B5EF4-FFF2-40B4-BE49-F238E27FC236}">
                <a16:creationId xmlns:a16="http://schemas.microsoft.com/office/drawing/2014/main" id="{58C8388B-F9A9-4147-9B3B-5C637E2BEC86}"/>
              </a:ext>
            </a:extLst>
          </p:cNvPr>
          <p:cNvSpPr/>
          <p:nvPr/>
        </p:nvSpPr>
        <p:spPr>
          <a:xfrm rot="16200000">
            <a:off x="4037738" y="3759070"/>
            <a:ext cx="252028" cy="600000"/>
          </a:xfrm>
          <a:prstGeom prst="downArrow">
            <a:avLst/>
          </a:prstGeom>
          <a:solidFill>
            <a:srgbClr val="DB002E"/>
          </a:solidFill>
          <a:ln>
            <a:solidFill>
              <a:srgbClr val="DB00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Šipka: dolů 9">
            <a:extLst>
              <a:ext uri="{FF2B5EF4-FFF2-40B4-BE49-F238E27FC236}">
                <a16:creationId xmlns:a16="http://schemas.microsoft.com/office/drawing/2014/main" id="{BC935F48-42A7-401A-8E1D-9ADFCF1DADD9}"/>
              </a:ext>
            </a:extLst>
          </p:cNvPr>
          <p:cNvSpPr/>
          <p:nvPr/>
        </p:nvSpPr>
        <p:spPr>
          <a:xfrm rot="16200000">
            <a:off x="4037738" y="3183007"/>
            <a:ext cx="252028" cy="600000"/>
          </a:xfrm>
          <a:prstGeom prst="downArrow">
            <a:avLst/>
          </a:prstGeom>
          <a:solidFill>
            <a:srgbClr val="DB002E"/>
          </a:solidFill>
          <a:ln>
            <a:solidFill>
              <a:srgbClr val="DB00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3579395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ADB0D0A8-957A-47DB-B0DB-5AFCA071AA4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798"/>
          <a:stretch/>
        </p:blipFill>
        <p:spPr>
          <a:xfrm>
            <a:off x="623392" y="977748"/>
            <a:ext cx="11282488" cy="4323460"/>
          </a:xfrm>
          <a:prstGeom prst="rect">
            <a:avLst/>
          </a:prstGeom>
        </p:spPr>
      </p:pic>
      <p:sp>
        <p:nvSpPr>
          <p:cNvPr id="21" name="Zástupný symbol pro číslo snímku 5"/>
          <p:cNvSpPr txBox="1">
            <a:spLocks/>
          </p:cNvSpPr>
          <p:nvPr/>
        </p:nvSpPr>
        <p:spPr>
          <a:xfrm>
            <a:off x="47327" y="274711"/>
            <a:ext cx="576065" cy="500066"/>
          </a:xfrm>
          <a:prstGeom prst="rect">
            <a:avLst/>
          </a:prstGeom>
        </p:spPr>
        <p:txBody>
          <a:bodyPr/>
          <a:lstStyle>
            <a:lvl1pPr algn="r">
              <a:defRPr sz="1400" b="1">
                <a:solidFill>
                  <a:srgbClr val="002E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ctr">
              <a:defRPr/>
            </a:pPr>
            <a:r>
              <a:rPr lang="cs-CZ" sz="2000" dirty="0">
                <a:solidFill>
                  <a:srgbClr val="DB002E"/>
                </a:solidFill>
              </a:rPr>
              <a:t>8.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767408" y="188640"/>
            <a:ext cx="6000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cs-CZ" sz="2400" b="1" dirty="0">
                <a:solidFill>
                  <a:srgbClr val="002E60"/>
                </a:solidFill>
                <a:latin typeface="Arial" pitchFamily="34" charset="0"/>
                <a:cs typeface="Arial" pitchFamily="34" charset="0"/>
              </a:rPr>
              <a:t>Záznam uložte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8C56182B-BDB6-4E7A-B30C-D00348211480}"/>
              </a:ext>
            </a:extLst>
          </p:cNvPr>
          <p:cNvSpPr txBox="1"/>
          <p:nvPr/>
        </p:nvSpPr>
        <p:spPr>
          <a:xfrm>
            <a:off x="594794" y="5308460"/>
            <a:ext cx="113091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Po prvním uložení záložky Základní informace se všemi povinnými kolonkami se záznam posune do stavu „Rozpracováno“ a odemknou se </a:t>
            </a:r>
            <a:b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k editaci další záložky.</a:t>
            </a:r>
          </a:p>
        </p:txBody>
      </p:sp>
      <p:sp>
        <p:nvSpPr>
          <p:cNvPr id="10" name="Šipka: dolů 9">
            <a:extLst>
              <a:ext uri="{FF2B5EF4-FFF2-40B4-BE49-F238E27FC236}">
                <a16:creationId xmlns:a16="http://schemas.microsoft.com/office/drawing/2014/main" id="{BC935F48-42A7-401A-8E1D-9ADFCF1DADD9}"/>
              </a:ext>
            </a:extLst>
          </p:cNvPr>
          <p:cNvSpPr/>
          <p:nvPr/>
        </p:nvSpPr>
        <p:spPr>
          <a:xfrm rot="16200000">
            <a:off x="1205489" y="2066882"/>
            <a:ext cx="252028" cy="600000"/>
          </a:xfrm>
          <a:prstGeom prst="downArrow">
            <a:avLst/>
          </a:prstGeom>
          <a:solidFill>
            <a:srgbClr val="DB002E"/>
          </a:solidFill>
          <a:ln>
            <a:solidFill>
              <a:srgbClr val="DB00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Šipka: dolů 10">
            <a:extLst>
              <a:ext uri="{FF2B5EF4-FFF2-40B4-BE49-F238E27FC236}">
                <a16:creationId xmlns:a16="http://schemas.microsoft.com/office/drawing/2014/main" id="{58C8388B-F9A9-4147-9B3B-5C637E2BEC86}"/>
              </a:ext>
            </a:extLst>
          </p:cNvPr>
          <p:cNvSpPr/>
          <p:nvPr/>
        </p:nvSpPr>
        <p:spPr>
          <a:xfrm rot="16200000">
            <a:off x="10302434" y="2354914"/>
            <a:ext cx="252028" cy="600000"/>
          </a:xfrm>
          <a:prstGeom prst="downArrow">
            <a:avLst/>
          </a:prstGeom>
          <a:solidFill>
            <a:srgbClr val="DB002E"/>
          </a:solidFill>
          <a:ln>
            <a:solidFill>
              <a:srgbClr val="DB00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000563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20825</TotalTime>
  <Words>823</Words>
  <Application>Microsoft Office PowerPoint</Application>
  <PresentationFormat>Širokoúhlá obrazovka</PresentationFormat>
  <Paragraphs>94</Paragraphs>
  <Slides>19</Slides>
  <Notes>14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2" baseType="lpstr">
      <vt:lpstr>Arial</vt:lpstr>
      <vt:lpstr>Calibri</vt:lpstr>
      <vt:lpstr>Motiv sady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LENOVO</dc:creator>
  <cp:lastModifiedBy>Krátošková Barbora</cp:lastModifiedBy>
  <cp:revision>144</cp:revision>
  <cp:lastPrinted>2016-08-25T16:45:38Z</cp:lastPrinted>
  <dcterms:created xsi:type="dcterms:W3CDTF">2016-08-10T16:50:44Z</dcterms:created>
  <dcterms:modified xsi:type="dcterms:W3CDTF">2019-11-14T12:07:14Z</dcterms:modified>
</cp:coreProperties>
</file>