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344" r:id="rId3"/>
    <p:sldId id="345" r:id="rId4"/>
    <p:sldId id="346" r:id="rId5"/>
    <p:sldId id="339" r:id="rId6"/>
    <p:sldId id="332" r:id="rId7"/>
    <p:sldId id="343" r:id="rId8"/>
    <p:sldId id="315" r:id="rId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75108" autoAdjust="0"/>
  </p:normalViewPr>
  <p:slideViewPr>
    <p:cSldViewPr>
      <p:cViewPr varScale="1">
        <p:scale>
          <a:sx n="83" d="100"/>
          <a:sy n="83" d="100"/>
        </p:scale>
        <p:origin x="181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19.11.2018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19.11.2018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453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54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432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r.cz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stokladno.cz/uzemni-studie-krajiny-spravniho-obvodu-orp-kladno/d-1464227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sternberk.eu/mesto-sternberk/zakladni-informace-o-sternberku/uzemni-planovani-sternberk/uzemni-studie-sternberk/4607-uzemni-studie-krajiny.html" TargetMode="External"/><Relationship Id="rId4" Type="http://schemas.openxmlformats.org/officeDocument/2006/relationships/hyperlink" Target="http://mapy.muznojmo.cz/studie/studie_krajiny.php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488832" cy="1800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/>
              <a:t>2. workshop pořizovatelů a projektantů k územní studii krajiny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 smtClean="0"/>
              <a:t>2. 11. 2018, Praha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 smtClean="0">
                <a:solidFill>
                  <a:srgbClr val="000099"/>
                </a:solidFill>
              </a:rPr>
              <a:t>Ing. arch. Karel WIRTH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700" dirty="0" smtClean="0"/>
              <a:t/>
            </a:r>
            <a:br>
              <a:rPr lang="cs-CZ" sz="3700" dirty="0" smtClean="0"/>
            </a:br>
            <a:r>
              <a:rPr lang="cs-CZ" sz="3700" dirty="0"/>
              <a:t/>
            </a:r>
            <a:br>
              <a:rPr lang="cs-CZ" sz="3700" dirty="0"/>
            </a:br>
            <a:r>
              <a:rPr lang="cs-CZ" sz="3700" dirty="0" smtClean="0"/>
              <a:t/>
            </a:r>
            <a:br>
              <a:rPr lang="cs-CZ" sz="3700" dirty="0" smtClean="0"/>
            </a:br>
            <a:r>
              <a:rPr lang="cs-CZ" sz="3700" dirty="0" smtClean="0"/>
              <a:t>Informace k územním studiím krajiny z hlediska metodického</a:t>
            </a:r>
            <a:br>
              <a:rPr lang="cs-CZ" sz="3700" dirty="0" smtClean="0"/>
            </a:b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studie krajiny (ÚSK)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5112568" cy="4392488"/>
          </a:xfrm>
        </p:spPr>
        <p:txBody>
          <a:bodyPr/>
          <a:lstStyle/>
          <a:p>
            <a:r>
              <a:rPr lang="cs-CZ" sz="2000" dirty="0" smtClean="0"/>
              <a:t>Jde </a:t>
            </a:r>
            <a:r>
              <a:rPr lang="cs-CZ" sz="2000" dirty="0"/>
              <a:t>o územní studii ve smyslu </a:t>
            </a:r>
            <a:r>
              <a:rPr lang="cs-CZ" sz="2000" dirty="0" smtClean="0"/>
              <a:t>staveb-</a:t>
            </a:r>
            <a:r>
              <a:rPr lang="cs-CZ" sz="2000" dirty="0" err="1" smtClean="0"/>
              <a:t>ního</a:t>
            </a:r>
            <a:r>
              <a:rPr lang="cs-CZ" sz="2000" dirty="0" smtClean="0"/>
              <a:t> </a:t>
            </a:r>
            <a:r>
              <a:rPr lang="cs-CZ" sz="2000" dirty="0"/>
              <a:t>zákona (viz zejména § 25 a </a:t>
            </a:r>
            <a:r>
              <a:rPr lang="cs-CZ" sz="2000" dirty="0" smtClean="0"/>
              <a:t>30)</a:t>
            </a:r>
          </a:p>
          <a:p>
            <a:r>
              <a:rPr lang="cs-CZ" sz="2000" dirty="0"/>
              <a:t>Podpora pořizování ÚSK z IROP a z NPŽP, ale </a:t>
            </a:r>
            <a:r>
              <a:rPr lang="cs-CZ" sz="2000" b="1" dirty="0"/>
              <a:t>pouze pro celý správní obvod </a:t>
            </a:r>
            <a:r>
              <a:rPr lang="cs-CZ" sz="2000" b="1" dirty="0" smtClean="0"/>
              <a:t>ORP; </a:t>
            </a:r>
            <a:r>
              <a:rPr lang="cs-CZ" sz="2000" dirty="0" smtClean="0"/>
              <a:t>Pořizovatelem je v tom případě obecní úřad ORP</a:t>
            </a:r>
          </a:p>
          <a:p>
            <a:r>
              <a:rPr lang="cs-CZ" sz="2000" dirty="0" smtClean="0"/>
              <a:t>Společný </a:t>
            </a:r>
            <a:r>
              <a:rPr lang="cs-CZ" sz="2000" dirty="0"/>
              <a:t>metodický pokyn MMR a MŽP z února </a:t>
            </a:r>
            <a:r>
              <a:rPr lang="cs-CZ" sz="2000" dirty="0" smtClean="0"/>
              <a:t>2016 - dostupný </a:t>
            </a:r>
            <a:r>
              <a:rPr lang="cs-CZ" sz="2000" dirty="0"/>
              <a:t>na stránkách MMR, MŽP, </a:t>
            </a:r>
            <a:r>
              <a:rPr lang="cs-CZ" sz="2000" dirty="0" smtClean="0"/>
              <a:t>ÚÚR; odkaz:</a:t>
            </a:r>
          </a:p>
          <a:p>
            <a:pPr marL="361950" indent="0">
              <a:buNone/>
            </a:pPr>
            <a:r>
              <a:rPr lang="cs-CZ" sz="1100" dirty="0">
                <a:solidFill>
                  <a:srgbClr val="00B050"/>
                </a:solidFill>
              </a:rPr>
              <a:t>https://mmr.cz/cs/Ministerstvo/Stavebni-pravo/Stanoviska-a-metodiky/Stanoviska-odboru-uzemniho-planovani-MMR/3-Uzemne-planovaci-podklady-a-jejich-aktualizace/Metodicky-pokyn-Zadani-uzemni-studie-krajiny-pro-spravni-obvod-obce-s     </a:t>
            </a:r>
            <a:endParaRPr lang="cs-CZ" sz="1100" dirty="0" smtClean="0">
              <a:solidFill>
                <a:srgbClr val="00B050"/>
              </a:solidFill>
            </a:endParaRPr>
          </a:p>
          <a:p>
            <a:r>
              <a:rPr lang="cs-CZ" sz="2000" dirty="0" smtClean="0"/>
              <a:t>Měřítko 1 : 10 000 nebo 1 : 25 000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515" y="2137367"/>
            <a:ext cx="3094188" cy="4392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2771800" y="764704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Informace k územním studiím krajiny z hlediska metodického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58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ÚSK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08912" cy="4392488"/>
          </a:xfrm>
        </p:spPr>
        <p:txBody>
          <a:bodyPr/>
          <a:lstStyle/>
          <a:p>
            <a:pPr marL="457200" indent="-457200">
              <a:buClr>
                <a:srgbClr val="000099"/>
              </a:buClr>
            </a:pPr>
            <a:r>
              <a:rPr lang="cs-CZ" sz="2000" b="1" dirty="0" smtClean="0"/>
              <a:t>Posílení důrazu na řešení krajiny v rámci územního plánování.</a:t>
            </a:r>
          </a:p>
          <a:p>
            <a:pPr marL="457200" indent="-457200">
              <a:buClr>
                <a:srgbClr val="000099"/>
              </a:buClr>
            </a:pPr>
            <a:r>
              <a:rPr lang="cs-CZ" sz="2000" dirty="0" smtClean="0"/>
              <a:t>Podklad pro řešení krajiny v územních plánech / jejich změnách.</a:t>
            </a:r>
          </a:p>
          <a:p>
            <a:pPr marL="457200" indent="-457200">
              <a:buClr>
                <a:srgbClr val="000099"/>
              </a:buClr>
            </a:pPr>
            <a:r>
              <a:rPr lang="cs-CZ" sz="2000" dirty="0" smtClean="0"/>
              <a:t>Podklad pro doplnění územně analytických podkladů.</a:t>
            </a:r>
          </a:p>
          <a:p>
            <a:pPr marL="457200" indent="-457200" algn="just">
              <a:buClr>
                <a:srgbClr val="000099"/>
              </a:buClr>
            </a:pPr>
            <a:r>
              <a:rPr lang="cs-CZ" sz="2000" dirty="0" smtClean="0"/>
              <a:t>Poklad pro upřesnění řešení krajiny v zásadách územního rozvoje.</a:t>
            </a:r>
          </a:p>
          <a:p>
            <a:pPr marL="457200" indent="-457200" algn="just">
              <a:buClr>
                <a:srgbClr val="000099"/>
              </a:buClr>
            </a:pPr>
            <a:r>
              <a:rPr lang="cs-CZ" sz="2000" dirty="0" smtClean="0"/>
              <a:t>Podklad pro závazná stanoviska orgánů územního plánování.</a:t>
            </a:r>
          </a:p>
          <a:p>
            <a:pPr marL="457200" indent="-457200" algn="just">
              <a:buClr>
                <a:srgbClr val="000099"/>
              </a:buClr>
            </a:pPr>
            <a:r>
              <a:rPr lang="cs-CZ" sz="2000" b="1" dirty="0" smtClean="0"/>
              <a:t>Podklad pro činnost dalších orgánů veřejné správy.</a:t>
            </a:r>
          </a:p>
          <a:p>
            <a:pPr marL="342900" lvl="1" indent="-342900"/>
            <a:r>
              <a:rPr lang="cs-CZ" sz="2000" b="1" dirty="0" smtClean="0"/>
              <a:t>  Koordinace záměrů a systémů v krajině.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771800" y="764704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Informace k územním studiím krajiny z hlediska metodického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05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řešení návrhu ÚSK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424936" cy="4392488"/>
          </a:xfrm>
        </p:spPr>
        <p:txBody>
          <a:bodyPr/>
          <a:lstStyle/>
          <a:p>
            <a:pPr marL="457200" indent="-457200">
              <a:buClr>
                <a:srgbClr val="000099"/>
              </a:buClr>
            </a:pPr>
            <a:r>
              <a:rPr lang="cs-CZ" sz="2000" dirty="0" smtClean="0"/>
              <a:t>Stanovení cílové vize krajiny; zpřesnění krajin a jejich cílových kvalit vymezených v zásadách územního rozvoje.</a:t>
            </a:r>
          </a:p>
          <a:p>
            <a:pPr marL="457200" indent="-457200">
              <a:buClr>
                <a:srgbClr val="000099"/>
              </a:buClr>
            </a:pPr>
            <a:r>
              <a:rPr lang="cs-CZ" sz="2000" dirty="0" smtClean="0"/>
              <a:t>Návrh opatření na ochranu a rozvoj zjištěných hodnot a potenciálů.</a:t>
            </a:r>
          </a:p>
          <a:p>
            <a:pPr marL="457200" indent="-457200">
              <a:buClr>
                <a:srgbClr val="000099"/>
              </a:buClr>
            </a:pPr>
            <a:r>
              <a:rPr lang="cs-CZ" sz="2000" dirty="0" smtClean="0"/>
              <a:t>Řešení požadavků a potřeb člověka v krajině, např.:</a:t>
            </a:r>
          </a:p>
          <a:p>
            <a:pPr marL="857250" lvl="1" indent="-457200">
              <a:buClr>
                <a:srgbClr val="000099"/>
              </a:buClr>
            </a:pPr>
            <a:r>
              <a:rPr lang="cs-CZ" sz="1800" b="1" dirty="0" smtClean="0"/>
              <a:t>Návrh opatření pro optimalizaci hospodaření v krajině</a:t>
            </a:r>
          </a:p>
          <a:p>
            <a:pPr marL="857250" lvl="1" indent="-457200">
              <a:buClr>
                <a:srgbClr val="000099"/>
              </a:buClr>
            </a:pPr>
            <a:r>
              <a:rPr lang="cs-CZ" sz="1800" b="1" dirty="0" smtClean="0"/>
              <a:t>Návrh opatření pro zlepšení sídelních propojení a prostupnosti krajiny pro člověka</a:t>
            </a:r>
          </a:p>
          <a:p>
            <a:pPr marL="457200" indent="-457200">
              <a:buClr>
                <a:srgbClr val="000099"/>
              </a:buClr>
            </a:pPr>
            <a:r>
              <a:rPr lang="cs-CZ" sz="2000" dirty="0" smtClean="0"/>
              <a:t>Řešení problémů, snižování ohrožení a předcházení rizikům v krajině, např.:</a:t>
            </a:r>
          </a:p>
          <a:p>
            <a:pPr marL="857250" lvl="1" indent="-457200">
              <a:buClr>
                <a:srgbClr val="000099"/>
              </a:buClr>
            </a:pPr>
            <a:r>
              <a:rPr lang="cs-CZ" sz="1800" b="1" dirty="0" smtClean="0"/>
              <a:t>Vodní režim krajiny, zvýšení retence, protipovodňová ochrana</a:t>
            </a:r>
          </a:p>
          <a:p>
            <a:pPr marL="857250" lvl="1" indent="-457200">
              <a:buClr>
                <a:srgbClr val="000099"/>
              </a:buClr>
            </a:pPr>
            <a:r>
              <a:rPr lang="cs-CZ" sz="1800" b="1" dirty="0" smtClean="0"/>
              <a:t>Protierozní ochrana</a:t>
            </a:r>
          </a:p>
          <a:p>
            <a:pPr marL="857250" lvl="1" indent="-457200">
              <a:buClr>
                <a:srgbClr val="000099"/>
              </a:buClr>
            </a:pPr>
            <a:r>
              <a:rPr lang="cs-CZ" sz="1800" b="1" dirty="0" smtClean="0"/>
              <a:t>Rámcový návrh úprav ÚSES, další opatření ke zvýšení biodiverzity</a:t>
            </a:r>
          </a:p>
          <a:p>
            <a:pPr marL="857250" lvl="1" indent="-457200">
              <a:buClr>
                <a:srgbClr val="000099"/>
              </a:buClr>
            </a:pPr>
            <a:r>
              <a:rPr lang="cs-CZ" sz="1800" b="1" dirty="0" smtClean="0"/>
              <a:t>Doporučení opatření v souvislosti s adaptací na změnu klimatu </a:t>
            </a:r>
            <a:r>
              <a:rPr lang="cs-CZ" sz="1600" b="1" dirty="0" smtClean="0"/>
              <a:t>(změny velikosti půdních bloků, zvýšení koeficientu ekolog. stability…)</a:t>
            </a:r>
            <a:endParaRPr lang="cs-CZ" sz="1600" dirty="0" smtClean="0"/>
          </a:p>
          <a:p>
            <a:pPr marL="457200" indent="-457200">
              <a:buClr>
                <a:srgbClr val="000099"/>
              </a:buClr>
            </a:pPr>
            <a:endParaRPr lang="cs-CZ" sz="2000" b="1" dirty="0" smtClean="0"/>
          </a:p>
          <a:p>
            <a:pPr marL="457200" indent="-457200">
              <a:buClr>
                <a:srgbClr val="000099"/>
              </a:buClr>
            </a:pPr>
            <a:endParaRPr lang="cs-CZ" sz="2000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2771800" y="764704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Informace k územním studiím krajiny z hlediska metodického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32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Předchozí workshopy k ÚSK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8"/>
            <a:ext cx="8568952" cy="4608511"/>
          </a:xfrm>
        </p:spPr>
        <p:txBody>
          <a:bodyPr/>
          <a:lstStyle/>
          <a:p>
            <a:r>
              <a:rPr lang="cs-CZ" sz="2400" b="1" dirty="0" smtClean="0"/>
              <a:t>10. 11. 2017: 1. workshop projektantů a pořizovatelů k územní studii krajiny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Prezentace na stránkách </a:t>
            </a:r>
            <a:r>
              <a:rPr lang="cs-CZ" sz="2400" dirty="0" smtClean="0">
                <a:hlinkClick r:id="rId3"/>
              </a:rPr>
              <a:t>www.mmr.cz</a:t>
            </a:r>
            <a:r>
              <a:rPr lang="cs-CZ" sz="2400" dirty="0" smtClean="0"/>
              <a:t> v sekci Veřejné investování/Stavební právo/Informace a aktuality/Územní plánování</a:t>
            </a:r>
          </a:p>
          <a:p>
            <a:r>
              <a:rPr lang="cs-CZ" sz="2400" b="1" dirty="0" smtClean="0"/>
              <a:t>6. 4. 2018 – </a:t>
            </a:r>
            <a:r>
              <a:rPr lang="cs-CZ" sz="2400" b="1" dirty="0" err="1" smtClean="0"/>
              <a:t>Miniworkshop</a:t>
            </a:r>
            <a:r>
              <a:rPr lang="cs-CZ" sz="2400" b="1" dirty="0" smtClean="0"/>
              <a:t> projektantů k ÚSK</a:t>
            </a:r>
          </a:p>
          <a:p>
            <a:pPr marL="0" indent="0">
              <a:buNone/>
            </a:pPr>
            <a:r>
              <a:rPr lang="cs-CZ" sz="2400" dirty="0" smtClean="0"/>
              <a:t>    Bez prezentací, pouze diskuse, vzešlo od projektantů </a:t>
            </a:r>
          </a:p>
          <a:p>
            <a:r>
              <a:rPr lang="cs-CZ" sz="2400" b="1" dirty="0" smtClean="0"/>
              <a:t>14. 5. 2018 – Druhý </a:t>
            </a:r>
            <a:r>
              <a:rPr lang="cs-CZ" sz="2400" b="1" dirty="0" err="1" smtClean="0"/>
              <a:t>miniworkshop</a:t>
            </a:r>
            <a:r>
              <a:rPr lang="cs-CZ" sz="2400" b="1" dirty="0" smtClean="0"/>
              <a:t> projektantů k ÚSK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Prezentace </a:t>
            </a:r>
            <a:r>
              <a:rPr lang="cs-CZ" sz="2400" dirty="0"/>
              <a:t>na stránkách </a:t>
            </a:r>
            <a:r>
              <a:rPr lang="cs-CZ" sz="2400" dirty="0" smtClean="0">
                <a:hlinkClick r:id="rId3"/>
              </a:rPr>
              <a:t>www.mmr.cz</a:t>
            </a:r>
            <a:r>
              <a:rPr lang="cs-CZ" sz="2400" dirty="0" smtClean="0"/>
              <a:t> v </a:t>
            </a:r>
            <a:r>
              <a:rPr lang="cs-CZ" sz="2400" dirty="0"/>
              <a:t>sekci Veřejné investování/Stavební právo/Informace a aktuality/Územní plánování</a:t>
            </a:r>
          </a:p>
          <a:p>
            <a:endParaRPr lang="cs-CZ" sz="2400" b="1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2771800" y="764704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Informace k územním studiím krajiny z hlediska metodického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85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496944" cy="504056"/>
          </a:xfrm>
        </p:spPr>
        <p:txBody>
          <a:bodyPr/>
          <a:lstStyle/>
          <a:p>
            <a:r>
              <a:rPr lang="cs-CZ" dirty="0" smtClean="0"/>
              <a:t>ÚSK – aktuální postřehy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8"/>
            <a:ext cx="8568952" cy="4608511"/>
          </a:xfrm>
        </p:spPr>
        <p:txBody>
          <a:bodyPr/>
          <a:lstStyle/>
          <a:p>
            <a:r>
              <a:rPr lang="cs-CZ" sz="2200" b="1" dirty="0" smtClean="0"/>
              <a:t>ÚSK SO ORP Kladno </a:t>
            </a:r>
            <a:r>
              <a:rPr lang="cs-CZ" sz="2200" dirty="0" smtClean="0"/>
              <a:t>je schválená, zaevidovaná v </a:t>
            </a:r>
            <a:r>
              <a:rPr lang="cs-CZ" sz="2200" dirty="0" err="1" smtClean="0"/>
              <a:t>ILASu</a:t>
            </a:r>
            <a:r>
              <a:rPr lang="cs-CZ" sz="2200" dirty="0"/>
              <a:t> a dostupná na </a:t>
            </a:r>
            <a:r>
              <a:rPr lang="cs-CZ" sz="2200" dirty="0">
                <a:hlinkClick r:id="rId3"/>
              </a:rPr>
              <a:t>https://</a:t>
            </a:r>
            <a:r>
              <a:rPr lang="cs-CZ" sz="2200" dirty="0" smtClean="0">
                <a:hlinkClick r:id="rId3"/>
              </a:rPr>
              <a:t>www.mestokladno.cz/uzemni-studie-krajiny-spravniho-obvodu-orp-kladno/d-1464227</a:t>
            </a:r>
            <a:r>
              <a:rPr lang="cs-CZ" sz="2200" dirty="0" smtClean="0"/>
              <a:t> (klepnout na položku Čistopis ÚSK)</a:t>
            </a:r>
          </a:p>
          <a:p>
            <a:endParaRPr lang="cs-CZ" sz="2200" b="1" dirty="0" smtClean="0"/>
          </a:p>
          <a:p>
            <a:r>
              <a:rPr lang="cs-CZ" sz="2200" b="1" dirty="0"/>
              <a:t>ÚSK SO ORP </a:t>
            </a:r>
            <a:r>
              <a:rPr lang="cs-CZ" sz="2200" b="1" dirty="0" smtClean="0"/>
              <a:t>Znojmo </a:t>
            </a:r>
            <a:r>
              <a:rPr lang="cs-CZ" sz="2200" dirty="0"/>
              <a:t>je schválená, zaevidovaná v </a:t>
            </a:r>
            <a:r>
              <a:rPr lang="cs-CZ" sz="2200" dirty="0" err="1"/>
              <a:t>ILASu</a:t>
            </a:r>
            <a:r>
              <a:rPr lang="cs-CZ" sz="2200" dirty="0"/>
              <a:t> a dostupná </a:t>
            </a:r>
            <a:r>
              <a:rPr lang="cs-CZ" sz="2200" dirty="0" smtClean="0"/>
              <a:t>na </a:t>
            </a:r>
            <a:r>
              <a:rPr lang="cs-CZ" sz="2200" dirty="0" smtClean="0">
                <a:hlinkClick r:id="rId4"/>
              </a:rPr>
              <a:t>http</a:t>
            </a:r>
            <a:r>
              <a:rPr lang="cs-CZ" sz="2200" dirty="0">
                <a:hlinkClick r:id="rId4"/>
              </a:rPr>
              <a:t>://</a:t>
            </a:r>
            <a:r>
              <a:rPr lang="cs-CZ" sz="2200" dirty="0" smtClean="0">
                <a:hlinkClick r:id="rId4"/>
              </a:rPr>
              <a:t>mapy.muznojmo.cz/studie/studie_krajiny.php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dirty="0" smtClean="0"/>
              <a:t> </a:t>
            </a:r>
          </a:p>
          <a:p>
            <a:r>
              <a:rPr lang="cs-CZ" sz="2200" b="1" dirty="0"/>
              <a:t>ÚSK SO ORP </a:t>
            </a:r>
            <a:r>
              <a:rPr lang="cs-CZ" sz="2200" b="1" dirty="0" smtClean="0"/>
              <a:t>Šternberk </a:t>
            </a:r>
            <a:r>
              <a:rPr lang="cs-CZ" sz="2200" dirty="0"/>
              <a:t>je schválená, zaevidovaná v </a:t>
            </a:r>
            <a:r>
              <a:rPr lang="cs-CZ" sz="2200" dirty="0" err="1"/>
              <a:t>ILASu</a:t>
            </a:r>
            <a:r>
              <a:rPr lang="cs-CZ" sz="2200" dirty="0"/>
              <a:t> a dostupná na </a:t>
            </a:r>
            <a:r>
              <a:rPr lang="cs-CZ" sz="2200" dirty="0">
                <a:hlinkClick r:id="rId5"/>
              </a:rPr>
              <a:t>https://</a:t>
            </a:r>
            <a:r>
              <a:rPr lang="cs-CZ" sz="2200" dirty="0" smtClean="0">
                <a:hlinkClick r:id="rId5"/>
              </a:rPr>
              <a:t>www.sternberk.eu/mesto-sternberk/zakladni-informace-o-sternberku/uzemni-planovani-sternberk/uzemni-studie-sternberk/4607-uzemni-studie-krajiny.html</a:t>
            </a:r>
            <a:r>
              <a:rPr lang="cs-CZ" sz="2200" dirty="0" smtClean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771800" y="764704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Informace k územním studiím krajiny z hlediska metodického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66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496944" cy="504056"/>
          </a:xfrm>
        </p:spPr>
        <p:txBody>
          <a:bodyPr/>
          <a:lstStyle/>
          <a:p>
            <a:r>
              <a:rPr lang="cs-CZ" dirty="0" smtClean="0"/>
              <a:t>Předpoklad dalších metodických činností k ÚSK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636912"/>
            <a:ext cx="8568952" cy="4032447"/>
          </a:xfrm>
        </p:spPr>
        <p:txBody>
          <a:bodyPr/>
          <a:lstStyle/>
          <a:p>
            <a:pPr marL="0" indent="0">
              <a:buNone/>
            </a:pPr>
            <a:r>
              <a:rPr lang="cs-CZ" sz="2300" b="1" dirty="0" smtClean="0"/>
              <a:t>Technická aktualizace metodického pokynu </a:t>
            </a:r>
          </a:p>
          <a:p>
            <a:r>
              <a:rPr lang="cs-CZ" sz="2300" dirty="0" smtClean="0"/>
              <a:t>Např. oprava terminologie dle nového českého předkladu Evropské úmluvy o krajině. Nikoliv zásadní koncepční změny.</a:t>
            </a:r>
          </a:p>
          <a:p>
            <a:r>
              <a:rPr lang="cs-CZ" sz="2300" dirty="0" smtClean="0"/>
              <a:t>V rámci průběžné aktualizace metodik MMR. Není prioritou. </a:t>
            </a:r>
          </a:p>
          <a:p>
            <a:endParaRPr lang="cs-CZ" sz="2300" dirty="0" smtClean="0"/>
          </a:p>
          <a:p>
            <a:pPr marL="0" indent="0">
              <a:buNone/>
            </a:pPr>
            <a:r>
              <a:rPr lang="cs-CZ" sz="2300" b="1" dirty="0" smtClean="0"/>
              <a:t>Analýza obsahu zpracovaných ÚSK</a:t>
            </a:r>
          </a:p>
          <a:p>
            <a:r>
              <a:rPr lang="cs-CZ" sz="2300" dirty="0" smtClean="0"/>
              <a:t>V závislosti na dokončování rozpracovaných ÚSK. Zahájení analýzy nejdříve v 2. pol. roku 2019.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771800" y="764704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Informace k územním studiím krajiny z hlediska metodického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81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Vám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924944"/>
            <a:ext cx="8136904" cy="3312369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400" b="1" dirty="0" smtClean="0"/>
              <a:t>Ing. arch. Karel Wirth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2400" dirty="0" smtClean="0"/>
              <a:t>Ministerstvo </a:t>
            </a:r>
            <a:r>
              <a:rPr lang="cs-CZ" sz="2400" dirty="0"/>
              <a:t>pro místní rozvoj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2400" dirty="0"/>
              <a:t>Odbor územního plánování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4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err="1"/>
              <a:t>Karel.Wirth</a:t>
            </a:r>
            <a:r>
              <a:rPr lang="en-US" sz="2400" dirty="0"/>
              <a:t>@</a:t>
            </a:r>
            <a:r>
              <a:rPr lang="cs-CZ" sz="2400" dirty="0"/>
              <a:t>mmr.cz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553</Words>
  <Application>Microsoft Office PowerPoint</Application>
  <PresentationFormat>Předvádění na obrazovce (4:3)</PresentationFormat>
  <Paragraphs>69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MMR_klas</vt:lpstr>
      <vt:lpstr>   Informace k územním studiím krajiny z hlediska metodického </vt:lpstr>
      <vt:lpstr>Územní studie krajiny (ÚSK)</vt:lpstr>
      <vt:lpstr>Proč ÚSK</vt:lpstr>
      <vt:lpstr>Obsah řešení návrhu ÚSK</vt:lpstr>
      <vt:lpstr>Předchozí workshopy k ÚSK</vt:lpstr>
      <vt:lpstr>ÚSK – aktuální postřehy</vt:lpstr>
      <vt:lpstr>Předpoklad dalších metodických činností k ÚSK</vt:lpstr>
      <vt:lpstr>Děkuji Vám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Územní studie krajiny - pohled MMR</dc:title>
  <dc:creator>Wirth Karel</dc:creator>
  <cp:lastModifiedBy>Wirth Karel</cp:lastModifiedBy>
  <cp:revision>39</cp:revision>
  <dcterms:modified xsi:type="dcterms:W3CDTF">2018-11-19T13:45:04Z</dcterms:modified>
</cp:coreProperties>
</file>