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5" r:id="rId5"/>
    <p:sldId id="267" r:id="rId6"/>
    <p:sldId id="328" r:id="rId7"/>
    <p:sldId id="273" r:id="rId8"/>
    <p:sldId id="292" r:id="rId9"/>
    <p:sldId id="354" r:id="rId10"/>
    <p:sldId id="338" r:id="rId11"/>
    <p:sldId id="349" r:id="rId12"/>
    <p:sldId id="352" r:id="rId13"/>
    <p:sldId id="350" r:id="rId14"/>
    <p:sldId id="351" r:id="rId15"/>
    <p:sldId id="346" r:id="rId16"/>
    <p:sldId id="348"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114" y="426"/>
      </p:cViewPr>
      <p:guideLst/>
    </p:cSldViewPr>
  </p:slideViewPr>
  <p:notesTextViewPr>
    <p:cViewPr>
      <p:scale>
        <a:sx n="1" d="1"/>
        <a:sy n="1" d="1"/>
      </p:scale>
      <p:origin x="0" y="0"/>
    </p:cViewPr>
  </p:notesTextViewPr>
  <p:notesViewPr>
    <p:cSldViewPr snapToGrid="0">
      <p:cViewPr varScale="1">
        <p:scale>
          <a:sx n="83" d="100"/>
          <a:sy n="83" d="100"/>
        </p:scale>
        <p:origin x="124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cs-CZ" smtClean="0"/>
              <a:t>9. 11. 2017</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cs-CZ" smtClean="0"/>
              <a:t>‹#›</a:t>
            </a:fld>
            <a:endParaRPr lang="cs-CZ"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cs-CZ" smtClean="0"/>
              <a:t>9. 11. 2017</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cs-CZ" smtClean="0"/>
              <a:t>‹#›</a:t>
            </a:fld>
            <a:endParaRPr lang="cs-CZ"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Obdélní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6" name="Obdélní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Nadpis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cs-CZ" smtClean="0"/>
              <a:t>Kliknutím lze upravit styl.</a:t>
            </a:r>
            <a:endParaRPr lang="cs-CZ" dirty="0"/>
          </a:p>
        </p:txBody>
      </p:sp>
      <p:sp>
        <p:nvSpPr>
          <p:cNvPr id="3" name="Podnadpis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cs-CZ"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Jiný obsah s titulkem">
    <p:spTree>
      <p:nvGrpSpPr>
        <p:cNvPr id="1" name=""/>
        <p:cNvGrpSpPr/>
        <p:nvPr/>
      </p:nvGrpSpPr>
      <p:grpSpPr>
        <a:xfrm>
          <a:off x="0" y="0"/>
          <a:ext cx="0" cy="0"/>
          <a:chOff x="0" y="0"/>
          <a:chExt cx="0" cy="0"/>
        </a:xfrm>
      </p:grpSpPr>
      <p:sp>
        <p:nvSpPr>
          <p:cNvPr id="8" name="Obdélní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2" name="Nadpis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cs-CZ" smtClean="0"/>
              <a:t>Kliknutím lze upravit styl.</a:t>
            </a:r>
            <a:endParaRPr lang="cs-CZ" dirty="0"/>
          </a:p>
        </p:txBody>
      </p:sp>
      <p:sp>
        <p:nvSpPr>
          <p:cNvPr id="3" name="Zástupný symbol pro obsah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9. 11. 2017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prstClr val="white"/>
              </a:solidFill>
              <a:effectLst/>
              <a:uLnTx/>
              <a:uFillTx/>
              <a:latin typeface="Euphemia"/>
              <a:ea typeface="+mn-ea"/>
              <a:cs typeface="+mn-cs"/>
            </a:endParaRPr>
          </a:p>
        </p:txBody>
      </p:sp>
      <p:sp>
        <p:nvSpPr>
          <p:cNvPr id="2" name="Nadpis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cs-CZ" smtClean="0"/>
              <a:t>Kliknutím lze upravit styl.</a:t>
            </a:r>
            <a:endParaRPr lang="cs-CZ" dirty="0"/>
          </a:p>
        </p:txBody>
      </p:sp>
      <p:sp>
        <p:nvSpPr>
          <p:cNvPr id="3" name="Piál 1Zástupný symbol pro obrázek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E583DDF-CA54-461A-A486-592D2374C532}" type="datetimeFigureOut">
              <a:rPr lang="cs-CZ" smtClean="0"/>
              <a:t>9. 11. 2017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t>9. 11. 2017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274638"/>
            <a:ext cx="2628900" cy="5897562"/>
          </a:xfrm>
        </p:spPr>
        <p:txBody>
          <a:bodyPr vert="eaVert"/>
          <a:lstStyle/>
          <a:p>
            <a:r>
              <a:rPr lang="cs-CZ" smtClean="0"/>
              <a:t>Kliknutím lze upravit styl.</a:t>
            </a:r>
            <a:endParaRPr lang="cs-CZ" dirty="0"/>
          </a:p>
        </p:txBody>
      </p:sp>
      <p:sp>
        <p:nvSpPr>
          <p:cNvPr id="3" name="Zástupný symbol pro svislý text 2"/>
          <p:cNvSpPr>
            <a:spLocks noGrp="1"/>
          </p:cNvSpPr>
          <p:nvPr>
            <p:ph type="body" orient="vert" idx="1"/>
          </p:nvPr>
        </p:nvSpPr>
        <p:spPr>
          <a:xfrm>
            <a:off x="838200" y="274638"/>
            <a:ext cx="7734300" cy="58975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t>9. 11. 2017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lvl6pPr>
              <a:defRPr/>
            </a:lvl6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9E583DDF-CA54-461A-A486-592D2374C532}" type="datetimeFigureOut">
              <a:rPr lang="cs-CZ" smtClean="0"/>
              <a:t>9. 11. 2017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7" name="Obdélní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cs-CZ" b="0" i="0" u="none" strike="noStrike" kern="0" cap="none" spc="0" normalizeH="0" baseline="0" dirty="0">
              <a:ln>
                <a:noFill/>
              </a:ln>
              <a:solidFill>
                <a:prstClr val="white"/>
              </a:solidFill>
              <a:effectLst/>
              <a:uLnTx/>
              <a:uFillTx/>
              <a:latin typeface="Euphemia"/>
            </a:endParaRPr>
          </a:p>
        </p:txBody>
      </p:sp>
      <p:sp>
        <p:nvSpPr>
          <p:cNvPr id="8" name="Obdélní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a:xfrm>
            <a:off x="1524000" y="1143000"/>
            <a:ext cx="9144000" cy="2667000"/>
          </a:xfrm>
        </p:spPr>
        <p:txBody>
          <a:bodyPr anchor="b">
            <a:normAutofit/>
          </a:bodyPr>
          <a:lstStyle>
            <a:lvl1pPr algn="ctr">
              <a:defRPr sz="5200" b="0"/>
            </a:lvl1pPr>
          </a:lstStyle>
          <a:p>
            <a:r>
              <a:rPr lang="cs-CZ" smtClean="0"/>
              <a:t>Kliknutím lze upravit styl.</a:t>
            </a:r>
            <a:endParaRPr lang="cs-CZ" dirty="0"/>
          </a:p>
        </p:txBody>
      </p:sp>
      <p:sp>
        <p:nvSpPr>
          <p:cNvPr id="3" name="Zástupný symbol pro text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E583DDF-CA54-461A-A486-592D2374C532}" type="datetimeFigureOut">
              <a:rPr lang="cs-CZ" smtClean="0"/>
              <a:t>9. 11. 2017</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vní záhlaví oddílu">
    <p:bg>
      <p:bgRef idx="1003">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9. 11. 2017</a:t>
            </a:fld>
            <a:endParaRPr lang="cs-CZ" dirty="0"/>
          </a:p>
        </p:txBody>
      </p:sp>
      <p:sp>
        <p:nvSpPr>
          <p:cNvPr id="5" name="Zástupný symbol pro zápatí 4"/>
          <p:cNvSpPr>
            <a:spLocks noGrp="1"/>
          </p:cNvSpPr>
          <p:nvPr>
            <p:ph type="ftr" sz="quarter" idx="11"/>
          </p:nvPr>
        </p:nvSpPr>
        <p:spPr/>
        <p:txBody>
          <a:bodyPr/>
          <a:lstStyle>
            <a:lvl1pPr>
              <a:defRPr>
                <a:solidFill>
                  <a:schemeClr val="tx2"/>
                </a:solidFill>
              </a:defRPr>
            </a:lvl1pPr>
          </a:lstStyle>
          <a:p>
            <a:endParaRPr lang="cs-CZ" dirty="0"/>
          </a:p>
        </p:txBody>
      </p:sp>
      <p:sp>
        <p:nvSpPr>
          <p:cNvPr id="6" name="Zástupný symbol pro číslo snímku 5"/>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9DD7D43D-6574-4C7B-808D-C6C12215A4D4}" type="datetimeFigureOut">
              <a:rPr lang="cs-CZ" smtClean="0"/>
              <a:t>9. 11. 2017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A0ECE5F2-81AA-4605-B028-6FBA391056AF}" type="slidenum">
              <a:rPr lang="cs-CZ" smtClean="0"/>
              <a:t>‹#›</a:t>
            </a:fld>
            <a:endParaRPr lang="cs-CZ"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341120" y="466344"/>
            <a:ext cx="9509760" cy="1234440"/>
          </a:xfrm>
        </p:spPr>
        <p:txBody>
          <a:bodyPr/>
          <a:lstStyle/>
          <a:p>
            <a:r>
              <a:rPr lang="cs-CZ" smtClean="0"/>
              <a:t>Kliknutím lze upravit styl.</a:t>
            </a:r>
            <a:endParaRPr lang="cs-CZ" dirty="0"/>
          </a:p>
        </p:txBody>
      </p:sp>
      <p:sp>
        <p:nvSpPr>
          <p:cNvPr id="3" name="Zástupný symbol pro text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9E583DDF-CA54-461A-A486-592D2374C532}" type="datetimeFigureOut">
              <a:rPr lang="cs-CZ" smtClean="0"/>
              <a:t>9. 11. 2017</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fld id="{9E583DDF-CA54-461A-A486-592D2374C532}" type="datetimeFigureOut">
              <a:rPr lang="cs-CZ" smtClean="0"/>
              <a:t>9. 11. 2017</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lstStyle>
          <a:p>
            <a:fld id="{9E583DDF-CA54-461A-A486-592D2374C532}" type="datetimeFigureOut">
              <a:rPr lang="cs-CZ" smtClean="0"/>
              <a:pPr/>
              <a:t>9. 11. 2017</a:t>
            </a:fld>
            <a:endParaRPr lang="cs-CZ" dirty="0"/>
          </a:p>
        </p:txBody>
      </p:sp>
      <p:sp>
        <p:nvSpPr>
          <p:cNvPr id="3" name="Zástupný symbol pro zápatí 2"/>
          <p:cNvSpPr>
            <a:spLocks noGrp="1"/>
          </p:cNvSpPr>
          <p:nvPr>
            <p:ph type="ftr" sz="quarter" idx="11"/>
          </p:nvPr>
        </p:nvSpPr>
        <p:spPr/>
        <p:txBody>
          <a:bodyPr/>
          <a:lstStyle>
            <a:lvl1pPr>
              <a:defRPr>
                <a:solidFill>
                  <a:schemeClr val="tx2"/>
                </a:solidFill>
              </a:defRPr>
            </a:lvl1pPr>
          </a:lstStyle>
          <a:p>
            <a:endParaRPr lang="cs-CZ" dirty="0"/>
          </a:p>
        </p:txBody>
      </p:sp>
      <p:sp>
        <p:nvSpPr>
          <p:cNvPr id="4" name="Zástupný symbol pro číslo snímku 3"/>
          <p:cNvSpPr>
            <a:spLocks noGrp="1"/>
          </p:cNvSpPr>
          <p:nvPr>
            <p:ph type="sldNum" sz="quarter" idx="12"/>
          </p:nvPr>
        </p:nvSpPr>
        <p:spPr/>
        <p:txBody>
          <a:bodyPr/>
          <a:lstStyle>
            <a:lvl1pPr>
              <a:defRPr>
                <a:solidFill>
                  <a:schemeClr val="tx2"/>
                </a:solidFill>
              </a:defRPr>
            </a:lvl1pPr>
          </a:lstStyle>
          <a:p>
            <a:fld id="{CA8D9AD5-F248-4919-864A-CFD76CC027D6}" type="slidenum">
              <a:rPr lang="cs-CZ" smtClean="0"/>
              <a:pPr/>
              <a:t>‹#›</a:t>
            </a:fld>
            <a:endParaRPr lang="cs-CZ"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60412" y="2362200"/>
            <a:ext cx="3200400" cy="1990725"/>
          </a:xfrm>
        </p:spPr>
        <p:txBody>
          <a:bodyPr anchor="b">
            <a:normAutofit/>
          </a:bodyPr>
          <a:lstStyle>
            <a:lvl1pPr>
              <a:defRPr sz="3400" b="0"/>
            </a:lvl1pPr>
          </a:lstStyle>
          <a:p>
            <a:r>
              <a:rPr lang="cs-CZ" smtClean="0"/>
              <a:t>Kliknutím lze upravit styl.</a:t>
            </a:r>
            <a:endParaRPr lang="cs-CZ" dirty="0"/>
          </a:p>
        </p:txBody>
      </p:sp>
      <p:sp>
        <p:nvSpPr>
          <p:cNvPr id="3" name="Zástupný symbol pro obsah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E583DDF-CA54-461A-A486-592D2374C532}" type="datetimeFigureOut">
              <a:rPr lang="cs-CZ" smtClean="0"/>
              <a:t>9. 11. 2017</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A8D9AD5-F248-4919-864A-CFD76CC027D6}" type="slidenum">
              <a:rPr lang="cs-CZ" smtClean="0"/>
              <a:t>‹#›</a:t>
            </a:fld>
            <a:endParaRPr lang="cs-CZ"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cs-CZ" b="0" i="0" u="none" strike="noStrike" kern="0" cap="none" spc="0" normalizeH="0" baseline="0" dirty="0">
              <a:ln>
                <a:noFill/>
              </a:ln>
              <a:solidFill>
                <a:prstClr val="white"/>
              </a:solidFill>
              <a:effectLst/>
              <a:uLnTx/>
              <a:uFillTx/>
              <a:latin typeface="Euphemia"/>
            </a:endParaRPr>
          </a:p>
        </p:txBody>
      </p:sp>
      <p:sp>
        <p:nvSpPr>
          <p:cNvPr id="8" name="Obdélní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a:p>
            <a:pPr lvl="5"/>
            <a:r>
              <a:rPr lang="cs-CZ" dirty="0" smtClean="0"/>
              <a:t>Šestý</a:t>
            </a:r>
          </a:p>
          <a:p>
            <a:pPr lvl="6"/>
            <a:r>
              <a:rPr lang="cs-CZ" dirty="0" smtClean="0"/>
              <a:t>Sedmý</a:t>
            </a:r>
          </a:p>
          <a:p>
            <a:pPr lvl="7"/>
            <a:r>
              <a:rPr lang="cs-CZ" dirty="0" smtClean="0"/>
              <a:t>Osmý</a:t>
            </a:r>
          </a:p>
          <a:p>
            <a:pPr lvl="8"/>
            <a:r>
              <a:rPr lang="cs-CZ" dirty="0" smtClean="0"/>
              <a:t>Devátý</a:t>
            </a:r>
            <a:endParaRPr lang="cs-CZ" dirty="0"/>
          </a:p>
        </p:txBody>
      </p:sp>
      <p:sp>
        <p:nvSpPr>
          <p:cNvPr id="4" name="Zástupný symbol pro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cs-CZ" smtClean="0"/>
              <a:pPr/>
              <a:t>9. 11. 2017</a:t>
            </a:fld>
            <a:endParaRPr lang="cs-CZ" dirty="0"/>
          </a:p>
        </p:txBody>
      </p:sp>
      <p:sp>
        <p:nvSpPr>
          <p:cNvPr id="5" name="Zástupný symbol pro zápatí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cs-CZ" dirty="0"/>
          </a:p>
        </p:txBody>
      </p:sp>
      <p:sp>
        <p:nvSpPr>
          <p:cNvPr id="6" name="Zástupný symbol pro číslo snímk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cs-CZ" smtClean="0"/>
              <a:pPr/>
              <a:t>‹#›</a:t>
            </a:fld>
            <a:endParaRPr lang="cs-CZ"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42910" y="1659093"/>
            <a:ext cx="9144002" cy="908474"/>
          </a:xfrm>
          <a:solidFill>
            <a:schemeClr val="bg1">
              <a:alpha val="38000"/>
            </a:schemeClr>
          </a:solidFill>
          <a:ln w="31750">
            <a:solidFill>
              <a:schemeClr val="tx2"/>
            </a:solidFill>
          </a:ln>
        </p:spPr>
        <p:txBody>
          <a:bodyPr>
            <a:normAutofit/>
          </a:bodyPr>
          <a:lstStyle/>
          <a:p>
            <a:pPr marL="0" indent="0" algn="ctr" defTabSz="914400">
              <a:lnSpc>
                <a:spcPct val="90000"/>
              </a:lnSpc>
              <a:spcBef>
                <a:spcPts val="0"/>
              </a:spcBef>
              <a:buNone/>
            </a:pPr>
            <a:r>
              <a:rPr lang="cs-CZ" sz="4800" b="0" i="0" dirty="0" smtClean="0">
                <a:solidFill>
                  <a:schemeClr val="tx2"/>
                </a:solidFill>
                <a:latin typeface="Corbel"/>
                <a:ea typeface="+mj-ea"/>
                <a:cs typeface="+mj-cs"/>
              </a:rPr>
              <a:t>Quo </a:t>
            </a:r>
            <a:r>
              <a:rPr lang="cs-CZ" sz="4800" b="0" i="0" dirty="0" err="1" smtClean="0">
                <a:solidFill>
                  <a:schemeClr val="tx2"/>
                </a:solidFill>
                <a:latin typeface="Corbel"/>
                <a:ea typeface="+mj-ea"/>
                <a:cs typeface="+mj-cs"/>
              </a:rPr>
              <a:t>vadis</a:t>
            </a:r>
            <a:r>
              <a:rPr lang="cs-CZ" sz="4800" b="0" i="0" dirty="0" smtClean="0">
                <a:solidFill>
                  <a:schemeClr val="tx2"/>
                </a:solidFill>
                <a:latin typeface="Corbel"/>
                <a:ea typeface="+mj-ea"/>
                <a:cs typeface="+mj-cs"/>
              </a:rPr>
              <a:t>, územní studie krajiny? </a:t>
            </a:r>
            <a:endParaRPr lang="cs-CZ" sz="4800" b="0" i="0" dirty="0">
              <a:solidFill>
                <a:schemeClr val="tx2"/>
              </a:solidFill>
              <a:latin typeface="Corbel"/>
              <a:ea typeface="+mj-ea"/>
              <a:cs typeface="+mj-cs"/>
            </a:endParaRPr>
          </a:p>
        </p:txBody>
      </p:sp>
      <p:sp>
        <p:nvSpPr>
          <p:cNvPr id="4" name="Podnadpis 3"/>
          <p:cNvSpPr>
            <a:spLocks noGrp="1"/>
          </p:cNvSpPr>
          <p:nvPr>
            <p:ph type="subTitle" idx="1"/>
          </p:nvPr>
        </p:nvSpPr>
        <p:spPr>
          <a:xfrm>
            <a:off x="1459783" y="5154460"/>
            <a:ext cx="9144002" cy="768358"/>
          </a:xfrm>
        </p:spPr>
        <p:txBody>
          <a:bodyPr>
            <a:normAutofit/>
          </a:bodyPr>
          <a:lstStyle/>
          <a:p>
            <a:pPr marL="0" indent="0" algn="ctr">
              <a:spcBef>
                <a:spcPts val="0"/>
              </a:spcBef>
              <a:buNone/>
            </a:pPr>
            <a:endParaRPr lang="cs-CZ" dirty="0"/>
          </a:p>
          <a:p>
            <a:pPr marL="0" indent="0" algn="ctr">
              <a:spcBef>
                <a:spcPts val="0"/>
              </a:spcBef>
              <a:buNone/>
            </a:pPr>
            <a:r>
              <a:rPr lang="cs-CZ" sz="2400" b="1" i="0" baseline="0" dirty="0" smtClean="0">
                <a:solidFill>
                  <a:schemeClr val="bg1"/>
                </a:solidFill>
              </a:rPr>
              <a:t>Petr Birklen, </a:t>
            </a:r>
            <a:r>
              <a:rPr lang="cs-CZ" sz="2400" b="1" i="0" baseline="0" dirty="0" err="1" smtClean="0">
                <a:solidFill>
                  <a:schemeClr val="bg1"/>
                </a:solidFill>
              </a:rPr>
              <a:t>Ekotoxa</a:t>
            </a:r>
            <a:r>
              <a:rPr lang="cs-CZ" sz="2400" b="1" i="0" baseline="0" dirty="0" smtClean="0">
                <a:solidFill>
                  <a:schemeClr val="bg1"/>
                </a:solidFill>
              </a:rPr>
              <a:t> s.r.o.</a:t>
            </a:r>
          </a:p>
          <a:p>
            <a:pPr marL="0" indent="0" algn="ctr">
              <a:spcBef>
                <a:spcPts val="0"/>
              </a:spcBef>
              <a:buNone/>
            </a:pPr>
            <a:endParaRPr lang="cs-CZ" sz="2400" b="1" i="0" baseline="0" dirty="0">
              <a:solidFill>
                <a:schemeClr val="bg1"/>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4" y="8542"/>
            <a:ext cx="1213583" cy="891728"/>
          </a:xfrm>
          <a:prstGeom prst="rect">
            <a:avLst/>
          </a:prstGeom>
        </p:spPr>
      </p:pic>
      <p:sp>
        <p:nvSpPr>
          <p:cNvPr id="3" name="TextovéPole 2"/>
          <p:cNvSpPr txBox="1"/>
          <p:nvPr/>
        </p:nvSpPr>
        <p:spPr>
          <a:xfrm>
            <a:off x="301337" y="6348846"/>
            <a:ext cx="11180619" cy="369332"/>
          </a:xfrm>
          <a:prstGeom prst="rect">
            <a:avLst/>
          </a:prstGeom>
          <a:noFill/>
        </p:spPr>
        <p:txBody>
          <a:bodyPr wrap="square" rtlCol="0">
            <a:spAutoFit/>
          </a:bodyPr>
          <a:lstStyle/>
          <a:p>
            <a:pPr algn="ctr"/>
            <a:r>
              <a:rPr lang="cs-CZ" i="1" dirty="0">
                <a:solidFill>
                  <a:schemeClr val="bg1"/>
                </a:solidFill>
              </a:rPr>
              <a:t>1</a:t>
            </a:r>
            <a:r>
              <a:rPr lang="cs-CZ" i="1" dirty="0" smtClean="0">
                <a:solidFill>
                  <a:schemeClr val="bg1"/>
                </a:solidFill>
              </a:rPr>
              <a:t>. </a:t>
            </a:r>
            <a:r>
              <a:rPr lang="cs-CZ" sz="1600" i="1" dirty="0" smtClean="0">
                <a:solidFill>
                  <a:schemeClr val="bg1"/>
                </a:solidFill>
              </a:rPr>
              <a:t>WORKSHOP </a:t>
            </a:r>
            <a:r>
              <a:rPr lang="cs-CZ" sz="1600" i="1" dirty="0">
                <a:solidFill>
                  <a:schemeClr val="bg1"/>
                </a:solidFill>
              </a:rPr>
              <a:t>POŘIZOVATELŮ A </a:t>
            </a:r>
            <a:r>
              <a:rPr lang="cs-CZ" sz="1600" i="1" dirty="0" smtClean="0">
                <a:solidFill>
                  <a:schemeClr val="bg1"/>
                </a:solidFill>
              </a:rPr>
              <a:t>PROJEKTANTŮ  </a:t>
            </a:r>
            <a:r>
              <a:rPr lang="cs-CZ" sz="1600" i="1" dirty="0">
                <a:solidFill>
                  <a:schemeClr val="bg1"/>
                </a:solidFill>
              </a:rPr>
              <a:t>K ÚZEMNÍ STUDII </a:t>
            </a:r>
            <a:r>
              <a:rPr lang="cs-CZ" sz="1600" i="1" dirty="0" smtClean="0">
                <a:solidFill>
                  <a:schemeClr val="bg1"/>
                </a:solidFill>
              </a:rPr>
              <a:t>KRAJINY</a:t>
            </a:r>
            <a:endParaRPr lang="cs-CZ" sz="1600" i="1" dirty="0">
              <a:solidFill>
                <a:schemeClr val="bg1"/>
              </a:solidFill>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1959185" y="212257"/>
            <a:ext cx="8749145" cy="864296"/>
          </a:xfrm>
          <a:prstGeom prst="rect">
            <a:avLst/>
          </a:prstGeom>
          <a:solidFill>
            <a:schemeClr val="bg2">
              <a:alpha val="5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
        <p:nvSpPr>
          <p:cNvPr id="7" name="Obdélník 6"/>
          <p:cNvSpPr/>
          <p:nvPr/>
        </p:nvSpPr>
        <p:spPr>
          <a:xfrm>
            <a:off x="3153102" y="337156"/>
            <a:ext cx="2367410"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Problémy </a:t>
            </a:r>
            <a:endParaRPr lang="cs-CZ" sz="2400" b="1" dirty="0"/>
          </a:p>
        </p:txBody>
      </p:sp>
      <p:sp>
        <p:nvSpPr>
          <p:cNvPr id="12" name="Plus 11"/>
          <p:cNvSpPr/>
          <p:nvPr/>
        </p:nvSpPr>
        <p:spPr>
          <a:xfrm>
            <a:off x="6129279" y="403995"/>
            <a:ext cx="484221" cy="44462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2205158" y="1131246"/>
            <a:ext cx="480273" cy="53471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7117366" y="353200"/>
            <a:ext cx="2287532" cy="5876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Potenciály </a:t>
            </a:r>
            <a:endParaRPr lang="cs-CZ" sz="2400" b="1" dirty="0"/>
          </a:p>
        </p:txBody>
      </p:sp>
      <p:sp>
        <p:nvSpPr>
          <p:cNvPr id="14" name="Obdélník 13"/>
          <p:cNvSpPr/>
          <p:nvPr/>
        </p:nvSpPr>
        <p:spPr>
          <a:xfrm>
            <a:off x="912111" y="1763469"/>
            <a:ext cx="2367410" cy="7223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Cílová vize krajiny </a:t>
            </a:r>
            <a:endParaRPr lang="cs-CZ" sz="2400" b="1" dirty="0"/>
          </a:p>
        </p:txBody>
      </p:sp>
      <p:sp>
        <p:nvSpPr>
          <p:cNvPr id="16" name="Obdélník 15"/>
          <p:cNvSpPr/>
          <p:nvPr/>
        </p:nvSpPr>
        <p:spPr>
          <a:xfrm>
            <a:off x="4891090" y="1799518"/>
            <a:ext cx="2040881" cy="6811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Krajinné okrsky </a:t>
            </a:r>
            <a:endParaRPr lang="cs-CZ" sz="2400" b="1" dirty="0"/>
          </a:p>
        </p:txBody>
      </p:sp>
      <p:cxnSp>
        <p:nvCxnSpPr>
          <p:cNvPr id="6" name="Přímá spojnice se šipkou 5"/>
          <p:cNvCxnSpPr/>
          <p:nvPr/>
        </p:nvCxnSpPr>
        <p:spPr>
          <a:xfrm flipH="1">
            <a:off x="7276113" y="1954424"/>
            <a:ext cx="1078747" cy="0"/>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7" name="Obdélník 16"/>
          <p:cNvSpPr/>
          <p:nvPr/>
        </p:nvSpPr>
        <p:spPr>
          <a:xfrm>
            <a:off x="8799542" y="1782260"/>
            <a:ext cx="2381764" cy="6429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Návrhy </a:t>
            </a:r>
            <a:endParaRPr lang="cs-CZ" sz="2400" b="1" dirty="0"/>
          </a:p>
        </p:txBody>
      </p:sp>
      <p:sp>
        <p:nvSpPr>
          <p:cNvPr id="23" name="Šipka dolů 22"/>
          <p:cNvSpPr/>
          <p:nvPr/>
        </p:nvSpPr>
        <p:spPr>
          <a:xfrm>
            <a:off x="9750287" y="1140348"/>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912111" y="3119735"/>
            <a:ext cx="10407983"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Rámcové podmínky… </a:t>
            </a:r>
            <a:endParaRPr lang="cs-CZ" sz="2400" b="1" dirty="0"/>
          </a:p>
        </p:txBody>
      </p:sp>
      <p:sp>
        <p:nvSpPr>
          <p:cNvPr id="42" name="Obdélník 41"/>
          <p:cNvSpPr/>
          <p:nvPr/>
        </p:nvSpPr>
        <p:spPr>
          <a:xfrm>
            <a:off x="912110" y="4101198"/>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využití území</a:t>
            </a:r>
            <a:endParaRPr lang="cs-CZ" sz="2400" b="1" dirty="0"/>
          </a:p>
        </p:txBody>
      </p:sp>
      <p:cxnSp>
        <p:nvCxnSpPr>
          <p:cNvPr id="35" name="Přímá spojnice se šipkou 34"/>
          <p:cNvCxnSpPr/>
          <p:nvPr/>
        </p:nvCxnSpPr>
        <p:spPr>
          <a:xfrm flipH="1" flipV="1">
            <a:off x="3504691" y="2342354"/>
            <a:ext cx="1078748" cy="481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36" name="Přímá spojnice se šipkou 35"/>
          <p:cNvCxnSpPr/>
          <p:nvPr/>
        </p:nvCxnSpPr>
        <p:spPr>
          <a:xfrm flipV="1">
            <a:off x="3549460" y="1968807"/>
            <a:ext cx="1033979" cy="224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44" name="Přímá spojnice se šipkou 43"/>
          <p:cNvCxnSpPr/>
          <p:nvPr/>
        </p:nvCxnSpPr>
        <p:spPr>
          <a:xfrm>
            <a:off x="7276113" y="2344760"/>
            <a:ext cx="1166429" cy="845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20" name="Šipka dolů 19"/>
          <p:cNvSpPr/>
          <p:nvPr/>
        </p:nvSpPr>
        <p:spPr>
          <a:xfrm>
            <a:off x="9750287" y="2496019"/>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912110" y="5287926"/>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opatření</a:t>
            </a:r>
            <a:endParaRPr lang="cs-CZ" sz="2400" b="1" dirty="0"/>
          </a:p>
        </p:txBody>
      </p:sp>
      <p:sp>
        <p:nvSpPr>
          <p:cNvPr id="2" name="TextovéPole 1"/>
          <p:cNvSpPr txBox="1"/>
          <p:nvPr/>
        </p:nvSpPr>
        <p:spPr>
          <a:xfrm>
            <a:off x="5520512" y="4101198"/>
            <a:ext cx="4053355" cy="646331"/>
          </a:xfrm>
          <a:prstGeom prst="rect">
            <a:avLst/>
          </a:prstGeom>
          <a:noFill/>
        </p:spPr>
        <p:txBody>
          <a:bodyPr wrap="square" rtlCol="0">
            <a:spAutoFit/>
          </a:bodyPr>
          <a:lstStyle/>
          <a:p>
            <a:pPr marL="285750" indent="-285750">
              <a:buFont typeface="Arial" panose="020B0604020202020204" pitchFamily="34" charset="0"/>
              <a:buChar char="•"/>
            </a:pPr>
            <a:r>
              <a:rPr lang="cs-CZ" dirty="0" smtClean="0"/>
              <a:t>Zadání a aktualizace ÚP</a:t>
            </a:r>
          </a:p>
          <a:p>
            <a:pPr marL="285750" indent="-285750">
              <a:buFont typeface="Arial" panose="020B0604020202020204" pitchFamily="34" charset="0"/>
              <a:buChar char="•"/>
            </a:pPr>
            <a:r>
              <a:rPr lang="cs-CZ" dirty="0" smtClean="0"/>
              <a:t>Podněty pro ZÚR</a:t>
            </a:r>
            <a:endParaRPr lang="cs-CZ" dirty="0"/>
          </a:p>
        </p:txBody>
      </p:sp>
      <p:sp>
        <p:nvSpPr>
          <p:cNvPr id="26" name="TextovéPole 25"/>
          <p:cNvSpPr txBox="1"/>
          <p:nvPr/>
        </p:nvSpPr>
        <p:spPr>
          <a:xfrm>
            <a:off x="5525590" y="5173035"/>
            <a:ext cx="4053355" cy="923330"/>
          </a:xfrm>
          <a:prstGeom prst="rect">
            <a:avLst/>
          </a:prstGeom>
          <a:noFill/>
        </p:spPr>
        <p:txBody>
          <a:bodyPr wrap="square" rtlCol="0">
            <a:spAutoFit/>
          </a:bodyPr>
          <a:lstStyle/>
          <a:p>
            <a:pPr marL="285750" indent="-285750">
              <a:buFont typeface="Arial" panose="020B0604020202020204" pitchFamily="34" charset="0"/>
              <a:buChar char="•"/>
            </a:pPr>
            <a:r>
              <a:rPr lang="cs-CZ" dirty="0" smtClean="0"/>
              <a:t>Podklady pro rozhodování v území</a:t>
            </a:r>
          </a:p>
          <a:p>
            <a:pPr marL="285750" indent="-285750">
              <a:buFont typeface="Arial" panose="020B0604020202020204" pitchFamily="34" charset="0"/>
              <a:buChar char="•"/>
            </a:pPr>
            <a:r>
              <a:rPr lang="cs-CZ" dirty="0" smtClean="0"/>
              <a:t>Typové záměry</a:t>
            </a:r>
          </a:p>
          <a:p>
            <a:pPr marL="285750" indent="-285750">
              <a:buFont typeface="Arial" panose="020B0604020202020204" pitchFamily="34" charset="0"/>
              <a:buChar char="•"/>
            </a:pPr>
            <a:r>
              <a:rPr lang="cs-CZ" dirty="0" smtClean="0"/>
              <a:t>Doporučení pro hospodaření</a:t>
            </a:r>
            <a:endParaRPr lang="cs-CZ" dirty="0"/>
          </a:p>
        </p:txBody>
      </p:sp>
      <p:cxnSp>
        <p:nvCxnSpPr>
          <p:cNvPr id="27" name="Přímá spojnice se šipkou 26"/>
          <p:cNvCxnSpPr/>
          <p:nvPr/>
        </p:nvCxnSpPr>
        <p:spPr>
          <a:xfrm flipV="1">
            <a:off x="5020728" y="4439141"/>
            <a:ext cx="370144" cy="112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29" name="Přímá spojnice se šipkou 28"/>
          <p:cNvCxnSpPr/>
          <p:nvPr/>
        </p:nvCxnSpPr>
        <p:spPr>
          <a:xfrm>
            <a:off x="4985969" y="5632401"/>
            <a:ext cx="387350" cy="2299"/>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9" name="Obdélník 8"/>
          <p:cNvSpPr/>
          <p:nvPr/>
        </p:nvSpPr>
        <p:spPr>
          <a:xfrm>
            <a:off x="5500809" y="3926695"/>
            <a:ext cx="4014026" cy="2492679"/>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p:cNvSpPr/>
          <p:nvPr/>
        </p:nvSpPr>
        <p:spPr>
          <a:xfrm>
            <a:off x="912110" y="2931762"/>
            <a:ext cx="10624361" cy="361934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ový bublinový popisek 30"/>
          <p:cNvSpPr/>
          <p:nvPr/>
        </p:nvSpPr>
        <p:spPr>
          <a:xfrm>
            <a:off x="4821070" y="1386739"/>
            <a:ext cx="5836010" cy="4801119"/>
          </a:xfrm>
          <a:prstGeom prst="wedgeRectCallout">
            <a:avLst>
              <a:gd name="adj1" fmla="val -82279"/>
              <a:gd name="adj2" fmla="val -34164"/>
            </a:avLst>
          </a:prstGeom>
          <a:solidFill>
            <a:schemeClr val="tx1">
              <a:lumMod val="40000"/>
              <a:lumOff val="6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cs-CZ" sz="2000" dirty="0">
                <a:solidFill>
                  <a:srgbClr val="FF0000"/>
                </a:solidFill>
              </a:rPr>
              <a:t>Výchozí úhel pohledu - řešení problémů, eliminace ohrožení a rizik, ochrana hodnot a využití krajinných </a:t>
            </a:r>
            <a:r>
              <a:rPr lang="cs-CZ" sz="2000" dirty="0" smtClean="0">
                <a:solidFill>
                  <a:srgbClr val="FF0000"/>
                </a:solidFill>
              </a:rPr>
              <a:t>potenciálů</a:t>
            </a:r>
          </a:p>
          <a:p>
            <a:pPr marL="285750" lvl="0" indent="-285750">
              <a:buFont typeface="Arial" panose="020B0604020202020204" pitchFamily="34" charset="0"/>
              <a:buChar char="•"/>
            </a:pPr>
            <a:endParaRPr lang="cs-CZ" sz="2000" dirty="0">
              <a:solidFill>
                <a:srgbClr val="FF0000"/>
              </a:solidFill>
            </a:endParaRPr>
          </a:p>
          <a:p>
            <a:pPr marL="285750" lvl="0" indent="-285750">
              <a:buFont typeface="Arial" panose="020B0604020202020204" pitchFamily="34" charset="0"/>
              <a:buChar char="•"/>
            </a:pPr>
            <a:r>
              <a:rPr lang="cs-CZ" sz="2000" dirty="0">
                <a:solidFill>
                  <a:srgbClr val="FF0000"/>
                </a:solidFill>
              </a:rPr>
              <a:t>Konkretizace v souladu se všemi kapitolami (</a:t>
            </a:r>
            <a:r>
              <a:rPr lang="cs-CZ" sz="2000" dirty="0" err="1">
                <a:solidFill>
                  <a:srgbClr val="FF0000"/>
                </a:solidFill>
              </a:rPr>
              <a:t>DPaR</a:t>
            </a:r>
            <a:r>
              <a:rPr lang="cs-CZ" sz="2000" dirty="0">
                <a:solidFill>
                  <a:srgbClr val="FF0000"/>
                </a:solidFill>
              </a:rPr>
              <a:t>)</a:t>
            </a:r>
          </a:p>
          <a:p>
            <a:pPr marL="285750" lvl="0" indent="-285750">
              <a:buFont typeface="Arial" panose="020B0604020202020204" pitchFamily="34" charset="0"/>
              <a:buChar char="•"/>
            </a:pPr>
            <a:endParaRPr lang="cs-CZ" sz="2000" dirty="0" smtClean="0">
              <a:solidFill>
                <a:srgbClr val="FF0000"/>
              </a:solidFill>
            </a:endParaRPr>
          </a:p>
          <a:p>
            <a:pPr marL="285750" lvl="0" indent="-285750">
              <a:buFont typeface="Arial" panose="020B0604020202020204" pitchFamily="34" charset="0"/>
              <a:buChar char="•"/>
            </a:pPr>
            <a:r>
              <a:rPr lang="cs-CZ" sz="2000" dirty="0" smtClean="0">
                <a:solidFill>
                  <a:srgbClr val="FF0000"/>
                </a:solidFill>
              </a:rPr>
              <a:t>V </a:t>
            </a:r>
            <a:r>
              <a:rPr lang="cs-CZ" sz="2000" dirty="0">
                <a:solidFill>
                  <a:srgbClr val="FF0000"/>
                </a:solidFill>
              </a:rPr>
              <a:t>souladu se ZÚR (především s cílovými charakteristikami krajiny)</a:t>
            </a:r>
          </a:p>
          <a:p>
            <a:pPr marL="285750" lvl="0" indent="-285750">
              <a:buFont typeface="Arial" panose="020B0604020202020204" pitchFamily="34" charset="0"/>
              <a:buChar char="•"/>
            </a:pPr>
            <a:endParaRPr lang="cs-CZ" sz="2000" dirty="0" smtClean="0">
              <a:solidFill>
                <a:srgbClr val="FF0000"/>
              </a:solidFill>
            </a:endParaRPr>
          </a:p>
          <a:p>
            <a:pPr marL="285750" lvl="0" indent="-285750">
              <a:buFont typeface="Arial" panose="020B0604020202020204" pitchFamily="34" charset="0"/>
              <a:buChar char="•"/>
            </a:pPr>
            <a:r>
              <a:rPr lang="cs-CZ" sz="2000" dirty="0" smtClean="0">
                <a:solidFill>
                  <a:srgbClr val="FF0000"/>
                </a:solidFill>
              </a:rPr>
              <a:t>Cílová </a:t>
            </a:r>
            <a:r>
              <a:rPr lang="cs-CZ" sz="2000" dirty="0">
                <a:solidFill>
                  <a:srgbClr val="FF0000"/>
                </a:solidFill>
              </a:rPr>
              <a:t>vize bude diskutována se zadavatelem ÚSK a poté doplněna </a:t>
            </a:r>
          </a:p>
          <a:p>
            <a:pPr marL="285750" lvl="0" indent="-285750">
              <a:buFont typeface="Arial" panose="020B0604020202020204" pitchFamily="34" charset="0"/>
              <a:buChar char="•"/>
            </a:pPr>
            <a:endParaRPr lang="cs-CZ" sz="2000" dirty="0" smtClean="0">
              <a:solidFill>
                <a:srgbClr val="FF0000"/>
              </a:solidFill>
            </a:endParaRPr>
          </a:p>
          <a:p>
            <a:pPr marL="285750" lvl="0" indent="-285750">
              <a:buFont typeface="Arial" panose="020B0604020202020204" pitchFamily="34" charset="0"/>
              <a:buChar char="•"/>
            </a:pPr>
            <a:r>
              <a:rPr lang="cs-CZ" sz="2000" dirty="0" smtClean="0">
                <a:solidFill>
                  <a:srgbClr val="FF0000"/>
                </a:solidFill>
              </a:rPr>
              <a:t>Podrobnější </a:t>
            </a:r>
            <a:r>
              <a:rPr lang="cs-CZ" sz="2000" dirty="0">
                <a:solidFill>
                  <a:srgbClr val="FF0000"/>
                </a:solidFill>
              </a:rPr>
              <a:t>prostorová specifikace v rámci jednotlivých krajinných okrsků</a:t>
            </a:r>
            <a:endParaRPr lang="cs-CZ" sz="2000" b="1" dirty="0">
              <a:solidFill>
                <a:srgbClr val="FF0000"/>
              </a:solidFill>
            </a:endParaRPr>
          </a:p>
        </p:txBody>
      </p:sp>
    </p:spTree>
    <p:extLst>
      <p:ext uri="{BB962C8B-B14F-4D97-AF65-F5344CB8AC3E}">
        <p14:creationId xmlns:p14="http://schemas.microsoft.com/office/powerpoint/2010/main" val="280831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1959185" y="212257"/>
            <a:ext cx="8749145" cy="864296"/>
          </a:xfrm>
          <a:prstGeom prst="rect">
            <a:avLst/>
          </a:prstGeom>
          <a:solidFill>
            <a:schemeClr val="bg2">
              <a:alpha val="5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
        <p:nvSpPr>
          <p:cNvPr id="7" name="Obdélník 6"/>
          <p:cNvSpPr/>
          <p:nvPr/>
        </p:nvSpPr>
        <p:spPr>
          <a:xfrm>
            <a:off x="3153102" y="337156"/>
            <a:ext cx="2367410"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Problémy </a:t>
            </a:r>
            <a:endParaRPr lang="cs-CZ" sz="2400" b="1" dirty="0"/>
          </a:p>
        </p:txBody>
      </p:sp>
      <p:sp>
        <p:nvSpPr>
          <p:cNvPr id="12" name="Plus 11"/>
          <p:cNvSpPr/>
          <p:nvPr/>
        </p:nvSpPr>
        <p:spPr>
          <a:xfrm>
            <a:off x="6129279" y="403995"/>
            <a:ext cx="484221" cy="44462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2205158" y="1131246"/>
            <a:ext cx="480273" cy="53471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7117366" y="353200"/>
            <a:ext cx="2287532" cy="5876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Potenciály </a:t>
            </a:r>
            <a:endParaRPr lang="cs-CZ" sz="2400" b="1" dirty="0"/>
          </a:p>
        </p:txBody>
      </p:sp>
      <p:sp>
        <p:nvSpPr>
          <p:cNvPr id="14" name="Obdélník 13"/>
          <p:cNvSpPr/>
          <p:nvPr/>
        </p:nvSpPr>
        <p:spPr>
          <a:xfrm>
            <a:off x="912111" y="1763469"/>
            <a:ext cx="2367410" cy="7223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Cílová vize krajiny </a:t>
            </a:r>
            <a:endParaRPr lang="cs-CZ" sz="2400" b="1" dirty="0"/>
          </a:p>
        </p:txBody>
      </p:sp>
      <p:sp>
        <p:nvSpPr>
          <p:cNvPr id="16" name="Obdélník 15"/>
          <p:cNvSpPr/>
          <p:nvPr/>
        </p:nvSpPr>
        <p:spPr>
          <a:xfrm>
            <a:off x="4891090" y="1799518"/>
            <a:ext cx="2040881" cy="6811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Krajinné okrsky </a:t>
            </a:r>
            <a:endParaRPr lang="cs-CZ" sz="2400" b="1" dirty="0"/>
          </a:p>
        </p:txBody>
      </p:sp>
      <p:cxnSp>
        <p:nvCxnSpPr>
          <p:cNvPr id="6" name="Přímá spojnice se šipkou 5"/>
          <p:cNvCxnSpPr/>
          <p:nvPr/>
        </p:nvCxnSpPr>
        <p:spPr>
          <a:xfrm flipH="1">
            <a:off x="7276113" y="1954424"/>
            <a:ext cx="1078747" cy="0"/>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7" name="Obdélník 16"/>
          <p:cNvSpPr/>
          <p:nvPr/>
        </p:nvSpPr>
        <p:spPr>
          <a:xfrm>
            <a:off x="8799542" y="1782260"/>
            <a:ext cx="2381764" cy="6429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Návrhy </a:t>
            </a:r>
            <a:endParaRPr lang="cs-CZ" sz="2400" b="1" dirty="0"/>
          </a:p>
        </p:txBody>
      </p:sp>
      <p:sp>
        <p:nvSpPr>
          <p:cNvPr id="23" name="Šipka dolů 22"/>
          <p:cNvSpPr/>
          <p:nvPr/>
        </p:nvSpPr>
        <p:spPr>
          <a:xfrm>
            <a:off x="9750287" y="1140348"/>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912111" y="3119735"/>
            <a:ext cx="10407983"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Rámcové podmínky… </a:t>
            </a:r>
            <a:endParaRPr lang="cs-CZ" sz="2400" b="1" dirty="0"/>
          </a:p>
        </p:txBody>
      </p:sp>
      <p:sp>
        <p:nvSpPr>
          <p:cNvPr id="42" name="Obdélník 41"/>
          <p:cNvSpPr/>
          <p:nvPr/>
        </p:nvSpPr>
        <p:spPr>
          <a:xfrm>
            <a:off x="912110" y="4101198"/>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využití území</a:t>
            </a:r>
            <a:endParaRPr lang="cs-CZ" sz="2400" b="1" dirty="0"/>
          </a:p>
        </p:txBody>
      </p:sp>
      <p:cxnSp>
        <p:nvCxnSpPr>
          <p:cNvPr id="35" name="Přímá spojnice se šipkou 34"/>
          <p:cNvCxnSpPr/>
          <p:nvPr/>
        </p:nvCxnSpPr>
        <p:spPr>
          <a:xfrm flipH="1" flipV="1">
            <a:off x="3504691" y="2342354"/>
            <a:ext cx="1078748" cy="481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36" name="Přímá spojnice se šipkou 35"/>
          <p:cNvCxnSpPr/>
          <p:nvPr/>
        </p:nvCxnSpPr>
        <p:spPr>
          <a:xfrm flipV="1">
            <a:off x="3549460" y="1968807"/>
            <a:ext cx="1033979" cy="224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44" name="Přímá spojnice se šipkou 43"/>
          <p:cNvCxnSpPr/>
          <p:nvPr/>
        </p:nvCxnSpPr>
        <p:spPr>
          <a:xfrm>
            <a:off x="7276113" y="2344760"/>
            <a:ext cx="1166429" cy="845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20" name="Šipka dolů 19"/>
          <p:cNvSpPr/>
          <p:nvPr/>
        </p:nvSpPr>
        <p:spPr>
          <a:xfrm>
            <a:off x="9750287" y="2496019"/>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912110" y="5287926"/>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opatření</a:t>
            </a:r>
            <a:endParaRPr lang="cs-CZ" sz="2400" b="1" dirty="0"/>
          </a:p>
        </p:txBody>
      </p:sp>
      <p:sp>
        <p:nvSpPr>
          <p:cNvPr id="2" name="TextovéPole 1"/>
          <p:cNvSpPr txBox="1"/>
          <p:nvPr/>
        </p:nvSpPr>
        <p:spPr>
          <a:xfrm>
            <a:off x="5520512" y="4101198"/>
            <a:ext cx="4053355" cy="646331"/>
          </a:xfrm>
          <a:prstGeom prst="rect">
            <a:avLst/>
          </a:prstGeom>
          <a:noFill/>
        </p:spPr>
        <p:txBody>
          <a:bodyPr wrap="square" rtlCol="0">
            <a:spAutoFit/>
          </a:bodyPr>
          <a:lstStyle/>
          <a:p>
            <a:pPr marL="285750" indent="-285750">
              <a:buFont typeface="Arial" panose="020B0604020202020204" pitchFamily="34" charset="0"/>
              <a:buChar char="•"/>
            </a:pPr>
            <a:r>
              <a:rPr lang="cs-CZ" dirty="0" smtClean="0"/>
              <a:t>Zadání a aktualizace ÚP</a:t>
            </a:r>
          </a:p>
          <a:p>
            <a:pPr marL="285750" indent="-285750">
              <a:buFont typeface="Arial" panose="020B0604020202020204" pitchFamily="34" charset="0"/>
              <a:buChar char="•"/>
            </a:pPr>
            <a:r>
              <a:rPr lang="cs-CZ" dirty="0" smtClean="0"/>
              <a:t>Podněty pro ZÚR</a:t>
            </a:r>
            <a:endParaRPr lang="cs-CZ" dirty="0"/>
          </a:p>
        </p:txBody>
      </p:sp>
      <p:sp>
        <p:nvSpPr>
          <p:cNvPr id="26" name="TextovéPole 25"/>
          <p:cNvSpPr txBox="1"/>
          <p:nvPr/>
        </p:nvSpPr>
        <p:spPr>
          <a:xfrm>
            <a:off x="5525590" y="5173035"/>
            <a:ext cx="4053355" cy="923330"/>
          </a:xfrm>
          <a:prstGeom prst="rect">
            <a:avLst/>
          </a:prstGeom>
          <a:noFill/>
        </p:spPr>
        <p:txBody>
          <a:bodyPr wrap="square" rtlCol="0">
            <a:spAutoFit/>
          </a:bodyPr>
          <a:lstStyle/>
          <a:p>
            <a:pPr marL="285750" indent="-285750">
              <a:buFont typeface="Arial" panose="020B0604020202020204" pitchFamily="34" charset="0"/>
              <a:buChar char="•"/>
            </a:pPr>
            <a:r>
              <a:rPr lang="cs-CZ" dirty="0" smtClean="0"/>
              <a:t>Podklady pro rozhodování v území</a:t>
            </a:r>
          </a:p>
          <a:p>
            <a:pPr marL="285750" indent="-285750">
              <a:buFont typeface="Arial" panose="020B0604020202020204" pitchFamily="34" charset="0"/>
              <a:buChar char="•"/>
            </a:pPr>
            <a:r>
              <a:rPr lang="cs-CZ" dirty="0" smtClean="0"/>
              <a:t>Typové záměry</a:t>
            </a:r>
          </a:p>
          <a:p>
            <a:pPr marL="285750" indent="-285750">
              <a:buFont typeface="Arial" panose="020B0604020202020204" pitchFamily="34" charset="0"/>
              <a:buChar char="•"/>
            </a:pPr>
            <a:r>
              <a:rPr lang="cs-CZ" dirty="0" smtClean="0"/>
              <a:t>Doporučení pro hospodaření</a:t>
            </a:r>
            <a:endParaRPr lang="cs-CZ" dirty="0"/>
          </a:p>
        </p:txBody>
      </p:sp>
      <p:cxnSp>
        <p:nvCxnSpPr>
          <p:cNvPr id="27" name="Přímá spojnice se šipkou 26"/>
          <p:cNvCxnSpPr/>
          <p:nvPr/>
        </p:nvCxnSpPr>
        <p:spPr>
          <a:xfrm flipV="1">
            <a:off x="5020728" y="4439141"/>
            <a:ext cx="370144" cy="112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29" name="Přímá spojnice se šipkou 28"/>
          <p:cNvCxnSpPr/>
          <p:nvPr/>
        </p:nvCxnSpPr>
        <p:spPr>
          <a:xfrm>
            <a:off x="4985969" y="5632401"/>
            <a:ext cx="387350" cy="2299"/>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9" name="Obdélník 8"/>
          <p:cNvSpPr/>
          <p:nvPr/>
        </p:nvSpPr>
        <p:spPr>
          <a:xfrm>
            <a:off x="5500809" y="3926695"/>
            <a:ext cx="4014026" cy="2492679"/>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p:cNvSpPr/>
          <p:nvPr/>
        </p:nvSpPr>
        <p:spPr>
          <a:xfrm>
            <a:off x="699246" y="2717778"/>
            <a:ext cx="10860066" cy="3638845"/>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ový bublinový popisek 30"/>
          <p:cNvSpPr/>
          <p:nvPr/>
        </p:nvSpPr>
        <p:spPr>
          <a:xfrm>
            <a:off x="7365303" y="2258048"/>
            <a:ext cx="4467663" cy="4161326"/>
          </a:xfrm>
          <a:prstGeom prst="wedgeRectCallout">
            <a:avLst>
              <a:gd name="adj1" fmla="val -70748"/>
              <a:gd name="adj2" fmla="val -51137"/>
            </a:avLst>
          </a:prstGeom>
          <a:solidFill>
            <a:schemeClr val="tx1">
              <a:lumMod val="40000"/>
              <a:lumOff val="6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cs-CZ" sz="2000" dirty="0">
                <a:solidFill>
                  <a:srgbClr val="FF0000"/>
                </a:solidFill>
              </a:rPr>
              <a:t>Základ v Typologickém členění krajin ČR (</a:t>
            </a:r>
            <a:r>
              <a:rPr lang="cs-CZ" sz="2000" dirty="0" err="1">
                <a:solidFill>
                  <a:srgbClr val="FF0000"/>
                </a:solidFill>
              </a:rPr>
              <a:t>Löw</a:t>
            </a:r>
            <a:r>
              <a:rPr lang="cs-CZ" sz="2000" dirty="0">
                <a:solidFill>
                  <a:srgbClr val="FF0000"/>
                </a:solidFill>
              </a:rPr>
              <a:t> a spol.) + ZÚR</a:t>
            </a:r>
          </a:p>
          <a:p>
            <a:pPr marL="285750" lvl="0" indent="-285750">
              <a:buFont typeface="Arial" panose="020B0604020202020204" pitchFamily="34" charset="0"/>
              <a:buChar char="•"/>
            </a:pPr>
            <a:endParaRPr lang="cs-CZ" sz="2000" dirty="0" smtClean="0">
              <a:solidFill>
                <a:srgbClr val="FF0000"/>
              </a:solidFill>
            </a:endParaRPr>
          </a:p>
          <a:p>
            <a:pPr marL="285750" lvl="0" indent="-285750">
              <a:buFont typeface="Arial" panose="020B0604020202020204" pitchFamily="34" charset="0"/>
              <a:buChar char="•"/>
            </a:pPr>
            <a:r>
              <a:rPr lang="cs-CZ" sz="2000" dirty="0" smtClean="0">
                <a:solidFill>
                  <a:srgbClr val="FF0000"/>
                </a:solidFill>
              </a:rPr>
              <a:t>Okrsky </a:t>
            </a:r>
            <a:r>
              <a:rPr lang="cs-CZ" sz="2000" dirty="0">
                <a:solidFill>
                  <a:srgbClr val="FF0000"/>
                </a:solidFill>
              </a:rPr>
              <a:t>budou dále zpřesňovány (specifikovány, slučovány aj.), s ohledem na další klíčové charakteristiky (vodní režim, krajinný raz apod.) </a:t>
            </a:r>
          </a:p>
          <a:p>
            <a:pPr marL="285750" lvl="0" indent="-285750">
              <a:buFont typeface="Arial" panose="020B0604020202020204" pitchFamily="34" charset="0"/>
              <a:buChar char="•"/>
            </a:pPr>
            <a:endParaRPr lang="cs-CZ" sz="2000" dirty="0" smtClean="0">
              <a:solidFill>
                <a:srgbClr val="FF0000"/>
              </a:solidFill>
            </a:endParaRPr>
          </a:p>
          <a:p>
            <a:pPr marL="285750" lvl="0" indent="-285750">
              <a:buFont typeface="Arial" panose="020B0604020202020204" pitchFamily="34" charset="0"/>
              <a:buChar char="•"/>
            </a:pPr>
            <a:r>
              <a:rPr lang="cs-CZ" sz="2000" dirty="0" smtClean="0">
                <a:solidFill>
                  <a:srgbClr val="FF0000"/>
                </a:solidFill>
              </a:rPr>
              <a:t>Z </a:t>
            </a:r>
            <a:r>
              <a:rPr lang="cs-CZ" sz="2000" dirty="0">
                <a:solidFill>
                  <a:srgbClr val="FF0000"/>
                </a:solidFill>
              </a:rPr>
              <a:t>typologických jednotek budou vytvořeny regionální jednotky (individualizace)</a:t>
            </a:r>
            <a:endParaRPr lang="cs-CZ" sz="2000" dirty="0">
              <a:solidFill>
                <a:srgbClr val="FF0000"/>
              </a:solidFill>
            </a:endParaRPr>
          </a:p>
        </p:txBody>
      </p:sp>
    </p:spTree>
    <p:extLst>
      <p:ext uri="{BB962C8B-B14F-4D97-AF65-F5344CB8AC3E}">
        <p14:creationId xmlns:p14="http://schemas.microsoft.com/office/powerpoint/2010/main" val="31591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1959185" y="212257"/>
            <a:ext cx="8749145" cy="864296"/>
          </a:xfrm>
          <a:prstGeom prst="rect">
            <a:avLst/>
          </a:prstGeom>
          <a:solidFill>
            <a:schemeClr val="bg2">
              <a:alpha val="5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
        <p:nvSpPr>
          <p:cNvPr id="7" name="Obdélník 6"/>
          <p:cNvSpPr/>
          <p:nvPr/>
        </p:nvSpPr>
        <p:spPr>
          <a:xfrm>
            <a:off x="3153102" y="337156"/>
            <a:ext cx="2367410"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Problémy </a:t>
            </a:r>
            <a:endParaRPr lang="cs-CZ" sz="2400" b="1" dirty="0"/>
          </a:p>
        </p:txBody>
      </p:sp>
      <p:sp>
        <p:nvSpPr>
          <p:cNvPr id="12" name="Plus 11"/>
          <p:cNvSpPr/>
          <p:nvPr/>
        </p:nvSpPr>
        <p:spPr>
          <a:xfrm>
            <a:off x="6129279" y="403995"/>
            <a:ext cx="484221" cy="44462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2205158" y="1131246"/>
            <a:ext cx="480273" cy="53471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7117366" y="353200"/>
            <a:ext cx="2287532" cy="5876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Potenciály </a:t>
            </a:r>
            <a:endParaRPr lang="cs-CZ" sz="2400" b="1" dirty="0"/>
          </a:p>
        </p:txBody>
      </p:sp>
      <p:sp>
        <p:nvSpPr>
          <p:cNvPr id="14" name="Obdélník 13"/>
          <p:cNvSpPr/>
          <p:nvPr/>
        </p:nvSpPr>
        <p:spPr>
          <a:xfrm>
            <a:off x="912111" y="1763469"/>
            <a:ext cx="2367410" cy="7223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Cílová vize krajiny </a:t>
            </a:r>
            <a:endParaRPr lang="cs-CZ" sz="2400" b="1" dirty="0"/>
          </a:p>
        </p:txBody>
      </p:sp>
      <p:sp>
        <p:nvSpPr>
          <p:cNvPr id="16" name="Obdélník 15"/>
          <p:cNvSpPr/>
          <p:nvPr/>
        </p:nvSpPr>
        <p:spPr>
          <a:xfrm>
            <a:off x="4891090" y="1799518"/>
            <a:ext cx="2040881" cy="6811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Krajinné okrsky </a:t>
            </a:r>
            <a:endParaRPr lang="cs-CZ" sz="2400" b="1" dirty="0"/>
          </a:p>
        </p:txBody>
      </p:sp>
      <p:cxnSp>
        <p:nvCxnSpPr>
          <p:cNvPr id="6" name="Přímá spojnice se šipkou 5"/>
          <p:cNvCxnSpPr/>
          <p:nvPr/>
        </p:nvCxnSpPr>
        <p:spPr>
          <a:xfrm flipH="1">
            <a:off x="7276113" y="1954424"/>
            <a:ext cx="1078747" cy="0"/>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7" name="Obdélník 16"/>
          <p:cNvSpPr/>
          <p:nvPr/>
        </p:nvSpPr>
        <p:spPr>
          <a:xfrm>
            <a:off x="8799542" y="1782260"/>
            <a:ext cx="2381764" cy="6429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Návrhy </a:t>
            </a:r>
            <a:endParaRPr lang="cs-CZ" sz="2400" b="1" dirty="0"/>
          </a:p>
        </p:txBody>
      </p:sp>
      <p:sp>
        <p:nvSpPr>
          <p:cNvPr id="23" name="Šipka dolů 22"/>
          <p:cNvSpPr/>
          <p:nvPr/>
        </p:nvSpPr>
        <p:spPr>
          <a:xfrm>
            <a:off x="9750287" y="1140348"/>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912111" y="3119735"/>
            <a:ext cx="10407983"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Rámcové podmínky… </a:t>
            </a:r>
            <a:endParaRPr lang="cs-CZ" sz="2400" b="1" dirty="0"/>
          </a:p>
        </p:txBody>
      </p:sp>
      <p:sp>
        <p:nvSpPr>
          <p:cNvPr id="42" name="Obdélník 41"/>
          <p:cNvSpPr/>
          <p:nvPr/>
        </p:nvSpPr>
        <p:spPr>
          <a:xfrm>
            <a:off x="912110" y="4101198"/>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využití území</a:t>
            </a:r>
            <a:endParaRPr lang="cs-CZ" sz="2400" b="1" dirty="0"/>
          </a:p>
        </p:txBody>
      </p:sp>
      <p:cxnSp>
        <p:nvCxnSpPr>
          <p:cNvPr id="35" name="Přímá spojnice se šipkou 34"/>
          <p:cNvCxnSpPr/>
          <p:nvPr/>
        </p:nvCxnSpPr>
        <p:spPr>
          <a:xfrm flipH="1" flipV="1">
            <a:off x="3504691" y="2342354"/>
            <a:ext cx="1078748" cy="481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36" name="Přímá spojnice se šipkou 35"/>
          <p:cNvCxnSpPr/>
          <p:nvPr/>
        </p:nvCxnSpPr>
        <p:spPr>
          <a:xfrm flipV="1">
            <a:off x="3549460" y="1968807"/>
            <a:ext cx="1033979" cy="224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44" name="Přímá spojnice se šipkou 43"/>
          <p:cNvCxnSpPr/>
          <p:nvPr/>
        </p:nvCxnSpPr>
        <p:spPr>
          <a:xfrm>
            <a:off x="7276113" y="2344760"/>
            <a:ext cx="1166429" cy="845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20" name="Šipka dolů 19"/>
          <p:cNvSpPr/>
          <p:nvPr/>
        </p:nvSpPr>
        <p:spPr>
          <a:xfrm>
            <a:off x="9750287" y="2496019"/>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912110" y="5287926"/>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opatření</a:t>
            </a:r>
            <a:endParaRPr lang="cs-CZ" sz="2400" b="1" dirty="0"/>
          </a:p>
        </p:txBody>
      </p:sp>
      <p:sp>
        <p:nvSpPr>
          <p:cNvPr id="2" name="TextovéPole 1"/>
          <p:cNvSpPr txBox="1"/>
          <p:nvPr/>
        </p:nvSpPr>
        <p:spPr>
          <a:xfrm>
            <a:off x="5520512" y="4101198"/>
            <a:ext cx="4053355" cy="646331"/>
          </a:xfrm>
          <a:prstGeom prst="rect">
            <a:avLst/>
          </a:prstGeom>
          <a:noFill/>
        </p:spPr>
        <p:txBody>
          <a:bodyPr wrap="square" rtlCol="0">
            <a:spAutoFit/>
          </a:bodyPr>
          <a:lstStyle/>
          <a:p>
            <a:pPr marL="285750" indent="-285750">
              <a:buFont typeface="Arial" panose="020B0604020202020204" pitchFamily="34" charset="0"/>
              <a:buChar char="•"/>
            </a:pPr>
            <a:r>
              <a:rPr lang="cs-CZ" dirty="0" smtClean="0"/>
              <a:t>Zadání a aktualizace ÚP</a:t>
            </a:r>
          </a:p>
          <a:p>
            <a:pPr marL="285750" indent="-285750">
              <a:buFont typeface="Arial" panose="020B0604020202020204" pitchFamily="34" charset="0"/>
              <a:buChar char="•"/>
            </a:pPr>
            <a:r>
              <a:rPr lang="cs-CZ" dirty="0" smtClean="0"/>
              <a:t>Podněty pro ZÚR</a:t>
            </a:r>
            <a:endParaRPr lang="cs-CZ" dirty="0"/>
          </a:p>
        </p:txBody>
      </p:sp>
      <p:sp>
        <p:nvSpPr>
          <p:cNvPr id="26" name="TextovéPole 25"/>
          <p:cNvSpPr txBox="1"/>
          <p:nvPr/>
        </p:nvSpPr>
        <p:spPr>
          <a:xfrm>
            <a:off x="5525590" y="5173035"/>
            <a:ext cx="4053355" cy="923330"/>
          </a:xfrm>
          <a:prstGeom prst="rect">
            <a:avLst/>
          </a:prstGeom>
          <a:noFill/>
        </p:spPr>
        <p:txBody>
          <a:bodyPr wrap="square" rtlCol="0">
            <a:spAutoFit/>
          </a:bodyPr>
          <a:lstStyle/>
          <a:p>
            <a:pPr marL="285750" indent="-285750">
              <a:buFont typeface="Arial" panose="020B0604020202020204" pitchFamily="34" charset="0"/>
              <a:buChar char="•"/>
            </a:pPr>
            <a:r>
              <a:rPr lang="cs-CZ" dirty="0" smtClean="0"/>
              <a:t>Podklady pro rozhodování v území</a:t>
            </a:r>
          </a:p>
          <a:p>
            <a:pPr marL="285750" indent="-285750">
              <a:buFont typeface="Arial" panose="020B0604020202020204" pitchFamily="34" charset="0"/>
              <a:buChar char="•"/>
            </a:pPr>
            <a:r>
              <a:rPr lang="cs-CZ" dirty="0" smtClean="0"/>
              <a:t>Typové záměry</a:t>
            </a:r>
          </a:p>
          <a:p>
            <a:pPr marL="285750" indent="-285750">
              <a:buFont typeface="Arial" panose="020B0604020202020204" pitchFamily="34" charset="0"/>
              <a:buChar char="•"/>
            </a:pPr>
            <a:r>
              <a:rPr lang="cs-CZ" dirty="0" smtClean="0"/>
              <a:t>Doporučení pro hospodaření</a:t>
            </a:r>
            <a:endParaRPr lang="cs-CZ" dirty="0"/>
          </a:p>
        </p:txBody>
      </p:sp>
      <p:cxnSp>
        <p:nvCxnSpPr>
          <p:cNvPr id="27" name="Přímá spojnice se šipkou 26"/>
          <p:cNvCxnSpPr/>
          <p:nvPr/>
        </p:nvCxnSpPr>
        <p:spPr>
          <a:xfrm flipV="1">
            <a:off x="5020728" y="4439141"/>
            <a:ext cx="370144" cy="112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29" name="Přímá spojnice se šipkou 28"/>
          <p:cNvCxnSpPr/>
          <p:nvPr/>
        </p:nvCxnSpPr>
        <p:spPr>
          <a:xfrm>
            <a:off x="4985969" y="5632401"/>
            <a:ext cx="387350" cy="2299"/>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9" name="Obdélník 8"/>
          <p:cNvSpPr/>
          <p:nvPr/>
        </p:nvSpPr>
        <p:spPr>
          <a:xfrm>
            <a:off x="5500809" y="3926695"/>
            <a:ext cx="4014026" cy="2492679"/>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bdélník 27"/>
          <p:cNvSpPr/>
          <p:nvPr/>
        </p:nvSpPr>
        <p:spPr>
          <a:xfrm>
            <a:off x="701458" y="3823510"/>
            <a:ext cx="10183660" cy="270254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p:cNvSpPr/>
          <p:nvPr/>
        </p:nvSpPr>
        <p:spPr>
          <a:xfrm>
            <a:off x="675651" y="1126303"/>
            <a:ext cx="10734805" cy="2637841"/>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Obdélník 36"/>
          <p:cNvSpPr/>
          <p:nvPr/>
        </p:nvSpPr>
        <p:spPr>
          <a:xfrm flipV="1">
            <a:off x="1213209" y="190648"/>
            <a:ext cx="9671910" cy="94969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bdélníkový bublinový popisek 37"/>
          <p:cNvSpPr/>
          <p:nvPr/>
        </p:nvSpPr>
        <p:spPr>
          <a:xfrm>
            <a:off x="4147822" y="443472"/>
            <a:ext cx="3753111" cy="2705275"/>
          </a:xfrm>
          <a:prstGeom prst="wedgeRectCallout">
            <a:avLst>
              <a:gd name="adj1" fmla="val 22764"/>
              <a:gd name="adj2" fmla="val 88507"/>
            </a:avLst>
          </a:prstGeom>
          <a:solidFill>
            <a:schemeClr val="tx1">
              <a:lumMod val="40000"/>
              <a:lumOff val="6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cs-CZ" sz="2000" dirty="0" smtClean="0">
              <a:solidFill>
                <a:srgbClr val="FF0000"/>
              </a:solidFill>
            </a:endParaRPr>
          </a:p>
          <a:p>
            <a:pPr marL="342900" indent="-342900">
              <a:buFont typeface="Arial" panose="020B0604020202020204" pitchFamily="34" charset="0"/>
              <a:buChar char="•"/>
            </a:pPr>
            <a:r>
              <a:rPr lang="cs-CZ" sz="2000" dirty="0" smtClean="0">
                <a:solidFill>
                  <a:srgbClr val="FF0000"/>
                </a:solidFill>
              </a:rPr>
              <a:t>Uživatelský modul</a:t>
            </a:r>
          </a:p>
          <a:p>
            <a:pPr marL="342900" indent="-342900">
              <a:buFont typeface="Arial" panose="020B0604020202020204" pitchFamily="34" charset="0"/>
              <a:buChar char="•"/>
            </a:pPr>
            <a:r>
              <a:rPr lang="cs-CZ" sz="2000" dirty="0" smtClean="0">
                <a:ln w="0"/>
                <a:solidFill>
                  <a:srgbClr val="FF0000"/>
                </a:solidFill>
              </a:rPr>
              <a:t>Adresné </a:t>
            </a:r>
            <a:r>
              <a:rPr lang="cs-CZ" sz="2000" dirty="0">
                <a:ln w="0"/>
                <a:solidFill>
                  <a:srgbClr val="FF0000"/>
                </a:solidFill>
              </a:rPr>
              <a:t>typy </a:t>
            </a:r>
            <a:r>
              <a:rPr lang="cs-CZ" sz="2000" dirty="0" smtClean="0">
                <a:ln w="0"/>
                <a:solidFill>
                  <a:srgbClr val="FF0000"/>
                </a:solidFill>
              </a:rPr>
              <a:t>výstupů</a:t>
            </a:r>
          </a:p>
          <a:p>
            <a:pPr marL="742950" lvl="1" indent="-285750">
              <a:buFontTx/>
              <a:buChar char="-"/>
            </a:pPr>
            <a:r>
              <a:rPr lang="cs-CZ" sz="2000" dirty="0">
                <a:ln w="0"/>
                <a:solidFill>
                  <a:srgbClr val="FF0000"/>
                </a:solidFill>
              </a:rPr>
              <a:t>Obce (karty obcí)</a:t>
            </a:r>
          </a:p>
          <a:p>
            <a:pPr marL="742950" lvl="1" indent="-285750">
              <a:buFontTx/>
              <a:buChar char="-"/>
            </a:pPr>
            <a:r>
              <a:rPr lang="cs-CZ" sz="2000" dirty="0">
                <a:ln w="0"/>
                <a:solidFill>
                  <a:srgbClr val="FF0000"/>
                </a:solidFill>
              </a:rPr>
              <a:t>ORP</a:t>
            </a:r>
          </a:p>
          <a:p>
            <a:pPr marL="742950" lvl="1" indent="-285750">
              <a:buFontTx/>
              <a:buChar char="-"/>
            </a:pPr>
            <a:r>
              <a:rPr lang="cs-CZ" sz="2000" dirty="0">
                <a:ln w="0"/>
                <a:solidFill>
                  <a:srgbClr val="FF0000"/>
                </a:solidFill>
              </a:rPr>
              <a:t>KÚ </a:t>
            </a:r>
          </a:p>
          <a:p>
            <a:pPr marL="742950" lvl="1" indent="-285750">
              <a:buFontTx/>
              <a:buChar char="-"/>
            </a:pPr>
            <a:r>
              <a:rPr lang="cs-CZ" sz="2000" dirty="0">
                <a:ln w="0"/>
                <a:solidFill>
                  <a:srgbClr val="FF0000"/>
                </a:solidFill>
              </a:rPr>
              <a:t>?</a:t>
            </a:r>
          </a:p>
          <a:p>
            <a:pPr marL="342900" indent="-342900">
              <a:buFont typeface="Arial" panose="020B0604020202020204" pitchFamily="34" charset="0"/>
              <a:buChar char="•"/>
            </a:pPr>
            <a:r>
              <a:rPr lang="cs-CZ" sz="2000" dirty="0" smtClean="0">
                <a:ln w="0"/>
                <a:solidFill>
                  <a:srgbClr val="FF0000"/>
                </a:solidFill>
              </a:rPr>
              <a:t>Implementace!</a:t>
            </a:r>
          </a:p>
          <a:p>
            <a:pPr lvl="1"/>
            <a:endParaRPr lang="cs-CZ" sz="2000" dirty="0">
              <a:ln w="0"/>
              <a:solidFill>
                <a:srgbClr val="FF0000"/>
              </a:solidFill>
            </a:endParaRPr>
          </a:p>
          <a:p>
            <a:pPr marL="285750" lvl="0" indent="-285750">
              <a:buFont typeface="Arial" panose="020B0604020202020204" pitchFamily="34" charset="0"/>
              <a:buChar char="•"/>
            </a:pPr>
            <a:endParaRPr lang="cs-CZ" sz="2000" i="1" dirty="0">
              <a:solidFill>
                <a:srgbClr val="FF0000"/>
              </a:solidFill>
            </a:endParaRPr>
          </a:p>
        </p:txBody>
      </p:sp>
      <p:pic>
        <p:nvPicPr>
          <p:cNvPr id="34" name="Obrázek 33"/>
          <p:cNvPicPr>
            <a:picLocks noChangeAspect="1"/>
          </p:cNvPicPr>
          <p:nvPr/>
        </p:nvPicPr>
        <p:blipFill rotWithShape="1">
          <a:blip r:embed="rId3">
            <a:lum bright="7000"/>
          </a:blip>
          <a:srcRect l="5970" t="30785" r="7235" b="37653"/>
          <a:stretch/>
        </p:blipFill>
        <p:spPr>
          <a:xfrm rot="19332571">
            <a:off x="6054439" y="2273666"/>
            <a:ext cx="2173188" cy="790251"/>
          </a:xfrm>
          <a:prstGeom prst="rect">
            <a:avLst/>
          </a:prstGeom>
          <a:ln w="41275" cap="sq" cmpd="thickThin">
            <a:solidFill>
              <a:schemeClr val="tx2"/>
            </a:solidFill>
            <a:prstDash val="solid"/>
            <a:miter lim="800000"/>
          </a:ln>
          <a:effectLst>
            <a:innerShdw blurRad="76200">
              <a:srgbClr val="000000"/>
            </a:innerShdw>
          </a:effectLst>
        </p:spPr>
      </p:pic>
    </p:spTree>
    <p:extLst>
      <p:ext uri="{BB962C8B-B14F-4D97-AF65-F5344CB8AC3E}">
        <p14:creationId xmlns:p14="http://schemas.microsoft.com/office/powerpoint/2010/main" val="224782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1315233" y="915455"/>
            <a:ext cx="9770302" cy="5209772"/>
          </a:xfrm>
        </p:spPr>
        <p:txBody>
          <a:bodyPr>
            <a:noAutofit/>
          </a:bodyPr>
          <a:lstStyle/>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pic>
        <p:nvPicPr>
          <p:cNvPr id="2" name="Obrázek 1"/>
          <p:cNvPicPr>
            <a:picLocks noChangeAspect="1"/>
          </p:cNvPicPr>
          <p:nvPr/>
        </p:nvPicPr>
        <p:blipFill rotWithShape="1">
          <a:blip r:embed="rId3"/>
          <a:srcRect l="1" t="3471" r="445" b="4622"/>
          <a:stretch/>
        </p:blipFill>
        <p:spPr>
          <a:xfrm>
            <a:off x="0" y="19264"/>
            <a:ext cx="12137721" cy="6619531"/>
          </a:xfrm>
          <a:prstGeom prst="rect">
            <a:avLst/>
          </a:prstGeom>
        </p:spPr>
      </p:pic>
      <p:sp>
        <p:nvSpPr>
          <p:cNvPr id="3" name="TextovéPole 2"/>
          <p:cNvSpPr txBox="1"/>
          <p:nvPr/>
        </p:nvSpPr>
        <p:spPr>
          <a:xfrm>
            <a:off x="1315233" y="1216080"/>
            <a:ext cx="6501008" cy="584775"/>
          </a:xfrm>
          <a:prstGeom prst="rect">
            <a:avLst/>
          </a:prstGeom>
          <a:solidFill>
            <a:schemeClr val="bg1">
              <a:alpha val="89000"/>
            </a:schemeClr>
          </a:solidFill>
        </p:spPr>
        <p:txBody>
          <a:bodyPr wrap="square" rtlCol="0">
            <a:spAutoFit/>
          </a:bodyPr>
          <a:lstStyle/>
          <a:p>
            <a:pPr algn="ctr"/>
            <a:r>
              <a:rPr lang="cs-CZ" sz="3200" b="1" dirty="0" smtClean="0"/>
              <a:t>Pocitová mapa pro účely ÚSK</a:t>
            </a:r>
            <a:endParaRPr lang="cs-CZ" sz="3200" b="1" dirty="0"/>
          </a:p>
        </p:txBody>
      </p:sp>
    </p:spTree>
    <p:extLst>
      <p:ext uri="{BB962C8B-B14F-4D97-AF65-F5344CB8AC3E}">
        <p14:creationId xmlns:p14="http://schemas.microsoft.com/office/powerpoint/2010/main" val="113614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a:srcRect l="2974" t="3114" r="28" b="7175"/>
          <a:stretch/>
        </p:blipFill>
        <p:spPr>
          <a:xfrm>
            <a:off x="-10392" y="0"/>
            <a:ext cx="12202391" cy="6608619"/>
          </a:xfrm>
          <a:prstGeom prst="rect">
            <a:avLst/>
          </a:prstGeom>
        </p:spPr>
      </p:pic>
      <p:pic>
        <p:nvPicPr>
          <p:cNvPr id="4" name="Obrázek 3"/>
          <p:cNvPicPr>
            <a:picLocks noChangeAspect="1"/>
          </p:cNvPicPr>
          <p:nvPr/>
        </p:nvPicPr>
        <p:blipFill>
          <a:blip r:embed="rId3"/>
          <a:stretch>
            <a:fillRect/>
          </a:stretch>
        </p:blipFill>
        <p:spPr>
          <a:xfrm>
            <a:off x="0" y="19265"/>
            <a:ext cx="1213209" cy="896190"/>
          </a:xfrm>
          <a:prstGeom prst="rect">
            <a:avLst/>
          </a:prstGeom>
        </p:spPr>
      </p:pic>
      <p:sp>
        <p:nvSpPr>
          <p:cNvPr id="3" name="TextovéPole 2"/>
          <p:cNvSpPr txBox="1"/>
          <p:nvPr/>
        </p:nvSpPr>
        <p:spPr>
          <a:xfrm>
            <a:off x="6989523" y="5867102"/>
            <a:ext cx="5035463" cy="584775"/>
          </a:xfrm>
          <a:prstGeom prst="rect">
            <a:avLst/>
          </a:prstGeom>
          <a:solidFill>
            <a:schemeClr val="bg1">
              <a:alpha val="66000"/>
            </a:schemeClr>
          </a:solidFill>
        </p:spPr>
        <p:txBody>
          <a:bodyPr wrap="square" rtlCol="0">
            <a:spAutoFit/>
          </a:bodyPr>
          <a:lstStyle/>
          <a:p>
            <a:pPr algn="ctr"/>
            <a:r>
              <a:rPr lang="cs-CZ" sz="3200" b="1" dirty="0" smtClean="0">
                <a:solidFill>
                  <a:schemeClr val="tx2"/>
                </a:solidFill>
              </a:rPr>
              <a:t>petr.birklen@ekotoxa.cz</a:t>
            </a:r>
            <a:endParaRPr lang="cs-CZ" sz="3200" b="1" dirty="0">
              <a:solidFill>
                <a:schemeClr val="tx2"/>
              </a:solidFill>
            </a:endParaRPr>
          </a:p>
        </p:txBody>
      </p:sp>
      <p:sp>
        <p:nvSpPr>
          <p:cNvPr id="6" name="Zástupný symbol pro obsah 5"/>
          <p:cNvSpPr>
            <a:spLocks noGrp="1"/>
          </p:cNvSpPr>
          <p:nvPr>
            <p:ph idx="1"/>
          </p:nvPr>
        </p:nvSpPr>
        <p:spPr/>
        <p:txBody>
          <a:bodyPr/>
          <a:lstStyle/>
          <a:p>
            <a:endParaRPr lang="cs-CZ" dirty="0"/>
          </a:p>
        </p:txBody>
      </p:sp>
    </p:spTree>
    <p:extLst>
      <p:ext uri="{BB962C8B-B14F-4D97-AF65-F5344CB8AC3E}">
        <p14:creationId xmlns:p14="http://schemas.microsoft.com/office/powerpoint/2010/main" val="423009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Apel.. </a:t>
            </a:r>
            <a:endParaRPr lang="cs-CZ" dirty="0"/>
          </a:p>
        </p:txBody>
      </p:sp>
      <p:sp>
        <p:nvSpPr>
          <p:cNvPr id="5" name="Zástupný symbol pro text 4"/>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112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1213209" y="655042"/>
            <a:ext cx="9509760" cy="4127627"/>
          </a:xfrm>
        </p:spPr>
        <p:txBody>
          <a:bodyPr>
            <a:noAutofit/>
          </a:bodyPr>
          <a:lstStyle/>
          <a:p>
            <a:pPr marL="45720" indent="0">
              <a:buClr>
                <a:srgbClr val="263050"/>
              </a:buClr>
              <a:buNone/>
            </a:pPr>
            <a:endParaRPr lang="cs-CZ" sz="24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305" y="652026"/>
            <a:ext cx="9477583" cy="5899086"/>
          </a:xfrm>
          <a:prstGeom prst="rect">
            <a:avLst/>
          </a:prstGeom>
        </p:spPr>
      </p:pic>
      <p:sp>
        <p:nvSpPr>
          <p:cNvPr id="3" name="TextovéPole 2"/>
          <p:cNvSpPr txBox="1"/>
          <p:nvPr/>
        </p:nvSpPr>
        <p:spPr>
          <a:xfrm>
            <a:off x="1345305" y="282694"/>
            <a:ext cx="3495523" cy="369332"/>
          </a:xfrm>
          <a:prstGeom prst="rect">
            <a:avLst/>
          </a:prstGeom>
          <a:noFill/>
        </p:spPr>
        <p:txBody>
          <a:bodyPr wrap="square" rtlCol="0">
            <a:spAutoFit/>
          </a:bodyPr>
          <a:lstStyle/>
          <a:p>
            <a:r>
              <a:rPr lang="cs-CZ" b="1" i="1" dirty="0" smtClean="0"/>
              <a:t>ORP se zadanými ÚSK (zeleně)</a:t>
            </a:r>
            <a:endParaRPr lang="cs-CZ" b="1" i="1" dirty="0"/>
          </a:p>
        </p:txBody>
      </p:sp>
    </p:spTree>
    <p:extLst>
      <p:ext uri="{BB962C8B-B14F-4D97-AF65-F5344CB8AC3E}">
        <p14:creationId xmlns:p14="http://schemas.microsoft.com/office/powerpoint/2010/main" val="4477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0" y="1299279"/>
            <a:ext cx="12192000" cy="4127627"/>
          </a:xfrm>
        </p:spPr>
        <p:txBody>
          <a:bodyPr>
            <a:noAutofit/>
          </a:bodyPr>
          <a:lstStyle/>
          <a:p>
            <a:pPr marL="365760" lvl="1" indent="0">
              <a:buClr>
                <a:srgbClr val="263050"/>
              </a:buClr>
              <a:buNone/>
            </a:pPr>
            <a:endParaRPr lang="cs-CZ" sz="2200" dirty="0" smtClean="0">
              <a:solidFill>
                <a:srgbClr val="263050"/>
              </a:solidFill>
            </a:endParaRPr>
          </a:p>
          <a:p>
            <a:pPr marL="365760" lvl="1" indent="0">
              <a:buClr>
                <a:srgbClr val="263050"/>
              </a:buClr>
              <a:buNone/>
            </a:pPr>
            <a:endParaRPr lang="cs-CZ" sz="2200" dirty="0">
              <a:solidFill>
                <a:srgbClr val="263050"/>
              </a:solidFill>
            </a:endParaRPr>
          </a:p>
          <a:p>
            <a:pPr marL="365760" lvl="1" indent="0">
              <a:buClr>
                <a:srgbClr val="263050"/>
              </a:buClr>
              <a:buNone/>
            </a:pPr>
            <a:r>
              <a:rPr lang="cs-CZ" sz="2200" dirty="0" smtClean="0">
                <a:solidFill>
                  <a:srgbClr val="263050"/>
                </a:solidFill>
              </a:rPr>
              <a:t>ÚSK je </a:t>
            </a:r>
            <a:r>
              <a:rPr lang="cs-CZ" sz="2200" u="sng" dirty="0" smtClean="0">
                <a:solidFill>
                  <a:srgbClr val="263050"/>
                </a:solidFill>
              </a:rPr>
              <a:t>nenahraditelná</a:t>
            </a:r>
            <a:r>
              <a:rPr lang="cs-CZ" sz="2200" dirty="0" smtClean="0">
                <a:solidFill>
                  <a:srgbClr val="263050"/>
                </a:solidFill>
              </a:rPr>
              <a:t> jako</a:t>
            </a:r>
          </a:p>
          <a:p>
            <a:pPr marL="365760" lvl="1" indent="0">
              <a:buClr>
                <a:srgbClr val="263050"/>
              </a:buClr>
              <a:buNone/>
            </a:pPr>
            <a:r>
              <a:rPr lang="cs-CZ" sz="2200" dirty="0" smtClean="0">
                <a:solidFill>
                  <a:srgbClr val="263050"/>
                </a:solidFill>
              </a:rPr>
              <a:t>…syntéza pro ucelené řešení krajiny</a:t>
            </a:r>
          </a:p>
          <a:p>
            <a:pPr marL="365760" lvl="1" indent="0">
              <a:buClr>
                <a:srgbClr val="263050"/>
              </a:buClr>
              <a:buNone/>
            </a:pPr>
            <a:r>
              <a:rPr lang="cs-CZ" sz="2200" dirty="0" smtClean="0">
                <a:solidFill>
                  <a:srgbClr val="263050"/>
                </a:solidFill>
              </a:rPr>
              <a:t>…územní dimenze potřeb v krajině</a:t>
            </a:r>
          </a:p>
          <a:p>
            <a:pPr marL="365760" lvl="1" indent="0">
              <a:buClr>
                <a:srgbClr val="263050"/>
              </a:buClr>
              <a:buNone/>
            </a:pPr>
            <a:r>
              <a:rPr lang="cs-CZ" sz="2200" dirty="0" smtClean="0">
                <a:solidFill>
                  <a:srgbClr val="263050"/>
                </a:solidFill>
              </a:rPr>
              <a:t>…rozsáhlá informace o území (krajině)</a:t>
            </a:r>
          </a:p>
          <a:p>
            <a:pPr marL="365760" lvl="1" indent="0">
              <a:buClr>
                <a:srgbClr val="263050"/>
              </a:buClr>
              <a:buNone/>
            </a:pPr>
            <a:r>
              <a:rPr lang="cs-CZ" sz="2200" dirty="0" smtClean="0">
                <a:solidFill>
                  <a:srgbClr val="263050"/>
                </a:solidFill>
              </a:rPr>
              <a:t>…propojení plánování v krajině na všech úrovních ÚP</a:t>
            </a:r>
          </a:p>
          <a:p>
            <a:pPr marL="365760" lvl="1" indent="0">
              <a:buClr>
                <a:srgbClr val="263050"/>
              </a:buClr>
              <a:buNone/>
            </a:pPr>
            <a:endParaRPr lang="cs-CZ" sz="2200" dirty="0">
              <a:solidFill>
                <a:srgbClr val="263050"/>
              </a:solidFill>
            </a:endParaRPr>
          </a:p>
          <a:p>
            <a:pPr marL="365760" lvl="1" indent="0" algn="ctr">
              <a:buClr>
                <a:srgbClr val="263050"/>
              </a:buClr>
              <a:buNone/>
            </a:pPr>
            <a:endParaRPr lang="cs-CZ" sz="3200" dirty="0" smtClean="0">
              <a:solidFill>
                <a:srgbClr val="263050"/>
              </a:solidFill>
            </a:endParaRPr>
          </a:p>
          <a:p>
            <a:pPr marL="365760" lvl="1" indent="0" algn="ctr">
              <a:buClr>
                <a:srgbClr val="263050"/>
              </a:buClr>
              <a:buNone/>
            </a:pPr>
            <a:r>
              <a:rPr lang="cs-CZ" sz="3200" dirty="0" smtClean="0">
                <a:solidFill>
                  <a:srgbClr val="263050"/>
                </a:solidFill>
              </a:rPr>
              <a:t>Z ÚSK se nesmí stát zmařená šance!</a:t>
            </a:r>
          </a:p>
          <a:p>
            <a:pPr marL="365760" lvl="1" indent="0">
              <a:buClr>
                <a:srgbClr val="263050"/>
              </a:buClr>
              <a:buNone/>
            </a:pPr>
            <a:endParaRPr lang="cs-CZ" sz="2200" dirty="0">
              <a:solidFill>
                <a:srgbClr val="263050"/>
              </a:solidFill>
            </a:endParaRPr>
          </a:p>
          <a:p>
            <a:pPr marL="365760" lvl="1" indent="0">
              <a:buClr>
                <a:srgbClr val="263050"/>
              </a:buClr>
              <a:buNone/>
            </a:pPr>
            <a:endParaRPr lang="cs-CZ" sz="2200" dirty="0" smtClean="0">
              <a:solidFill>
                <a:srgbClr val="263050"/>
              </a:solidFill>
            </a:endParaRPr>
          </a:p>
          <a:p>
            <a:pPr marL="365760" lvl="1" indent="0">
              <a:buClr>
                <a:srgbClr val="263050"/>
              </a:buClr>
              <a:buNone/>
            </a:pPr>
            <a:r>
              <a:rPr lang="cs-CZ" sz="2200" dirty="0" smtClean="0">
                <a:solidFill>
                  <a:srgbClr val="263050"/>
                </a:solidFill>
              </a:rPr>
              <a:t> </a:t>
            </a:r>
          </a:p>
          <a:p>
            <a:pPr marL="365760" lvl="1" indent="0">
              <a:buClr>
                <a:srgbClr val="263050"/>
              </a:buClr>
              <a:buNone/>
            </a:pPr>
            <a:endParaRPr lang="cs-CZ" sz="2200" dirty="0" smtClean="0">
              <a:solidFill>
                <a:srgbClr val="263050"/>
              </a:solidFill>
            </a:endParaRPr>
          </a:p>
          <a:p>
            <a:pPr marL="365760" lvl="1" indent="0">
              <a:buClr>
                <a:srgbClr val="263050"/>
              </a:buClr>
              <a:buNone/>
            </a:pPr>
            <a:endParaRPr lang="cs-CZ" sz="2200" dirty="0" smtClean="0">
              <a:solidFill>
                <a:srgbClr val="263050"/>
              </a:solidFill>
            </a:endParaRPr>
          </a:p>
          <a:p>
            <a:pPr marL="365760" lvl="1" indent="0" algn="ctr">
              <a:buClr>
                <a:srgbClr val="263050"/>
              </a:buClr>
              <a:buNone/>
            </a:pPr>
            <a:r>
              <a:rPr lang="cs-CZ" sz="3600" dirty="0" smtClean="0">
                <a:solidFill>
                  <a:srgbClr val="263050"/>
                </a:solidFill>
              </a:rPr>
              <a:t> </a:t>
            </a:r>
          </a:p>
          <a:p>
            <a:pPr marL="365760" lvl="1" indent="0">
              <a:buClr>
                <a:srgbClr val="263050"/>
              </a:buClr>
              <a:buNone/>
            </a:pPr>
            <a:r>
              <a:rPr lang="cs-CZ" sz="2200" dirty="0" smtClean="0">
                <a:solidFill>
                  <a:srgbClr val="263050"/>
                </a:solidFill>
              </a:rPr>
              <a:t> </a:t>
            </a: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
        <p:nvSpPr>
          <p:cNvPr id="2" name="Obdélník 1"/>
          <p:cNvSpPr/>
          <p:nvPr/>
        </p:nvSpPr>
        <p:spPr>
          <a:xfrm>
            <a:off x="0" y="668337"/>
            <a:ext cx="12192000" cy="1261884"/>
          </a:xfrm>
          <a:prstGeom prst="rect">
            <a:avLst/>
          </a:prstGeom>
        </p:spPr>
        <p:txBody>
          <a:bodyPr wrap="square">
            <a:spAutoFit/>
          </a:bodyPr>
          <a:lstStyle/>
          <a:p>
            <a:pPr lvl="1" algn="ctr">
              <a:buClr>
                <a:srgbClr val="263050"/>
              </a:buClr>
            </a:pPr>
            <a:endParaRPr lang="cs-CZ" sz="2200" dirty="0" smtClean="0">
              <a:solidFill>
                <a:srgbClr val="263050"/>
              </a:solidFill>
            </a:endParaRPr>
          </a:p>
          <a:p>
            <a:pPr lvl="1" algn="ctr">
              <a:buClr>
                <a:srgbClr val="263050"/>
              </a:buClr>
            </a:pPr>
            <a:r>
              <a:rPr lang="cs-CZ" sz="3200" dirty="0" smtClean="0">
                <a:solidFill>
                  <a:srgbClr val="263050"/>
                </a:solidFill>
              </a:rPr>
              <a:t>Z IROP bylo podpořeno pouze </a:t>
            </a:r>
            <a:r>
              <a:rPr lang="cs-CZ" sz="3200" dirty="0">
                <a:solidFill>
                  <a:srgbClr val="263050"/>
                </a:solidFill>
              </a:rPr>
              <a:t>43 </a:t>
            </a:r>
            <a:r>
              <a:rPr lang="cs-CZ" sz="3200" dirty="0" smtClean="0">
                <a:solidFill>
                  <a:srgbClr val="263050"/>
                </a:solidFill>
              </a:rPr>
              <a:t>projektů!  </a:t>
            </a:r>
            <a:endParaRPr lang="cs-CZ" sz="3200" dirty="0">
              <a:solidFill>
                <a:srgbClr val="263050"/>
              </a:solidFill>
            </a:endParaRPr>
          </a:p>
          <a:p>
            <a:pPr lvl="1" algn="ctr">
              <a:buClr>
                <a:srgbClr val="263050"/>
              </a:buClr>
            </a:pPr>
            <a:endParaRPr lang="cs-CZ" sz="2200" dirty="0">
              <a:solidFill>
                <a:srgbClr val="263050"/>
              </a:solidFill>
            </a:endParaRP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…a pár poznámek k tomu. </a:t>
            </a:r>
            <a:endParaRPr lang="cs-CZ" dirty="0"/>
          </a:p>
        </p:txBody>
      </p:sp>
      <p:sp>
        <p:nvSpPr>
          <p:cNvPr id="5" name="Zástupný symbol pro text 4"/>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2293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Zástupný symbol pro obsah 13"/>
          <p:cNvSpPr>
            <a:spLocks noGrp="1"/>
          </p:cNvSpPr>
          <p:nvPr>
            <p:ph idx="1"/>
          </p:nvPr>
        </p:nvSpPr>
        <p:spPr>
          <a:xfrm>
            <a:off x="1315233" y="915455"/>
            <a:ext cx="9770302" cy="5209772"/>
          </a:xfrm>
        </p:spPr>
        <p:txBody>
          <a:bodyPr>
            <a:noAutofit/>
          </a:bodyPr>
          <a:lstStyle/>
          <a:p>
            <a:pPr marL="365760" lvl="1" indent="0">
              <a:buClr>
                <a:srgbClr val="263050"/>
              </a:buClr>
              <a:buNone/>
            </a:pPr>
            <a:r>
              <a:rPr lang="cs-CZ" sz="3200" b="1" dirty="0" smtClean="0">
                <a:solidFill>
                  <a:srgbClr val="263050"/>
                </a:solidFill>
              </a:rPr>
              <a:t>Priority:</a:t>
            </a:r>
          </a:p>
          <a:p>
            <a:pPr marL="365760" lvl="1" indent="0">
              <a:buClr>
                <a:srgbClr val="263050"/>
              </a:buClr>
              <a:buNone/>
            </a:pPr>
            <a:endParaRPr lang="cs-CZ" sz="3200" b="1" dirty="0" smtClean="0">
              <a:solidFill>
                <a:srgbClr val="263050"/>
              </a:solidFill>
            </a:endParaRPr>
          </a:p>
          <a:p>
            <a:pPr lvl="1">
              <a:buClr>
                <a:srgbClr val="263050"/>
              </a:buClr>
            </a:pPr>
            <a:r>
              <a:rPr lang="cs-CZ" sz="3200" dirty="0" smtClean="0">
                <a:solidFill>
                  <a:srgbClr val="263050"/>
                </a:solidFill>
              </a:rPr>
              <a:t>Další podpora ÚSK</a:t>
            </a:r>
          </a:p>
          <a:p>
            <a:pPr lvl="1">
              <a:buClr>
                <a:srgbClr val="263050"/>
              </a:buClr>
            </a:pPr>
            <a:r>
              <a:rPr lang="cs-CZ" sz="3200" dirty="0" smtClean="0">
                <a:solidFill>
                  <a:srgbClr val="263050"/>
                </a:solidFill>
              </a:rPr>
              <a:t>Zpřesňování metod(</a:t>
            </a:r>
            <a:r>
              <a:rPr lang="cs-CZ" sz="3200" dirty="0" err="1" smtClean="0">
                <a:solidFill>
                  <a:srgbClr val="263050"/>
                </a:solidFill>
              </a:rPr>
              <a:t>iky</a:t>
            </a:r>
            <a:r>
              <a:rPr lang="cs-CZ" sz="3200" dirty="0" smtClean="0">
                <a:solidFill>
                  <a:srgbClr val="263050"/>
                </a:solidFill>
              </a:rPr>
              <a:t>) - sdílení zkušeností, diskuse</a:t>
            </a:r>
          </a:p>
          <a:p>
            <a:pPr lvl="1">
              <a:buClr>
                <a:srgbClr val="263050"/>
              </a:buClr>
            </a:pPr>
            <a:r>
              <a:rPr lang="cs-CZ" sz="3200" dirty="0" smtClean="0">
                <a:solidFill>
                  <a:srgbClr val="263050"/>
                </a:solidFill>
              </a:rPr>
              <a:t>Srozumitelnost a adresnost výstupů</a:t>
            </a:r>
          </a:p>
          <a:p>
            <a:pPr lvl="1">
              <a:buClr>
                <a:srgbClr val="263050"/>
              </a:buClr>
            </a:pPr>
            <a:r>
              <a:rPr lang="cs-CZ" sz="3200" dirty="0" smtClean="0">
                <a:solidFill>
                  <a:srgbClr val="263050"/>
                </a:solidFill>
              </a:rPr>
              <a:t>Místní jako zdroj informací </a:t>
            </a:r>
          </a:p>
          <a:p>
            <a:pPr lvl="1">
              <a:buClr>
                <a:srgbClr val="263050"/>
              </a:buClr>
            </a:pPr>
            <a:r>
              <a:rPr lang="cs-CZ" sz="3200" dirty="0">
                <a:solidFill>
                  <a:srgbClr val="263050"/>
                </a:solidFill>
              </a:rPr>
              <a:t>Implementace ÚSK</a:t>
            </a:r>
          </a:p>
          <a:p>
            <a:pPr lvl="1">
              <a:buClr>
                <a:srgbClr val="263050"/>
              </a:buClr>
            </a:pPr>
            <a:endParaRPr lang="cs-CZ" sz="3200" dirty="0" smtClean="0">
              <a:solidFill>
                <a:srgbClr val="263050"/>
              </a:solidFill>
            </a:endParaRPr>
          </a:p>
          <a:p>
            <a:pPr marL="365760" lvl="1" indent="0">
              <a:buClr>
                <a:srgbClr val="263050"/>
              </a:buClr>
              <a:buNone/>
            </a:pPr>
            <a:r>
              <a:rPr lang="cs-CZ" sz="2200" dirty="0" smtClean="0">
                <a:solidFill>
                  <a:srgbClr val="263050"/>
                </a:solidFill>
              </a:rPr>
              <a:t>			</a:t>
            </a:r>
          </a:p>
          <a:p>
            <a:pPr lvl="2">
              <a:buClr>
                <a:srgbClr val="263050"/>
              </a:buClr>
            </a:pPr>
            <a:endParaRPr lang="cs-CZ" sz="2000" dirty="0" smtClean="0">
              <a:solidFill>
                <a:srgbClr val="263050"/>
              </a:solidFill>
            </a:endParaRPr>
          </a:p>
          <a:p>
            <a:pPr marL="45720" indent="0">
              <a:buClr>
                <a:srgbClr val="263050"/>
              </a:buClr>
              <a:buNone/>
            </a:pPr>
            <a:endParaRPr lang="cs-CZ" sz="2400" dirty="0" smtClean="0">
              <a:solidFill>
                <a:srgbClr val="263050"/>
              </a:solidFill>
            </a:endParaRPr>
          </a:p>
          <a:p>
            <a:pPr>
              <a:buClr>
                <a:srgbClr val="263050"/>
              </a:buClr>
            </a:pPr>
            <a:endParaRPr lang="cs-CZ" sz="2400" dirty="0">
              <a:solidFill>
                <a:srgbClr val="263050"/>
              </a:solidFill>
            </a:endParaRPr>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Tree>
    <p:extLst>
      <p:ext uri="{BB962C8B-B14F-4D97-AF65-F5344CB8AC3E}">
        <p14:creationId xmlns:p14="http://schemas.microsoft.com/office/powerpoint/2010/main" val="28667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1959185" y="212257"/>
            <a:ext cx="8749145" cy="864296"/>
          </a:xfrm>
          <a:prstGeom prst="rect">
            <a:avLst/>
          </a:prstGeom>
          <a:solidFill>
            <a:schemeClr val="bg2">
              <a:alpha val="5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
        <p:nvSpPr>
          <p:cNvPr id="7" name="Obdélník 6"/>
          <p:cNvSpPr/>
          <p:nvPr/>
        </p:nvSpPr>
        <p:spPr>
          <a:xfrm>
            <a:off x="3153102" y="337156"/>
            <a:ext cx="2367410"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Problémy </a:t>
            </a:r>
            <a:endParaRPr lang="cs-CZ" sz="2400" b="1" dirty="0"/>
          </a:p>
        </p:txBody>
      </p:sp>
      <p:sp>
        <p:nvSpPr>
          <p:cNvPr id="12" name="Plus 11"/>
          <p:cNvSpPr/>
          <p:nvPr/>
        </p:nvSpPr>
        <p:spPr>
          <a:xfrm>
            <a:off x="6129279" y="403995"/>
            <a:ext cx="484221" cy="44462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2205158" y="1131246"/>
            <a:ext cx="480273" cy="53471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7117366" y="353200"/>
            <a:ext cx="2287532" cy="5876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Potenciály </a:t>
            </a:r>
            <a:endParaRPr lang="cs-CZ" sz="2400" b="1" dirty="0"/>
          </a:p>
        </p:txBody>
      </p:sp>
      <p:sp>
        <p:nvSpPr>
          <p:cNvPr id="14" name="Obdélník 13"/>
          <p:cNvSpPr/>
          <p:nvPr/>
        </p:nvSpPr>
        <p:spPr>
          <a:xfrm>
            <a:off x="912111" y="1763469"/>
            <a:ext cx="2367410" cy="7223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Cílová vize krajiny </a:t>
            </a:r>
            <a:endParaRPr lang="cs-CZ" sz="2400" b="1" dirty="0"/>
          </a:p>
        </p:txBody>
      </p:sp>
      <p:sp>
        <p:nvSpPr>
          <p:cNvPr id="16" name="Obdélník 15"/>
          <p:cNvSpPr/>
          <p:nvPr/>
        </p:nvSpPr>
        <p:spPr>
          <a:xfrm>
            <a:off x="4891090" y="1799518"/>
            <a:ext cx="2040881" cy="6811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Krajinné okrsky </a:t>
            </a:r>
            <a:endParaRPr lang="cs-CZ" sz="2400" b="1" dirty="0"/>
          </a:p>
        </p:txBody>
      </p:sp>
      <p:cxnSp>
        <p:nvCxnSpPr>
          <p:cNvPr id="6" name="Přímá spojnice se šipkou 5"/>
          <p:cNvCxnSpPr/>
          <p:nvPr/>
        </p:nvCxnSpPr>
        <p:spPr>
          <a:xfrm flipH="1">
            <a:off x="7276113" y="1954424"/>
            <a:ext cx="1078747" cy="0"/>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7" name="Obdélník 16"/>
          <p:cNvSpPr/>
          <p:nvPr/>
        </p:nvSpPr>
        <p:spPr>
          <a:xfrm>
            <a:off x="8799542" y="1782260"/>
            <a:ext cx="2381764" cy="6429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Návrhy </a:t>
            </a:r>
            <a:endParaRPr lang="cs-CZ" sz="2400" b="1" dirty="0"/>
          </a:p>
        </p:txBody>
      </p:sp>
      <p:sp>
        <p:nvSpPr>
          <p:cNvPr id="23" name="Šipka dolů 22"/>
          <p:cNvSpPr/>
          <p:nvPr/>
        </p:nvSpPr>
        <p:spPr>
          <a:xfrm>
            <a:off x="9750287" y="1140348"/>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912111" y="3119735"/>
            <a:ext cx="10407983"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Rámcové podmínky… </a:t>
            </a:r>
            <a:endParaRPr lang="cs-CZ" sz="2400" b="1" dirty="0"/>
          </a:p>
        </p:txBody>
      </p:sp>
      <p:sp>
        <p:nvSpPr>
          <p:cNvPr id="42" name="Obdélník 41"/>
          <p:cNvSpPr/>
          <p:nvPr/>
        </p:nvSpPr>
        <p:spPr>
          <a:xfrm>
            <a:off x="912110" y="4101198"/>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využití území</a:t>
            </a:r>
            <a:endParaRPr lang="cs-CZ" sz="2400" b="1" dirty="0"/>
          </a:p>
        </p:txBody>
      </p:sp>
      <p:cxnSp>
        <p:nvCxnSpPr>
          <p:cNvPr id="35" name="Přímá spojnice se šipkou 34"/>
          <p:cNvCxnSpPr/>
          <p:nvPr/>
        </p:nvCxnSpPr>
        <p:spPr>
          <a:xfrm flipH="1" flipV="1">
            <a:off x="3504691" y="2342354"/>
            <a:ext cx="1078748" cy="481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36" name="Přímá spojnice se šipkou 35"/>
          <p:cNvCxnSpPr/>
          <p:nvPr/>
        </p:nvCxnSpPr>
        <p:spPr>
          <a:xfrm flipV="1">
            <a:off x="3549460" y="1968807"/>
            <a:ext cx="1033979" cy="224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44" name="Přímá spojnice se šipkou 43"/>
          <p:cNvCxnSpPr/>
          <p:nvPr/>
        </p:nvCxnSpPr>
        <p:spPr>
          <a:xfrm>
            <a:off x="7276113" y="2344760"/>
            <a:ext cx="1166429" cy="845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20" name="Šipka dolů 19"/>
          <p:cNvSpPr/>
          <p:nvPr/>
        </p:nvSpPr>
        <p:spPr>
          <a:xfrm>
            <a:off x="9750287" y="2496019"/>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912110" y="5287926"/>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opatření</a:t>
            </a:r>
            <a:endParaRPr lang="cs-CZ" sz="2400" b="1" dirty="0"/>
          </a:p>
        </p:txBody>
      </p:sp>
      <p:sp>
        <p:nvSpPr>
          <p:cNvPr id="2" name="TextovéPole 1"/>
          <p:cNvSpPr txBox="1"/>
          <p:nvPr/>
        </p:nvSpPr>
        <p:spPr>
          <a:xfrm>
            <a:off x="5520512" y="4101198"/>
            <a:ext cx="4053355" cy="646331"/>
          </a:xfrm>
          <a:prstGeom prst="rect">
            <a:avLst/>
          </a:prstGeom>
          <a:noFill/>
        </p:spPr>
        <p:txBody>
          <a:bodyPr wrap="square" rtlCol="0">
            <a:spAutoFit/>
          </a:bodyPr>
          <a:lstStyle/>
          <a:p>
            <a:pPr marL="285750" indent="-285750">
              <a:buFont typeface="Arial" panose="020B0604020202020204" pitchFamily="34" charset="0"/>
              <a:buChar char="•"/>
            </a:pPr>
            <a:r>
              <a:rPr lang="cs-CZ" dirty="0" smtClean="0"/>
              <a:t>Zadání a aktualizace ÚP</a:t>
            </a:r>
          </a:p>
          <a:p>
            <a:pPr marL="285750" indent="-285750">
              <a:buFont typeface="Arial" panose="020B0604020202020204" pitchFamily="34" charset="0"/>
              <a:buChar char="•"/>
            </a:pPr>
            <a:r>
              <a:rPr lang="cs-CZ" dirty="0" smtClean="0"/>
              <a:t>Podněty pro ZÚR</a:t>
            </a:r>
            <a:endParaRPr lang="cs-CZ" dirty="0"/>
          </a:p>
        </p:txBody>
      </p:sp>
      <p:sp>
        <p:nvSpPr>
          <p:cNvPr id="26" name="TextovéPole 25"/>
          <p:cNvSpPr txBox="1"/>
          <p:nvPr/>
        </p:nvSpPr>
        <p:spPr>
          <a:xfrm>
            <a:off x="5525590" y="5173035"/>
            <a:ext cx="4053355" cy="923330"/>
          </a:xfrm>
          <a:prstGeom prst="rect">
            <a:avLst/>
          </a:prstGeom>
          <a:noFill/>
        </p:spPr>
        <p:txBody>
          <a:bodyPr wrap="square" rtlCol="0">
            <a:spAutoFit/>
          </a:bodyPr>
          <a:lstStyle/>
          <a:p>
            <a:pPr marL="285750" indent="-285750">
              <a:buFont typeface="Arial" panose="020B0604020202020204" pitchFamily="34" charset="0"/>
              <a:buChar char="•"/>
            </a:pPr>
            <a:r>
              <a:rPr lang="cs-CZ" dirty="0" smtClean="0"/>
              <a:t>Podklady pro rozhodování v území</a:t>
            </a:r>
          </a:p>
          <a:p>
            <a:pPr marL="285750" indent="-285750">
              <a:buFont typeface="Arial" panose="020B0604020202020204" pitchFamily="34" charset="0"/>
              <a:buChar char="•"/>
            </a:pPr>
            <a:r>
              <a:rPr lang="cs-CZ" dirty="0" smtClean="0"/>
              <a:t>Typové záměry</a:t>
            </a:r>
          </a:p>
          <a:p>
            <a:pPr marL="285750" indent="-285750">
              <a:buFont typeface="Arial" panose="020B0604020202020204" pitchFamily="34" charset="0"/>
              <a:buChar char="•"/>
            </a:pPr>
            <a:r>
              <a:rPr lang="cs-CZ" dirty="0" smtClean="0"/>
              <a:t>Doporučení pro hospodaření</a:t>
            </a:r>
            <a:endParaRPr lang="cs-CZ" dirty="0"/>
          </a:p>
        </p:txBody>
      </p:sp>
      <p:cxnSp>
        <p:nvCxnSpPr>
          <p:cNvPr id="27" name="Přímá spojnice se šipkou 26"/>
          <p:cNvCxnSpPr/>
          <p:nvPr/>
        </p:nvCxnSpPr>
        <p:spPr>
          <a:xfrm flipV="1">
            <a:off x="5020728" y="4439141"/>
            <a:ext cx="370144" cy="112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29" name="Přímá spojnice se šipkou 28"/>
          <p:cNvCxnSpPr/>
          <p:nvPr/>
        </p:nvCxnSpPr>
        <p:spPr>
          <a:xfrm>
            <a:off x="4985969" y="5632401"/>
            <a:ext cx="387350" cy="2299"/>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9" name="Obdélník 8"/>
          <p:cNvSpPr/>
          <p:nvPr/>
        </p:nvSpPr>
        <p:spPr>
          <a:xfrm>
            <a:off x="5500809" y="3926695"/>
            <a:ext cx="4014026" cy="2492679"/>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45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délník 13"/>
          <p:cNvSpPr/>
          <p:nvPr/>
        </p:nvSpPr>
        <p:spPr>
          <a:xfrm>
            <a:off x="912111" y="1763469"/>
            <a:ext cx="2367410" cy="7223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Cílová vize krajiny </a:t>
            </a:r>
            <a:endParaRPr lang="cs-CZ" sz="2400" b="1" dirty="0"/>
          </a:p>
        </p:txBody>
      </p:sp>
      <p:sp>
        <p:nvSpPr>
          <p:cNvPr id="8" name="Obdélník 7"/>
          <p:cNvSpPr/>
          <p:nvPr/>
        </p:nvSpPr>
        <p:spPr>
          <a:xfrm>
            <a:off x="1959185" y="212257"/>
            <a:ext cx="8749145" cy="864296"/>
          </a:xfrm>
          <a:prstGeom prst="rect">
            <a:avLst/>
          </a:prstGeom>
          <a:solidFill>
            <a:schemeClr val="bg2">
              <a:alpha val="5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
        <p:nvSpPr>
          <p:cNvPr id="7" name="Obdélník 6"/>
          <p:cNvSpPr/>
          <p:nvPr/>
        </p:nvSpPr>
        <p:spPr>
          <a:xfrm>
            <a:off x="3153102" y="337156"/>
            <a:ext cx="2367410"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Problémy </a:t>
            </a:r>
            <a:endParaRPr lang="cs-CZ" sz="2400" b="1" dirty="0"/>
          </a:p>
        </p:txBody>
      </p:sp>
      <p:sp>
        <p:nvSpPr>
          <p:cNvPr id="12" name="Plus 11"/>
          <p:cNvSpPr/>
          <p:nvPr/>
        </p:nvSpPr>
        <p:spPr>
          <a:xfrm>
            <a:off x="6129279" y="403995"/>
            <a:ext cx="484221" cy="44462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2205158" y="1131246"/>
            <a:ext cx="480273" cy="53471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7117366" y="353200"/>
            <a:ext cx="2287532" cy="5876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Potenciály </a:t>
            </a:r>
            <a:endParaRPr lang="cs-CZ" sz="2400" b="1" dirty="0"/>
          </a:p>
        </p:txBody>
      </p:sp>
      <p:sp>
        <p:nvSpPr>
          <p:cNvPr id="16" name="Obdélník 15"/>
          <p:cNvSpPr/>
          <p:nvPr/>
        </p:nvSpPr>
        <p:spPr>
          <a:xfrm>
            <a:off x="4891090" y="1799518"/>
            <a:ext cx="2040881" cy="6811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Krajinné okrsky </a:t>
            </a:r>
            <a:endParaRPr lang="cs-CZ" sz="2400" b="1" dirty="0"/>
          </a:p>
        </p:txBody>
      </p:sp>
      <p:cxnSp>
        <p:nvCxnSpPr>
          <p:cNvPr id="6" name="Přímá spojnice se šipkou 5"/>
          <p:cNvCxnSpPr/>
          <p:nvPr/>
        </p:nvCxnSpPr>
        <p:spPr>
          <a:xfrm flipH="1">
            <a:off x="7276113" y="1954424"/>
            <a:ext cx="1078747" cy="0"/>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7" name="Obdélník 16"/>
          <p:cNvSpPr/>
          <p:nvPr/>
        </p:nvSpPr>
        <p:spPr>
          <a:xfrm>
            <a:off x="8799542" y="1782260"/>
            <a:ext cx="2381764" cy="6429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Návrhy </a:t>
            </a:r>
            <a:endParaRPr lang="cs-CZ" sz="2400" b="1" dirty="0"/>
          </a:p>
        </p:txBody>
      </p:sp>
      <p:sp>
        <p:nvSpPr>
          <p:cNvPr id="23" name="Šipka dolů 22"/>
          <p:cNvSpPr/>
          <p:nvPr/>
        </p:nvSpPr>
        <p:spPr>
          <a:xfrm>
            <a:off x="9750287" y="1140348"/>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912111" y="3119735"/>
            <a:ext cx="10407983"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Rámcové podmínky… </a:t>
            </a:r>
            <a:endParaRPr lang="cs-CZ" sz="2400" b="1" dirty="0"/>
          </a:p>
        </p:txBody>
      </p:sp>
      <p:sp>
        <p:nvSpPr>
          <p:cNvPr id="42" name="Obdélník 41"/>
          <p:cNvSpPr/>
          <p:nvPr/>
        </p:nvSpPr>
        <p:spPr>
          <a:xfrm>
            <a:off x="912110" y="4101198"/>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využití území</a:t>
            </a:r>
            <a:endParaRPr lang="cs-CZ" sz="2400" b="1" dirty="0"/>
          </a:p>
        </p:txBody>
      </p:sp>
      <p:cxnSp>
        <p:nvCxnSpPr>
          <p:cNvPr id="35" name="Přímá spojnice se šipkou 34"/>
          <p:cNvCxnSpPr/>
          <p:nvPr/>
        </p:nvCxnSpPr>
        <p:spPr>
          <a:xfrm flipH="1" flipV="1">
            <a:off x="3504691" y="2342354"/>
            <a:ext cx="1078748" cy="481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36" name="Přímá spojnice se šipkou 35"/>
          <p:cNvCxnSpPr/>
          <p:nvPr/>
        </p:nvCxnSpPr>
        <p:spPr>
          <a:xfrm flipV="1">
            <a:off x="3549460" y="1968807"/>
            <a:ext cx="1033979" cy="224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44" name="Přímá spojnice se šipkou 43"/>
          <p:cNvCxnSpPr/>
          <p:nvPr/>
        </p:nvCxnSpPr>
        <p:spPr>
          <a:xfrm>
            <a:off x="7276113" y="2344760"/>
            <a:ext cx="1166429" cy="845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20" name="Šipka dolů 19"/>
          <p:cNvSpPr/>
          <p:nvPr/>
        </p:nvSpPr>
        <p:spPr>
          <a:xfrm>
            <a:off x="9750287" y="2496019"/>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912110" y="5287926"/>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opatření</a:t>
            </a:r>
            <a:endParaRPr lang="cs-CZ" sz="2400" b="1" dirty="0"/>
          </a:p>
        </p:txBody>
      </p:sp>
      <p:sp>
        <p:nvSpPr>
          <p:cNvPr id="2" name="TextovéPole 1"/>
          <p:cNvSpPr txBox="1"/>
          <p:nvPr/>
        </p:nvSpPr>
        <p:spPr>
          <a:xfrm>
            <a:off x="5520512" y="4101198"/>
            <a:ext cx="4053355" cy="646331"/>
          </a:xfrm>
          <a:prstGeom prst="rect">
            <a:avLst/>
          </a:prstGeom>
          <a:noFill/>
        </p:spPr>
        <p:txBody>
          <a:bodyPr wrap="square" rtlCol="0">
            <a:spAutoFit/>
          </a:bodyPr>
          <a:lstStyle/>
          <a:p>
            <a:pPr marL="285750" indent="-285750">
              <a:buFont typeface="Arial" panose="020B0604020202020204" pitchFamily="34" charset="0"/>
              <a:buChar char="•"/>
            </a:pPr>
            <a:r>
              <a:rPr lang="cs-CZ" dirty="0" smtClean="0"/>
              <a:t>Zadání a aktualizace ÚP</a:t>
            </a:r>
          </a:p>
          <a:p>
            <a:pPr marL="285750" indent="-285750">
              <a:buFont typeface="Arial" panose="020B0604020202020204" pitchFamily="34" charset="0"/>
              <a:buChar char="•"/>
            </a:pPr>
            <a:r>
              <a:rPr lang="cs-CZ" dirty="0" smtClean="0"/>
              <a:t>Podněty pro ZÚR</a:t>
            </a:r>
            <a:endParaRPr lang="cs-CZ" dirty="0"/>
          </a:p>
        </p:txBody>
      </p:sp>
      <p:sp>
        <p:nvSpPr>
          <p:cNvPr id="26" name="TextovéPole 25"/>
          <p:cNvSpPr txBox="1"/>
          <p:nvPr/>
        </p:nvSpPr>
        <p:spPr>
          <a:xfrm>
            <a:off x="5525590" y="5173035"/>
            <a:ext cx="4053355" cy="923330"/>
          </a:xfrm>
          <a:prstGeom prst="rect">
            <a:avLst/>
          </a:prstGeom>
          <a:noFill/>
        </p:spPr>
        <p:txBody>
          <a:bodyPr wrap="square" rtlCol="0">
            <a:spAutoFit/>
          </a:bodyPr>
          <a:lstStyle/>
          <a:p>
            <a:pPr marL="285750" indent="-285750">
              <a:buFont typeface="Arial" panose="020B0604020202020204" pitchFamily="34" charset="0"/>
              <a:buChar char="•"/>
            </a:pPr>
            <a:r>
              <a:rPr lang="cs-CZ" dirty="0" smtClean="0"/>
              <a:t>Podklady pro rozhodování v území</a:t>
            </a:r>
          </a:p>
          <a:p>
            <a:pPr marL="285750" indent="-285750">
              <a:buFont typeface="Arial" panose="020B0604020202020204" pitchFamily="34" charset="0"/>
              <a:buChar char="•"/>
            </a:pPr>
            <a:r>
              <a:rPr lang="cs-CZ" dirty="0" smtClean="0"/>
              <a:t>Typové záměry</a:t>
            </a:r>
          </a:p>
          <a:p>
            <a:pPr marL="285750" indent="-285750">
              <a:buFont typeface="Arial" panose="020B0604020202020204" pitchFamily="34" charset="0"/>
              <a:buChar char="•"/>
            </a:pPr>
            <a:r>
              <a:rPr lang="cs-CZ" dirty="0" smtClean="0"/>
              <a:t>Doporučení pro hospodaření</a:t>
            </a:r>
            <a:endParaRPr lang="cs-CZ" dirty="0"/>
          </a:p>
        </p:txBody>
      </p:sp>
      <p:cxnSp>
        <p:nvCxnSpPr>
          <p:cNvPr id="27" name="Přímá spojnice se šipkou 26"/>
          <p:cNvCxnSpPr/>
          <p:nvPr/>
        </p:nvCxnSpPr>
        <p:spPr>
          <a:xfrm flipV="1">
            <a:off x="5020728" y="4439141"/>
            <a:ext cx="370144" cy="112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29" name="Přímá spojnice se šipkou 28"/>
          <p:cNvCxnSpPr/>
          <p:nvPr/>
        </p:nvCxnSpPr>
        <p:spPr>
          <a:xfrm>
            <a:off x="4985969" y="5632401"/>
            <a:ext cx="387350" cy="2299"/>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9" name="Obdélník 8"/>
          <p:cNvSpPr/>
          <p:nvPr/>
        </p:nvSpPr>
        <p:spPr>
          <a:xfrm>
            <a:off x="5500809" y="3926695"/>
            <a:ext cx="4014026" cy="2492679"/>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701458" y="1140348"/>
            <a:ext cx="10835013" cy="5410764"/>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ový bublinový popisek 2"/>
          <p:cNvSpPr/>
          <p:nvPr/>
        </p:nvSpPr>
        <p:spPr>
          <a:xfrm>
            <a:off x="3299224" y="1749263"/>
            <a:ext cx="5557233" cy="3883138"/>
          </a:xfrm>
          <a:prstGeom prst="wedgeRectCallout">
            <a:avLst>
              <a:gd name="adj1" fmla="val -21282"/>
              <a:gd name="adj2" fmla="val -69903"/>
            </a:avLst>
          </a:prstGeom>
          <a:solidFill>
            <a:schemeClr val="tx1">
              <a:lumMod val="40000"/>
              <a:lumOff val="6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cs-CZ" sz="2000" b="1" dirty="0">
                <a:solidFill>
                  <a:srgbClr val="FF0000"/>
                </a:solidFill>
              </a:rPr>
              <a:t>Prostorové vymezení:</a:t>
            </a:r>
          </a:p>
          <a:p>
            <a:pPr lvl="0"/>
            <a:endParaRPr lang="cs-CZ" b="1" i="1" dirty="0" smtClean="0">
              <a:solidFill>
                <a:srgbClr val="FF0000"/>
              </a:solidFill>
            </a:endParaRPr>
          </a:p>
          <a:p>
            <a:pPr lvl="0"/>
            <a:r>
              <a:rPr lang="cs-CZ" sz="2000" b="1" dirty="0" smtClean="0">
                <a:solidFill>
                  <a:srgbClr val="FF0000"/>
                </a:solidFill>
              </a:rPr>
              <a:t>Základní </a:t>
            </a:r>
            <a:r>
              <a:rPr lang="cs-CZ" sz="2000" b="1" dirty="0">
                <a:solidFill>
                  <a:srgbClr val="FF0000"/>
                </a:solidFill>
              </a:rPr>
              <a:t>(strukturální) </a:t>
            </a:r>
            <a:r>
              <a:rPr lang="cs-CZ" sz="2000" dirty="0">
                <a:solidFill>
                  <a:srgbClr val="FF0000"/>
                </a:solidFill>
              </a:rPr>
              <a:t>– hodnocení jednotlivých obcí v rámci ORP (vymezení problémových obcí, obcí s prioritou řešení konkrétních typů problémů)</a:t>
            </a:r>
          </a:p>
          <a:p>
            <a:pPr lvl="0"/>
            <a:endParaRPr lang="cs-CZ" sz="2000" b="1" dirty="0" smtClean="0">
              <a:solidFill>
                <a:srgbClr val="FF0000"/>
              </a:solidFill>
            </a:endParaRPr>
          </a:p>
          <a:p>
            <a:pPr lvl="0"/>
            <a:r>
              <a:rPr lang="cs-CZ" sz="2000" b="1" dirty="0" smtClean="0">
                <a:solidFill>
                  <a:srgbClr val="FF0000"/>
                </a:solidFill>
              </a:rPr>
              <a:t>podrobné</a:t>
            </a:r>
            <a:r>
              <a:rPr lang="cs-CZ" sz="2000" b="1" dirty="0">
                <a:solidFill>
                  <a:srgbClr val="FF0000"/>
                </a:solidFill>
              </a:rPr>
              <a:t>: </a:t>
            </a:r>
            <a:r>
              <a:rPr lang="cs-CZ" sz="2000" dirty="0">
                <a:solidFill>
                  <a:srgbClr val="FF0000"/>
                </a:solidFill>
              </a:rPr>
              <a:t>vymezení klíčových zón v rámci všech obcí (např. zóny hodnot krajinného rázu)</a:t>
            </a:r>
          </a:p>
          <a:p>
            <a:pPr lvl="0"/>
            <a:endParaRPr lang="cs-CZ" sz="2000" b="1" dirty="0" smtClean="0">
              <a:solidFill>
                <a:srgbClr val="FF0000"/>
              </a:solidFill>
            </a:endParaRPr>
          </a:p>
          <a:p>
            <a:pPr lvl="0"/>
            <a:r>
              <a:rPr lang="cs-CZ" sz="2000" b="1" dirty="0" smtClean="0">
                <a:solidFill>
                  <a:srgbClr val="FF0000"/>
                </a:solidFill>
              </a:rPr>
              <a:t>doplňkové</a:t>
            </a:r>
            <a:r>
              <a:rPr lang="cs-CZ" sz="2000" b="1" dirty="0">
                <a:solidFill>
                  <a:srgbClr val="FF0000"/>
                </a:solidFill>
              </a:rPr>
              <a:t>: </a:t>
            </a:r>
            <a:r>
              <a:rPr lang="cs-CZ" sz="2000" dirty="0">
                <a:solidFill>
                  <a:srgbClr val="FF0000"/>
                </a:solidFill>
              </a:rPr>
              <a:t>návaznosti na sousední ORP </a:t>
            </a:r>
            <a:r>
              <a:rPr lang="cs-CZ" sz="2000" dirty="0" smtClean="0">
                <a:solidFill>
                  <a:srgbClr val="FF0000"/>
                </a:solidFill>
              </a:rPr>
              <a:t>(průchodnost </a:t>
            </a:r>
            <a:r>
              <a:rPr lang="cs-CZ" sz="2000" dirty="0">
                <a:solidFill>
                  <a:srgbClr val="FF0000"/>
                </a:solidFill>
              </a:rPr>
              <a:t>krajiny, ÚSES…)</a:t>
            </a:r>
            <a:endParaRPr lang="cs-CZ" sz="2000" dirty="0">
              <a:solidFill>
                <a:srgbClr val="FF0000"/>
              </a:solidFill>
            </a:endParaRPr>
          </a:p>
        </p:txBody>
      </p:sp>
    </p:spTree>
    <p:extLst>
      <p:ext uri="{BB962C8B-B14F-4D97-AF65-F5344CB8AC3E}">
        <p14:creationId xmlns:p14="http://schemas.microsoft.com/office/powerpoint/2010/main" val="10123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délník 13"/>
          <p:cNvSpPr/>
          <p:nvPr/>
        </p:nvSpPr>
        <p:spPr>
          <a:xfrm>
            <a:off x="912111" y="1763469"/>
            <a:ext cx="2367410" cy="7223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Cílová vize krajiny </a:t>
            </a:r>
            <a:endParaRPr lang="cs-CZ" sz="2400" b="1" dirty="0"/>
          </a:p>
        </p:txBody>
      </p:sp>
      <p:sp>
        <p:nvSpPr>
          <p:cNvPr id="8" name="Obdélník 7"/>
          <p:cNvSpPr/>
          <p:nvPr/>
        </p:nvSpPr>
        <p:spPr>
          <a:xfrm>
            <a:off x="1959185" y="212257"/>
            <a:ext cx="8749145" cy="864296"/>
          </a:xfrm>
          <a:prstGeom prst="rect">
            <a:avLst/>
          </a:prstGeom>
          <a:solidFill>
            <a:schemeClr val="bg2">
              <a:alpha val="57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2"/>
          <a:stretch>
            <a:fillRect/>
          </a:stretch>
        </p:blipFill>
        <p:spPr>
          <a:xfrm>
            <a:off x="0" y="19265"/>
            <a:ext cx="1213209" cy="896190"/>
          </a:xfrm>
          <a:prstGeom prst="rect">
            <a:avLst/>
          </a:prstGeom>
        </p:spPr>
      </p:pic>
      <p:sp>
        <p:nvSpPr>
          <p:cNvPr id="7" name="Obdélník 6"/>
          <p:cNvSpPr/>
          <p:nvPr/>
        </p:nvSpPr>
        <p:spPr>
          <a:xfrm>
            <a:off x="3153102" y="337156"/>
            <a:ext cx="2367410"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Problémy </a:t>
            </a:r>
            <a:endParaRPr lang="cs-CZ" sz="2400" b="1" dirty="0"/>
          </a:p>
        </p:txBody>
      </p:sp>
      <p:sp>
        <p:nvSpPr>
          <p:cNvPr id="12" name="Plus 11"/>
          <p:cNvSpPr/>
          <p:nvPr/>
        </p:nvSpPr>
        <p:spPr>
          <a:xfrm>
            <a:off x="6129279" y="403995"/>
            <a:ext cx="484221" cy="44462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2205158" y="1131246"/>
            <a:ext cx="480273" cy="53471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7117366" y="353200"/>
            <a:ext cx="2287532" cy="5876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Potenciály </a:t>
            </a:r>
            <a:endParaRPr lang="cs-CZ" sz="2400" b="1" dirty="0"/>
          </a:p>
        </p:txBody>
      </p:sp>
      <p:sp>
        <p:nvSpPr>
          <p:cNvPr id="16" name="Obdélník 15"/>
          <p:cNvSpPr/>
          <p:nvPr/>
        </p:nvSpPr>
        <p:spPr>
          <a:xfrm>
            <a:off x="4891090" y="1799518"/>
            <a:ext cx="2040881" cy="6811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Krajinné okrsky </a:t>
            </a:r>
            <a:endParaRPr lang="cs-CZ" sz="2400" b="1" dirty="0"/>
          </a:p>
        </p:txBody>
      </p:sp>
      <p:cxnSp>
        <p:nvCxnSpPr>
          <p:cNvPr id="6" name="Přímá spojnice se šipkou 5"/>
          <p:cNvCxnSpPr/>
          <p:nvPr/>
        </p:nvCxnSpPr>
        <p:spPr>
          <a:xfrm flipH="1">
            <a:off x="7276113" y="1954424"/>
            <a:ext cx="1078747" cy="0"/>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7" name="Obdélník 16"/>
          <p:cNvSpPr/>
          <p:nvPr/>
        </p:nvSpPr>
        <p:spPr>
          <a:xfrm>
            <a:off x="8799542" y="1782260"/>
            <a:ext cx="2381764" cy="6429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Návrhy </a:t>
            </a:r>
            <a:endParaRPr lang="cs-CZ" sz="2400" b="1" dirty="0"/>
          </a:p>
        </p:txBody>
      </p:sp>
      <p:sp>
        <p:nvSpPr>
          <p:cNvPr id="23" name="Šipka dolů 22"/>
          <p:cNvSpPr/>
          <p:nvPr/>
        </p:nvSpPr>
        <p:spPr>
          <a:xfrm>
            <a:off x="9750287" y="1140348"/>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bdélník 29"/>
          <p:cNvSpPr/>
          <p:nvPr/>
        </p:nvSpPr>
        <p:spPr>
          <a:xfrm>
            <a:off x="912111" y="3119735"/>
            <a:ext cx="10407983"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Rámcové podmínky… </a:t>
            </a:r>
            <a:endParaRPr lang="cs-CZ" sz="2400" b="1" dirty="0"/>
          </a:p>
        </p:txBody>
      </p:sp>
      <p:sp>
        <p:nvSpPr>
          <p:cNvPr id="42" name="Obdélník 41"/>
          <p:cNvSpPr/>
          <p:nvPr/>
        </p:nvSpPr>
        <p:spPr>
          <a:xfrm>
            <a:off x="912110" y="4101198"/>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využití území</a:t>
            </a:r>
            <a:endParaRPr lang="cs-CZ" sz="2400" b="1" dirty="0"/>
          </a:p>
        </p:txBody>
      </p:sp>
      <p:cxnSp>
        <p:nvCxnSpPr>
          <p:cNvPr id="35" name="Přímá spojnice se šipkou 34"/>
          <p:cNvCxnSpPr/>
          <p:nvPr/>
        </p:nvCxnSpPr>
        <p:spPr>
          <a:xfrm flipH="1" flipV="1">
            <a:off x="3504691" y="2342354"/>
            <a:ext cx="1078748" cy="481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36" name="Přímá spojnice se šipkou 35"/>
          <p:cNvCxnSpPr/>
          <p:nvPr/>
        </p:nvCxnSpPr>
        <p:spPr>
          <a:xfrm flipV="1">
            <a:off x="3549460" y="1968807"/>
            <a:ext cx="1033979" cy="224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44" name="Přímá spojnice se šipkou 43"/>
          <p:cNvCxnSpPr/>
          <p:nvPr/>
        </p:nvCxnSpPr>
        <p:spPr>
          <a:xfrm>
            <a:off x="7276113" y="2344760"/>
            <a:ext cx="1166429" cy="8453"/>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20" name="Šipka dolů 19"/>
          <p:cNvSpPr/>
          <p:nvPr/>
        </p:nvSpPr>
        <p:spPr>
          <a:xfrm>
            <a:off x="9750287" y="2496019"/>
            <a:ext cx="480273" cy="56097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912110" y="5287926"/>
            <a:ext cx="3978979" cy="578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t>…pro opatření</a:t>
            </a:r>
            <a:endParaRPr lang="cs-CZ" sz="2400" b="1" dirty="0"/>
          </a:p>
        </p:txBody>
      </p:sp>
      <p:sp>
        <p:nvSpPr>
          <p:cNvPr id="2" name="TextovéPole 1"/>
          <p:cNvSpPr txBox="1"/>
          <p:nvPr/>
        </p:nvSpPr>
        <p:spPr>
          <a:xfrm>
            <a:off x="5520512" y="4101198"/>
            <a:ext cx="4053355" cy="646331"/>
          </a:xfrm>
          <a:prstGeom prst="rect">
            <a:avLst/>
          </a:prstGeom>
          <a:noFill/>
        </p:spPr>
        <p:txBody>
          <a:bodyPr wrap="square" rtlCol="0">
            <a:spAutoFit/>
          </a:bodyPr>
          <a:lstStyle/>
          <a:p>
            <a:pPr marL="285750" indent="-285750">
              <a:buFont typeface="Arial" panose="020B0604020202020204" pitchFamily="34" charset="0"/>
              <a:buChar char="•"/>
            </a:pPr>
            <a:r>
              <a:rPr lang="cs-CZ" dirty="0" smtClean="0"/>
              <a:t>Zadání a aktualizace ÚP</a:t>
            </a:r>
          </a:p>
          <a:p>
            <a:pPr marL="285750" indent="-285750">
              <a:buFont typeface="Arial" panose="020B0604020202020204" pitchFamily="34" charset="0"/>
              <a:buChar char="•"/>
            </a:pPr>
            <a:r>
              <a:rPr lang="cs-CZ" dirty="0" smtClean="0"/>
              <a:t>Podněty pro ZÚR</a:t>
            </a:r>
            <a:endParaRPr lang="cs-CZ" dirty="0"/>
          </a:p>
        </p:txBody>
      </p:sp>
      <p:sp>
        <p:nvSpPr>
          <p:cNvPr id="26" name="TextovéPole 25"/>
          <p:cNvSpPr txBox="1"/>
          <p:nvPr/>
        </p:nvSpPr>
        <p:spPr>
          <a:xfrm>
            <a:off x="5525590" y="5173035"/>
            <a:ext cx="4053355" cy="923330"/>
          </a:xfrm>
          <a:prstGeom prst="rect">
            <a:avLst/>
          </a:prstGeom>
          <a:noFill/>
        </p:spPr>
        <p:txBody>
          <a:bodyPr wrap="square" rtlCol="0">
            <a:spAutoFit/>
          </a:bodyPr>
          <a:lstStyle/>
          <a:p>
            <a:pPr marL="285750" indent="-285750">
              <a:buFont typeface="Arial" panose="020B0604020202020204" pitchFamily="34" charset="0"/>
              <a:buChar char="•"/>
            </a:pPr>
            <a:r>
              <a:rPr lang="cs-CZ" dirty="0" smtClean="0"/>
              <a:t>Podklady pro rozhodování v území</a:t>
            </a:r>
          </a:p>
          <a:p>
            <a:pPr marL="285750" indent="-285750">
              <a:buFont typeface="Arial" panose="020B0604020202020204" pitchFamily="34" charset="0"/>
              <a:buChar char="•"/>
            </a:pPr>
            <a:r>
              <a:rPr lang="cs-CZ" dirty="0" smtClean="0"/>
              <a:t>Typové záměry</a:t>
            </a:r>
          </a:p>
          <a:p>
            <a:pPr marL="285750" indent="-285750">
              <a:buFont typeface="Arial" panose="020B0604020202020204" pitchFamily="34" charset="0"/>
              <a:buChar char="•"/>
            </a:pPr>
            <a:r>
              <a:rPr lang="cs-CZ" dirty="0" smtClean="0"/>
              <a:t>Doporučení pro hospodaření</a:t>
            </a:r>
            <a:endParaRPr lang="cs-CZ" dirty="0"/>
          </a:p>
        </p:txBody>
      </p:sp>
      <p:cxnSp>
        <p:nvCxnSpPr>
          <p:cNvPr id="27" name="Přímá spojnice se šipkou 26"/>
          <p:cNvCxnSpPr/>
          <p:nvPr/>
        </p:nvCxnSpPr>
        <p:spPr>
          <a:xfrm flipV="1">
            <a:off x="5020728" y="4439141"/>
            <a:ext cx="370144" cy="1122"/>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cxnSp>
        <p:nvCxnSpPr>
          <p:cNvPr id="29" name="Přímá spojnice se šipkou 28"/>
          <p:cNvCxnSpPr/>
          <p:nvPr/>
        </p:nvCxnSpPr>
        <p:spPr>
          <a:xfrm>
            <a:off x="4985969" y="5632401"/>
            <a:ext cx="387350" cy="2299"/>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9" name="Obdélník 8"/>
          <p:cNvSpPr/>
          <p:nvPr/>
        </p:nvSpPr>
        <p:spPr>
          <a:xfrm>
            <a:off x="5500809" y="3926695"/>
            <a:ext cx="4014026" cy="2492679"/>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701458" y="1140348"/>
            <a:ext cx="10835013" cy="5410764"/>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ek 9"/>
          <p:cNvPicPr>
            <a:picLocks noChangeAspect="1"/>
          </p:cNvPicPr>
          <p:nvPr/>
        </p:nvPicPr>
        <p:blipFill>
          <a:blip r:embed="rId3"/>
          <a:stretch>
            <a:fillRect/>
          </a:stretch>
        </p:blipFill>
        <p:spPr>
          <a:xfrm>
            <a:off x="1810258" y="1114565"/>
            <a:ext cx="9046997" cy="5436547"/>
          </a:xfrm>
          <a:prstGeom prst="rect">
            <a:avLst/>
          </a:prstGeom>
        </p:spPr>
      </p:pic>
    </p:spTree>
    <p:extLst>
      <p:ext uri="{BB962C8B-B14F-4D97-AF65-F5344CB8AC3E}">
        <p14:creationId xmlns:p14="http://schemas.microsoft.com/office/powerpoint/2010/main" val="291178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Banded_Design_Blue_16x9_TP102895237.potx" id="{0A7C5A3A-35E8-498D-93AA-7A42DAB11DBB}" vid="{373EC15F-7759-41CE-9987-B11D6511F4AD}"/>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AC6DD24B17643A43B5911557F59D23340400899CD97D2199F748BA22A48D93649A64" ma:contentTypeVersion="58" ma:contentTypeDescription="Create a new document." ma:contentTypeScope="" ma:versionID="cb85242d804791fa63a999220e43a0bf">
  <xsd:schema xmlns:xsd="http://www.w3.org/2001/XMLSchema" xmlns:xs="http://www.w3.org/2001/XMLSchema" xmlns:p="http://schemas.microsoft.com/office/2006/metadata/properties" xmlns:ns2="4eb71313-1cf6-4961-b6ce-0c29fc5284b9" targetNamespace="http://schemas.microsoft.com/office/2006/metadata/properties" ma:root="true" ma:fieldsID="2e13631c6b34a2889e7ce7c8f1efd12b" ns2:_="">
    <xsd:import namespace="4eb71313-1cf6-4961-b6ce-0c29fc5284b9"/>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71313-1cf6-4961-b6ce-0c29fc5284b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c3f4d027-4fd8-4cc2-8b85-0841a4458da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5CA8D83B-96EC-4276-857B-79C0D68D41F2}" ma:internalName="CSXSubmissionMarket" ma:readOnly="false" ma:showField="MarketName" ma:web="4eb71313-1cf6-4961-b6ce-0c29fc5284b9">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795c8547-23fd-40ca-83e8-685fb4656d05}"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3E8746B6-F860-4147-B98C-956DED1CEF1C}" ma:internalName="InProjectListLookup" ma:readOnly="true" ma:showField="InProjectLis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dd8e871c-dee9-4360-89a8-b52fc0509435}"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3E8746B6-F860-4147-B98C-956DED1CEF1C}" ma:internalName="LastCompleteVersionLookup" ma:readOnly="true" ma:showField="LastComplete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3E8746B6-F860-4147-B98C-956DED1CEF1C}" ma:internalName="LastPreviewErrorLookup" ma:readOnly="true" ma:showField="LastPreviewError"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3E8746B6-F860-4147-B98C-956DED1CEF1C}" ma:internalName="LastPreviewResultLookup" ma:readOnly="true" ma:showField="LastPreviewResul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3E8746B6-F860-4147-B98C-956DED1CEF1C}" ma:internalName="LastPreviewAttemptDateLookup" ma:readOnly="true" ma:showField="LastPreviewAttemptDat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3E8746B6-F860-4147-B98C-956DED1CEF1C}" ma:internalName="LastPreviewedByLookup" ma:readOnly="true" ma:showField="LastPreviewedBy"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3E8746B6-F860-4147-B98C-956DED1CEF1C}" ma:internalName="LastPreviewTimeLookup" ma:readOnly="true" ma:showField="LastPreviewTi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3E8746B6-F860-4147-B98C-956DED1CEF1C}" ma:internalName="LastPreviewVersionLookup" ma:readOnly="true" ma:showField="LastPreview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3E8746B6-F860-4147-B98C-956DED1CEF1C}" ma:internalName="LastPublishErrorLookup" ma:readOnly="true" ma:showField="LastPublishError"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3E8746B6-F860-4147-B98C-956DED1CEF1C}" ma:internalName="LastPublishResultLookup" ma:readOnly="true" ma:showField="LastPublishResult"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3E8746B6-F860-4147-B98C-956DED1CEF1C}" ma:internalName="LastPublishAttemptDateLookup" ma:readOnly="true" ma:showField="LastPublishAttemptDat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3E8746B6-F860-4147-B98C-956DED1CEF1C}" ma:internalName="LastPublishedByLookup" ma:readOnly="true" ma:showField="LastPublishedBy"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3E8746B6-F860-4147-B98C-956DED1CEF1C}" ma:internalName="LastPublishTimeLookup" ma:readOnly="true" ma:showField="LastPublishTi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3E8746B6-F860-4147-B98C-956DED1CEF1C}" ma:internalName="LastPublishVersionLookup" ma:readOnly="true" ma:showField="LastPublishVersion"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23C0E5B4-08EA-4DE1-951E-EEC9D1148E55}" ma:internalName="LocLastLocAttemptVersionLookup" ma:readOnly="false" ma:showField="LastLocAttemptVersion" ma:web="4eb71313-1cf6-4961-b6ce-0c29fc5284b9">
      <xsd:simpleType>
        <xsd:restriction base="dms:Lookup"/>
      </xsd:simpleType>
    </xsd:element>
    <xsd:element name="LocLastLocAttemptVersionTypeLookup" ma:index="71" nillable="true" ma:displayName="Loc Last Loc Attempt Version Type" ma:default="" ma:list="{23C0E5B4-08EA-4DE1-951E-EEC9D1148E55}" ma:internalName="LocLastLocAttemptVersionTypeLookup" ma:readOnly="true" ma:showField="LastLocAttemptVersionType" ma:web="4eb71313-1cf6-4961-b6ce-0c29fc5284b9">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23C0E5B4-08EA-4DE1-951E-EEC9D1148E55}" ma:internalName="LocNewPublishedVersionLookup" ma:readOnly="true" ma:showField="NewPublishedVersion" ma:web="4eb71313-1cf6-4961-b6ce-0c29fc5284b9">
      <xsd:simpleType>
        <xsd:restriction base="dms:Lookup"/>
      </xsd:simpleType>
    </xsd:element>
    <xsd:element name="LocOverallHandbackStatusLookup" ma:index="75" nillable="true" ma:displayName="Loc Overall Handback Status" ma:default="" ma:list="{23C0E5B4-08EA-4DE1-951E-EEC9D1148E55}" ma:internalName="LocOverallHandbackStatusLookup" ma:readOnly="true" ma:showField="OverallHandbackStatus" ma:web="4eb71313-1cf6-4961-b6ce-0c29fc5284b9">
      <xsd:simpleType>
        <xsd:restriction base="dms:Lookup"/>
      </xsd:simpleType>
    </xsd:element>
    <xsd:element name="LocOverallLocStatusLookup" ma:index="76" nillable="true" ma:displayName="Loc Overall Localize Status" ma:default="" ma:list="{23C0E5B4-08EA-4DE1-951E-EEC9D1148E55}" ma:internalName="LocOverallLocStatusLookup" ma:readOnly="true" ma:showField="OverallLocStatus" ma:web="4eb71313-1cf6-4961-b6ce-0c29fc5284b9">
      <xsd:simpleType>
        <xsd:restriction base="dms:Lookup"/>
      </xsd:simpleType>
    </xsd:element>
    <xsd:element name="LocOverallPreviewStatusLookup" ma:index="77" nillable="true" ma:displayName="Loc Overall Preview Status" ma:default="" ma:list="{23C0E5B4-08EA-4DE1-951E-EEC9D1148E55}" ma:internalName="LocOverallPreviewStatusLookup" ma:readOnly="true" ma:showField="OverallPreviewStatus" ma:web="4eb71313-1cf6-4961-b6ce-0c29fc5284b9">
      <xsd:simpleType>
        <xsd:restriction base="dms:Lookup"/>
      </xsd:simpleType>
    </xsd:element>
    <xsd:element name="LocOverallPublishStatusLookup" ma:index="78" nillable="true" ma:displayName="Loc Overall Publish Status" ma:default="" ma:list="{23C0E5B4-08EA-4DE1-951E-EEC9D1148E55}" ma:internalName="LocOverallPublishStatusLookup" ma:readOnly="true" ma:showField="OverallPublishStatus" ma:web="4eb71313-1cf6-4961-b6ce-0c29fc5284b9">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23C0E5B4-08EA-4DE1-951E-EEC9D1148E55}" ma:internalName="LocProcessedForHandoffsLookup" ma:readOnly="true" ma:showField="ProcessedForHandoffs" ma:web="4eb71313-1cf6-4961-b6ce-0c29fc5284b9">
      <xsd:simpleType>
        <xsd:restriction base="dms:Lookup"/>
      </xsd:simpleType>
    </xsd:element>
    <xsd:element name="LocProcessedForMarketsLookup" ma:index="81" nillable="true" ma:displayName="Loc Processed For Markets" ma:default="" ma:list="{23C0E5B4-08EA-4DE1-951E-EEC9D1148E55}" ma:internalName="LocProcessedForMarketsLookup" ma:readOnly="true" ma:showField="ProcessedForMarkets" ma:web="4eb71313-1cf6-4961-b6ce-0c29fc5284b9">
      <xsd:simpleType>
        <xsd:restriction base="dms:Lookup"/>
      </xsd:simpleType>
    </xsd:element>
    <xsd:element name="LocPublishedDependentAssetsLookup" ma:index="82" nillable="true" ma:displayName="Loc Published Dependent Assets" ma:default="" ma:list="{23C0E5B4-08EA-4DE1-951E-EEC9D1148E55}" ma:internalName="LocPublishedDependentAssetsLookup" ma:readOnly="true" ma:showField="PublishedDependentAssets" ma:web="4eb71313-1cf6-4961-b6ce-0c29fc5284b9">
      <xsd:simpleType>
        <xsd:restriction base="dms:Lookup"/>
      </xsd:simpleType>
    </xsd:element>
    <xsd:element name="LocPublishedLinkedAssetsLookup" ma:index="83" nillable="true" ma:displayName="Loc Published Linked Assets" ma:default="" ma:list="{23C0E5B4-08EA-4DE1-951E-EEC9D1148E55}" ma:internalName="LocPublishedLinkedAssetsLookup" ma:readOnly="true" ma:showField="PublishedLinkedAssets" ma:web="4eb71313-1cf6-4961-b6ce-0c29fc5284b9">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a64f61a5-8dda-4b60-92b7-5d2a1238c06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5CA8D83B-96EC-4276-857B-79C0D68D41F2}" ma:internalName="Markets" ma:readOnly="false" ma:showField="MarketName"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3E8746B6-F860-4147-B98C-956DED1CEF1C}" ma:internalName="NumOfRatingsLookup" ma:readOnly="true" ma:showField="NumOfRatings"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3E8746B6-F860-4147-B98C-956DED1CEF1C}" ma:internalName="PublishStatusLookup" ma:readOnly="false" ma:showField="PublishStatus"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cb8549bf-ef8d-4a3b-b930-30a5e5f6ddcb}"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4e3c5e03-5af4-47a0-b7f8-ada82367dacf}" ma:internalName="TaxCatchAll" ma:showField="CatchAllData"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4e3c5e03-5af4-47a0-b7f8-ada82367dacf}" ma:internalName="TaxCatchAllLabel" ma:readOnly="true" ma:showField="CatchAllDataLabel" ma:web="4eb71313-1cf6-4961-b6ce-0c29fc5284b9">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eb71313-1cf6-4961-b6ce-0c29fc5284b9">This template uses a wide or narrow band in dark blue to accent the title  and content slides. Use the mountain sunrise photo on the title slide, or replace it with one of your own. This presentation includes a sample list, chart, table, SmartArt, and other layouts. Choose the ones you want, and customize them to suit your needs. This template is in widescreen (16X9) format.
</APDescription>
    <AssetExpire xmlns="4eb71313-1cf6-4961-b6ce-0c29fc5284b9">2029-01-01T08:00:00+00:00</AssetExpire>
    <CampaignTagsTaxHTField0 xmlns="4eb71313-1cf6-4961-b6ce-0c29fc5284b9">
      <Terms xmlns="http://schemas.microsoft.com/office/infopath/2007/PartnerControls"/>
    </CampaignTagsTaxHTField0>
    <IntlLangReviewDate xmlns="4eb71313-1cf6-4961-b6ce-0c29fc5284b9" xsi:nil="true"/>
    <TPFriendlyName xmlns="4eb71313-1cf6-4961-b6ce-0c29fc5284b9" xsi:nil="true"/>
    <IntlLangReview xmlns="4eb71313-1cf6-4961-b6ce-0c29fc5284b9">false</IntlLangReview>
    <LocLastLocAttemptVersionLookup xmlns="4eb71313-1cf6-4961-b6ce-0c29fc5284b9">835474</LocLastLocAttemptVersionLookup>
    <PolicheckWords xmlns="4eb71313-1cf6-4961-b6ce-0c29fc5284b9" xsi:nil="true"/>
    <SubmitterId xmlns="4eb71313-1cf6-4961-b6ce-0c29fc5284b9" xsi:nil="true"/>
    <AcquiredFrom xmlns="4eb71313-1cf6-4961-b6ce-0c29fc5284b9">Internal MS</AcquiredFrom>
    <EditorialStatus xmlns="4eb71313-1cf6-4961-b6ce-0c29fc5284b9">Complete</EditorialStatus>
    <Markets xmlns="4eb71313-1cf6-4961-b6ce-0c29fc5284b9"/>
    <OriginAsset xmlns="4eb71313-1cf6-4961-b6ce-0c29fc5284b9" xsi:nil="true"/>
    <AssetStart xmlns="4eb71313-1cf6-4961-b6ce-0c29fc5284b9">2012-05-11T02:03:00+00:00</AssetStart>
    <FriendlyTitle xmlns="4eb71313-1cf6-4961-b6ce-0c29fc5284b9" xsi:nil="true"/>
    <MarketSpecific xmlns="4eb71313-1cf6-4961-b6ce-0c29fc5284b9">false</MarketSpecific>
    <TPNamespace xmlns="4eb71313-1cf6-4961-b6ce-0c29fc5284b9" xsi:nil="true"/>
    <PublishStatusLookup xmlns="4eb71313-1cf6-4961-b6ce-0c29fc5284b9">
      <Value>340933</Value>
    </PublishStatusLookup>
    <APAuthor xmlns="4eb71313-1cf6-4961-b6ce-0c29fc5284b9">
      <UserInfo>
        <DisplayName>REDMOND\v-vaddu</DisplayName>
        <AccountId>2567</AccountId>
        <AccountType/>
      </UserInfo>
    </APAuthor>
    <TPCommandLine xmlns="4eb71313-1cf6-4961-b6ce-0c29fc5284b9" xsi:nil="true"/>
    <IntlLangReviewer xmlns="4eb71313-1cf6-4961-b6ce-0c29fc5284b9" xsi:nil="true"/>
    <OpenTemplate xmlns="4eb71313-1cf6-4961-b6ce-0c29fc5284b9">true</OpenTemplate>
    <CSXSubmissionDate xmlns="4eb71313-1cf6-4961-b6ce-0c29fc5284b9" xsi:nil="true"/>
    <TaxCatchAll xmlns="4eb71313-1cf6-4961-b6ce-0c29fc5284b9"/>
    <Manager xmlns="4eb71313-1cf6-4961-b6ce-0c29fc5284b9" xsi:nil="true"/>
    <NumericId xmlns="4eb71313-1cf6-4961-b6ce-0c29fc5284b9" xsi:nil="true"/>
    <ParentAssetId xmlns="4eb71313-1cf6-4961-b6ce-0c29fc5284b9" xsi:nil="true"/>
    <OriginalSourceMarket xmlns="4eb71313-1cf6-4961-b6ce-0c29fc5284b9">english</OriginalSourceMarket>
    <ApprovalStatus xmlns="4eb71313-1cf6-4961-b6ce-0c29fc5284b9">InProgress</ApprovalStatus>
    <TPComponent xmlns="4eb71313-1cf6-4961-b6ce-0c29fc5284b9" xsi:nil="true"/>
    <EditorialTags xmlns="4eb71313-1cf6-4961-b6ce-0c29fc5284b9" xsi:nil="true"/>
    <TPExecutable xmlns="4eb71313-1cf6-4961-b6ce-0c29fc5284b9" xsi:nil="true"/>
    <TPLaunchHelpLink xmlns="4eb71313-1cf6-4961-b6ce-0c29fc5284b9" xsi:nil="true"/>
    <LocComments xmlns="4eb71313-1cf6-4961-b6ce-0c29fc5284b9" xsi:nil="true"/>
    <LocRecommendedHandoff xmlns="4eb71313-1cf6-4961-b6ce-0c29fc5284b9" xsi:nil="true"/>
    <SourceTitle xmlns="4eb71313-1cf6-4961-b6ce-0c29fc5284b9" xsi:nil="true"/>
    <CSXUpdate xmlns="4eb71313-1cf6-4961-b6ce-0c29fc5284b9">false</CSXUpdate>
    <IntlLocPriority xmlns="4eb71313-1cf6-4961-b6ce-0c29fc5284b9" xsi:nil="true"/>
    <UAProjectedTotalWords xmlns="4eb71313-1cf6-4961-b6ce-0c29fc5284b9" xsi:nil="true"/>
    <AssetType xmlns="4eb71313-1cf6-4961-b6ce-0c29fc5284b9">TP</AssetType>
    <MachineTranslated xmlns="4eb71313-1cf6-4961-b6ce-0c29fc5284b9">false</MachineTranslated>
    <OutputCachingOn xmlns="4eb71313-1cf6-4961-b6ce-0c29fc5284b9">false</OutputCachingOn>
    <TemplateStatus xmlns="4eb71313-1cf6-4961-b6ce-0c29fc5284b9">Complete</TemplateStatus>
    <IsSearchable xmlns="4eb71313-1cf6-4961-b6ce-0c29fc5284b9">true</IsSearchable>
    <ContentItem xmlns="4eb71313-1cf6-4961-b6ce-0c29fc5284b9" xsi:nil="true"/>
    <HandoffToMSDN xmlns="4eb71313-1cf6-4961-b6ce-0c29fc5284b9" xsi:nil="true"/>
    <ShowIn xmlns="4eb71313-1cf6-4961-b6ce-0c29fc5284b9">Show everywhere</ShowIn>
    <ThumbnailAssetId xmlns="4eb71313-1cf6-4961-b6ce-0c29fc5284b9" xsi:nil="true"/>
    <UALocComments xmlns="4eb71313-1cf6-4961-b6ce-0c29fc5284b9" xsi:nil="true"/>
    <UALocRecommendation xmlns="4eb71313-1cf6-4961-b6ce-0c29fc5284b9">Localize</UALocRecommendation>
    <LastModifiedDateTime xmlns="4eb71313-1cf6-4961-b6ce-0c29fc5284b9" xsi:nil="true"/>
    <LegacyData xmlns="4eb71313-1cf6-4961-b6ce-0c29fc5284b9" xsi:nil="true"/>
    <LocManualTestRequired xmlns="4eb71313-1cf6-4961-b6ce-0c29fc5284b9">false</LocManualTestRequired>
    <ClipArtFilename xmlns="4eb71313-1cf6-4961-b6ce-0c29fc5284b9" xsi:nil="true"/>
    <TPApplication xmlns="4eb71313-1cf6-4961-b6ce-0c29fc5284b9" xsi:nil="true"/>
    <CSXHash xmlns="4eb71313-1cf6-4961-b6ce-0c29fc5284b9" xsi:nil="true"/>
    <DirectSourceMarket xmlns="4eb71313-1cf6-4961-b6ce-0c29fc5284b9">english</DirectSourceMarket>
    <PrimaryImageGen xmlns="4eb71313-1cf6-4961-b6ce-0c29fc5284b9">true</PrimaryImageGen>
    <PlannedPubDate xmlns="4eb71313-1cf6-4961-b6ce-0c29fc5284b9" xsi:nil="true"/>
    <CSXSubmissionMarket xmlns="4eb71313-1cf6-4961-b6ce-0c29fc5284b9" xsi:nil="true"/>
    <Downloads xmlns="4eb71313-1cf6-4961-b6ce-0c29fc5284b9">0</Downloads>
    <ArtSampleDocs xmlns="4eb71313-1cf6-4961-b6ce-0c29fc5284b9" xsi:nil="true"/>
    <TrustLevel xmlns="4eb71313-1cf6-4961-b6ce-0c29fc5284b9">1 Microsoft Managed Content</TrustLevel>
    <BlockPublish xmlns="4eb71313-1cf6-4961-b6ce-0c29fc5284b9">false</BlockPublish>
    <TPLaunchHelpLinkType xmlns="4eb71313-1cf6-4961-b6ce-0c29fc5284b9">Template</TPLaunchHelpLinkType>
    <LocalizationTagsTaxHTField0 xmlns="4eb71313-1cf6-4961-b6ce-0c29fc5284b9">
      <Terms xmlns="http://schemas.microsoft.com/office/infopath/2007/PartnerControls"/>
    </LocalizationTagsTaxHTField0>
    <BusinessGroup xmlns="4eb71313-1cf6-4961-b6ce-0c29fc5284b9" xsi:nil="true"/>
    <Providers xmlns="4eb71313-1cf6-4961-b6ce-0c29fc5284b9" xsi:nil="true"/>
    <TemplateTemplateType xmlns="4eb71313-1cf6-4961-b6ce-0c29fc5284b9">PowerPoint Presentation Template</TemplateTemplateType>
    <TimesCloned xmlns="4eb71313-1cf6-4961-b6ce-0c29fc5284b9" xsi:nil="true"/>
    <TPAppVersion xmlns="4eb71313-1cf6-4961-b6ce-0c29fc5284b9" xsi:nil="true"/>
    <VoteCount xmlns="4eb71313-1cf6-4961-b6ce-0c29fc5284b9" xsi:nil="true"/>
    <FeatureTagsTaxHTField0 xmlns="4eb71313-1cf6-4961-b6ce-0c29fc5284b9">
      <Terms xmlns="http://schemas.microsoft.com/office/infopath/2007/PartnerControls"/>
    </FeatureTagsTaxHTField0>
    <Provider xmlns="4eb71313-1cf6-4961-b6ce-0c29fc5284b9" xsi:nil="true"/>
    <UACurrentWords xmlns="4eb71313-1cf6-4961-b6ce-0c29fc5284b9" xsi:nil="true"/>
    <AssetId xmlns="4eb71313-1cf6-4961-b6ce-0c29fc5284b9">TP102895237</AssetId>
    <TPClientViewer xmlns="4eb71313-1cf6-4961-b6ce-0c29fc5284b9" xsi:nil="true"/>
    <DSATActionTaken xmlns="4eb71313-1cf6-4961-b6ce-0c29fc5284b9" xsi:nil="true"/>
    <APEditor xmlns="4eb71313-1cf6-4961-b6ce-0c29fc5284b9">
      <UserInfo>
        <DisplayName/>
        <AccountId xsi:nil="true"/>
        <AccountType/>
      </UserInfo>
    </APEditor>
    <TPInstallLocation xmlns="4eb71313-1cf6-4961-b6ce-0c29fc5284b9" xsi:nil="true"/>
    <OOCacheId xmlns="4eb71313-1cf6-4961-b6ce-0c29fc5284b9" xsi:nil="true"/>
    <IsDeleted xmlns="4eb71313-1cf6-4961-b6ce-0c29fc5284b9">false</IsDeleted>
    <PublishTargets xmlns="4eb71313-1cf6-4961-b6ce-0c29fc5284b9">OfficeOnlineVNext</PublishTargets>
    <ApprovalLog xmlns="4eb71313-1cf6-4961-b6ce-0c29fc5284b9" xsi:nil="true"/>
    <BugNumber xmlns="4eb71313-1cf6-4961-b6ce-0c29fc5284b9" xsi:nil="true"/>
    <CrawlForDependencies xmlns="4eb71313-1cf6-4961-b6ce-0c29fc5284b9">false</CrawlForDependencies>
    <InternalTagsTaxHTField0 xmlns="4eb71313-1cf6-4961-b6ce-0c29fc5284b9">
      <Terms xmlns="http://schemas.microsoft.com/office/infopath/2007/PartnerControls"/>
    </InternalTagsTaxHTField0>
    <LastHandOff xmlns="4eb71313-1cf6-4961-b6ce-0c29fc5284b9" xsi:nil="true"/>
    <Milestone xmlns="4eb71313-1cf6-4961-b6ce-0c29fc5284b9" xsi:nil="true"/>
    <OriginalRelease xmlns="4eb71313-1cf6-4961-b6ce-0c29fc5284b9">15</OriginalRelease>
    <RecommendationsModifier xmlns="4eb71313-1cf6-4961-b6ce-0c29fc5284b9" xsi:nil="true"/>
    <ScenarioTagsTaxHTField0 xmlns="4eb71313-1cf6-4961-b6ce-0c29fc5284b9">
      <Terms xmlns="http://schemas.microsoft.com/office/infopath/2007/PartnerControls"/>
    </ScenarioTagsTaxHTField0>
    <UANotes xmlns="4eb71313-1cf6-4961-b6ce-0c29fc5284b9" xsi:nil="true"/>
    <LocMarketGroupTiers2 xmlns="4eb71313-1cf6-4961-b6ce-0c29fc5284b9" xsi:nil="true"/>
  </documentManagement>
</p:properties>
</file>

<file path=customXml/itemProps1.xml><?xml version="1.0" encoding="utf-8"?>
<ds:datastoreItem xmlns:ds="http://schemas.openxmlformats.org/officeDocument/2006/customXml" ds:itemID="{E4264BA5-BE9F-44D2-9B86-8E00ED566E23}">
  <ds:schemaRefs>
    <ds:schemaRef ds:uri="http://schemas.microsoft.com/sharepoint/v3/contenttype/forms"/>
  </ds:schemaRefs>
</ds:datastoreItem>
</file>

<file path=customXml/itemProps2.xml><?xml version="1.0" encoding="utf-8"?>
<ds:datastoreItem xmlns:ds="http://schemas.openxmlformats.org/officeDocument/2006/customXml" ds:itemID="{D4348FAA-AAE1-446A-A77F-0AAB743D6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71313-1cf6-4961-b6ce-0c29fc5284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7FFC76-5C38-4A27-BB7F-88232C223BCD}">
  <ds:schemaRefs>
    <ds:schemaRef ds:uri="http://purl.org/dc/terms/"/>
    <ds:schemaRef ds:uri="http://schemas.microsoft.com/office/2006/documentManagement/types"/>
    <ds:schemaRef ds:uri="4eb71313-1cf6-4961-b6ce-0c29fc5284b9"/>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tf02895253</Template>
  <TotalTime>9255</TotalTime>
  <Words>460</Words>
  <Application>Microsoft Office PowerPoint</Application>
  <PresentationFormat>Širokoúhlá obrazovka</PresentationFormat>
  <Paragraphs>149</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Corbel</vt:lpstr>
      <vt:lpstr>Euphemia</vt:lpstr>
      <vt:lpstr>Wingdings</vt:lpstr>
      <vt:lpstr>Banded Design Blue 16x9</vt:lpstr>
      <vt:lpstr>Quo vadis, územní studie krajiny? </vt:lpstr>
      <vt:lpstr>Apel.. </vt:lpstr>
      <vt:lpstr>Prezentace aplikace PowerPoint</vt:lpstr>
      <vt:lpstr>Prezentace aplikace PowerPoint</vt:lpstr>
      <vt:lpstr>…a pár poznámek k tomu.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Územní studie krajiny ORP Kyjov</dc:title>
  <dc:creator>Petr Birklen</dc:creator>
  <cp:lastModifiedBy>Petr Birklen</cp:lastModifiedBy>
  <cp:revision>74</cp:revision>
  <dcterms:created xsi:type="dcterms:W3CDTF">2017-05-03T18:37:36Z</dcterms:created>
  <dcterms:modified xsi:type="dcterms:W3CDTF">2017-11-10T10:48:10Z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0x010100AC6DD24B17643A43B5911557F59D23340400899CD97D2199F748BA22A48D93649A64</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