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ags/tag18.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drawings/drawing3.xml" ContentType="application/vnd.openxmlformats-officedocument.drawingml.chartshapes+xml"/>
  <Override PartName="/ppt/tags/tag22.xml" ContentType="application/vnd.openxmlformats-officedocument.presentationml.tags+xml"/>
  <Override PartName="/ppt/tags/tag2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92" r:id="rId4"/>
  </p:sldMasterIdLst>
  <p:notesMasterIdLst>
    <p:notesMasterId r:id="rId38"/>
  </p:notesMasterIdLst>
  <p:handoutMasterIdLst>
    <p:handoutMasterId r:id="rId39"/>
  </p:handoutMasterIdLst>
  <p:sldIdLst>
    <p:sldId id="502" r:id="rId5"/>
    <p:sldId id="1060" r:id="rId6"/>
    <p:sldId id="308" r:id="rId7"/>
    <p:sldId id="524" r:id="rId8"/>
    <p:sldId id="1030" r:id="rId9"/>
    <p:sldId id="536" r:id="rId10"/>
    <p:sldId id="445" r:id="rId11"/>
    <p:sldId id="522" r:id="rId12"/>
    <p:sldId id="533" r:id="rId13"/>
    <p:sldId id="1048" r:id="rId14"/>
    <p:sldId id="529" r:id="rId15"/>
    <p:sldId id="1046" r:id="rId16"/>
    <p:sldId id="540" r:id="rId17"/>
    <p:sldId id="987" r:id="rId18"/>
    <p:sldId id="1033" r:id="rId19"/>
    <p:sldId id="998" r:id="rId20"/>
    <p:sldId id="1004" r:id="rId21"/>
    <p:sldId id="1034" r:id="rId22"/>
    <p:sldId id="1056" r:id="rId23"/>
    <p:sldId id="1057" r:id="rId24"/>
    <p:sldId id="996" r:id="rId25"/>
    <p:sldId id="1058" r:id="rId26"/>
    <p:sldId id="1059" r:id="rId27"/>
    <p:sldId id="1010" r:id="rId28"/>
    <p:sldId id="1047" r:id="rId29"/>
    <p:sldId id="1008" r:id="rId30"/>
    <p:sldId id="1011" r:id="rId31"/>
    <p:sldId id="1009" r:id="rId32"/>
    <p:sldId id="1029" r:id="rId33"/>
    <p:sldId id="1012" r:id="rId34"/>
    <p:sldId id="1028" r:id="rId35"/>
    <p:sldId id="1026" r:id="rId36"/>
    <p:sldId id="1027" r:id="rId37"/>
  </p:sldIdLst>
  <p:sldSz cx="12198350" cy="6858000"/>
  <p:notesSz cx="6950075" cy="9236075"/>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08080"/>
    <a:srgbClr val="F6F6F6"/>
    <a:srgbClr val="E6E6E6"/>
    <a:srgbClr val="FFE600"/>
    <a:srgbClr val="A5A5B5"/>
    <a:srgbClr val="D2D2DA"/>
    <a:srgbClr val="FFF2CC"/>
    <a:srgbClr val="00A3AE"/>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7" autoAdjust="0"/>
    <p:restoredTop sz="91552" autoAdjust="0"/>
  </p:normalViewPr>
  <p:slideViewPr>
    <p:cSldViewPr snapToGrid="0" snapToObjects="1" showGuides="1">
      <p:cViewPr varScale="1">
        <p:scale>
          <a:sx n="75" d="100"/>
          <a:sy n="75" d="100"/>
        </p:scale>
        <p:origin x="850" y="58"/>
      </p:cViewPr>
      <p:guideLst/>
    </p:cSldViewPr>
  </p:slideViewPr>
  <p:outlineViewPr>
    <p:cViewPr>
      <p:scale>
        <a:sx n="33" d="100"/>
        <a:sy n="33" d="100"/>
      </p:scale>
      <p:origin x="0" y="-7090"/>
    </p:cViewPr>
  </p:outlineViewPr>
  <p:notesTextViewPr>
    <p:cViewPr>
      <p:scale>
        <a:sx n="150" d="100"/>
        <a:sy n="150" d="100"/>
      </p:scale>
      <p:origin x="0" y="0"/>
    </p:cViewPr>
  </p:notesTextViewPr>
  <p:sorterViewPr>
    <p:cViewPr>
      <p:scale>
        <a:sx n="130" d="100"/>
        <a:sy n="130" d="100"/>
      </p:scale>
      <p:origin x="0" y="0"/>
    </p:cViewPr>
  </p:sorterViewPr>
  <p:notesViewPr>
    <p:cSldViewPr snapToGrid="0" snapToObjects="1" showGuides="1">
      <p:cViewPr varScale="1">
        <p:scale>
          <a:sx n="86" d="100"/>
          <a:sy n="86" d="100"/>
        </p:scale>
        <p:origin x="3840" y="90"/>
      </p:cViewPr>
      <p:guideLst>
        <p:guide orient="horz" pos="2909"/>
        <p:guide pos="218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DERUSUSRFL001.ey.net\04EM1132\C\Client%20Files\DG%20reform%20previously%20SRSS\2022-2024%20PPP%20affordable%20housing\04.%20Current%20file\P&#345;&#237;klady%20projektu\Z&#225;padn&#237;%20br&#225;na\Financial%20model_PPP%20AH_Zapadni%20brana_DV.xlsm"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people.ey.com/personal/pavel_jirsa_cz_ey_com/Documents/Documents/Dyma/PPP%20affordable%20housing/Projekty/Financial%20model_PPP%20AH_Zapadni%20brana_case%20study.xlsm"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4249620936779"/>
          <c:y val="7.0855052565960808E-2"/>
          <c:w val="0.82487863670747019"/>
          <c:h val="0.85828966471846013"/>
        </c:manualLayout>
      </c:layout>
      <c:barChart>
        <c:barDir val="col"/>
        <c:grouping val="clustered"/>
        <c:varyColors val="0"/>
        <c:ser>
          <c:idx val="0"/>
          <c:order val="0"/>
          <c:tx>
            <c:strRef>
              <c:f>'Outputs &amp; Graphs'!$D$233</c:f>
              <c:strCache>
                <c:ptCount val="1"/>
                <c:pt idx="0">
                  <c:v>Kč/m2</c:v>
                </c:pt>
              </c:strCache>
            </c:strRef>
          </c:tx>
          <c:spPr>
            <a:solidFill>
              <a:schemeClr val="accent1"/>
            </a:solidFill>
            <a:ln>
              <a:noFill/>
            </a:ln>
            <a:effectLst/>
          </c:spPr>
          <c:invertIfNegative val="0"/>
          <c:dPt>
            <c:idx val="0"/>
            <c:invertIfNegative val="0"/>
            <c:bubble3D val="0"/>
            <c:spPr>
              <a:solidFill>
                <a:srgbClr val="FFFACC"/>
              </a:solidFill>
              <a:ln>
                <a:noFill/>
              </a:ln>
              <a:effectLst/>
            </c:spPr>
            <c:extLst>
              <c:ext xmlns:c16="http://schemas.microsoft.com/office/drawing/2014/chart" uri="{C3380CC4-5D6E-409C-BE32-E72D297353CC}">
                <c16:uniqueId val="{00000001-F1B4-493E-9D6F-91B3C50F832F}"/>
              </c:ext>
            </c:extLst>
          </c:dPt>
          <c:dPt>
            <c:idx val="1"/>
            <c:invertIfNegative val="0"/>
            <c:bubble3D val="0"/>
            <c:spPr>
              <a:solidFill>
                <a:srgbClr val="FFF066"/>
              </a:solidFill>
              <a:ln>
                <a:noFill/>
              </a:ln>
              <a:effectLst/>
            </c:spPr>
            <c:extLst>
              <c:ext xmlns:c16="http://schemas.microsoft.com/office/drawing/2014/chart" uri="{C3380CC4-5D6E-409C-BE32-E72D297353CC}">
                <c16:uniqueId val="{00000003-F1B4-493E-9D6F-91B3C50F832F}"/>
              </c:ext>
            </c:extLst>
          </c:dPt>
          <c:dPt>
            <c:idx val="2"/>
            <c:invertIfNegative val="0"/>
            <c:bubble3D val="0"/>
            <c:spPr>
              <a:solidFill>
                <a:srgbClr val="FFE600"/>
              </a:solidFill>
              <a:ln>
                <a:noFill/>
              </a:ln>
              <a:effectLst/>
            </c:spPr>
            <c:extLst>
              <c:ext xmlns:c16="http://schemas.microsoft.com/office/drawing/2014/chart" uri="{C3380CC4-5D6E-409C-BE32-E72D297353CC}">
                <c16:uniqueId val="{00000005-F1B4-493E-9D6F-91B3C50F832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a:ea typeface="Arial"/>
                    <a:cs typeface="Arial"/>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'Outputs &amp; Graphs'!$E$5:$G$5</c:f>
              <c:numCache>
                <c:formatCode>d\-mmm\-yy</c:formatCode>
                <c:ptCount val="3"/>
                <c:pt idx="0">
                  <c:v>44927</c:v>
                </c:pt>
                <c:pt idx="1">
                  <c:v>45292</c:v>
                </c:pt>
                <c:pt idx="2">
                  <c:v>45658</c:v>
                </c:pt>
              </c:numCache>
            </c:numRef>
          </c:cat>
          <c:val>
            <c:numRef>
              <c:f>'Outputs &amp; Graphs'!$E$233:$G$233</c:f>
              <c:numCache>
                <c:formatCode>General</c:formatCode>
                <c:ptCount val="3"/>
                <c:pt idx="0">
                  <c:v>270</c:v>
                </c:pt>
                <c:pt idx="1">
                  <c:v>255</c:v>
                </c:pt>
                <c:pt idx="2">
                  <c:v>239</c:v>
                </c:pt>
              </c:numCache>
            </c:numRef>
          </c:val>
          <c:extLst>
            <c:ext xmlns:c16="http://schemas.microsoft.com/office/drawing/2014/chart" uri="{C3380CC4-5D6E-409C-BE32-E72D297353CC}">
              <c16:uniqueId val="{00000000-F1B4-493E-9D6F-91B3C50F832F}"/>
            </c:ext>
          </c:extLst>
        </c:ser>
        <c:dLbls>
          <c:dLblPos val="outEnd"/>
          <c:showLegendKey val="0"/>
          <c:showVal val="1"/>
          <c:showCatName val="0"/>
          <c:showSerName val="0"/>
          <c:showPercent val="0"/>
          <c:showBubbleSize val="0"/>
        </c:dLbls>
        <c:gapWidth val="100"/>
        <c:overlap val="-21"/>
        <c:axId val="1026725136"/>
        <c:axId val="1026726448"/>
      </c:barChart>
      <c:dateAx>
        <c:axId val="1026725136"/>
        <c:scaling>
          <c:orientation val="minMax"/>
        </c:scaling>
        <c:delete val="0"/>
        <c:axPos val="b"/>
        <c:numFmt formatCode="yyyy" sourceLinked="0"/>
        <c:majorTickMark val="out"/>
        <c:minorTickMark val="none"/>
        <c:tickLblPos val="none"/>
        <c:spPr>
          <a:noFill/>
          <a:ln w="9525" cap="flat" cmpd="sng" algn="ctr">
            <a:solidFill>
              <a:srgbClr val="2E2E38"/>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200" b="0" i="0" u="none" strike="noStrike" kern="1200" baseline="0">
                <a:solidFill>
                  <a:sysClr val="windowText" lastClr="000000"/>
                </a:solidFill>
                <a:latin typeface="Arial"/>
                <a:ea typeface="Arial"/>
                <a:cs typeface="Arial"/>
              </a:defRPr>
            </a:pPr>
            <a:endParaRPr lang="cs-CZ"/>
          </a:p>
        </c:txPr>
        <c:crossAx val="1026726448"/>
        <c:crosses val="autoZero"/>
        <c:auto val="1"/>
        <c:lblOffset val="100"/>
        <c:baseTimeUnit val="years"/>
      </c:dateAx>
      <c:valAx>
        <c:axId val="1026726448"/>
        <c:scaling>
          <c:orientation val="minMax"/>
          <c:max val="300"/>
          <c:min val="200"/>
        </c:scaling>
        <c:delete val="0"/>
        <c:axPos val="l"/>
        <c:majorGridlines>
          <c:spPr>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Arial"/>
                    <a:ea typeface="Arial"/>
                    <a:cs typeface="Arial"/>
                  </a:defRPr>
                </a:pPr>
                <a:r>
                  <a:rPr lang="cs-CZ" sz="1400" dirty="0"/>
                  <a:t>Kč/m</a:t>
                </a:r>
                <a:r>
                  <a:rPr lang="cs-CZ" sz="1400" baseline="30000" dirty="0"/>
                  <a:t>2</a:t>
                </a:r>
                <a:endParaRPr lang="en-US" sz="1400" baseline="30000" dirty="0"/>
              </a:p>
            </c:rich>
          </c:tx>
          <c:layout>
            <c:manualLayout>
              <c:xMode val="edge"/>
              <c:yMode val="edge"/>
              <c:x val="1.3650638464049278E-2"/>
              <c:y val="0.33701349237611911"/>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Arial"/>
                  <a:ea typeface="Arial"/>
                  <a:cs typeface="Arial"/>
                </a:defRPr>
              </a:pPr>
              <a:endParaRPr lang="cs-CZ"/>
            </a:p>
          </c:txPr>
        </c:title>
        <c:numFmt formatCode="#,##0_);[Red]\(#,##0\);\-_)" sourceLinked="0"/>
        <c:majorTickMark val="out"/>
        <c:minorTickMark val="none"/>
        <c:tickLblPos val="nextTo"/>
        <c:spPr>
          <a:noFill/>
          <a:ln w="9525">
            <a:solidFill>
              <a:srgbClr val="2E2E38"/>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400" b="0" i="0" u="none" strike="noStrike" kern="1200" baseline="0">
                <a:solidFill>
                  <a:sysClr val="windowText" lastClr="000000"/>
                </a:solidFill>
                <a:latin typeface="Arial"/>
                <a:ea typeface="Arial"/>
                <a:cs typeface="Arial"/>
              </a:defRPr>
            </a:pPr>
            <a:endParaRPr lang="cs-CZ"/>
          </a:p>
        </c:txPr>
        <c:crossAx val="1026725136"/>
        <c:crosses val="autoZero"/>
        <c:crossBetween val="between"/>
        <c:majorUnit val="50"/>
      </c:valAx>
      <c:spPr>
        <a:noFill/>
        <a:ln w="25400">
          <a:noFill/>
        </a:ln>
        <a:effectLst/>
      </c:spPr>
    </c:plotArea>
    <c:plotVisOnly val="1"/>
    <c:dispBlanksAs val="gap"/>
    <c:showDLblsOverMax val="0"/>
  </c:chart>
  <c:spPr>
    <a:noFill/>
    <a:ln w="25400" cap="flat" cmpd="sng" algn="ctr">
      <a:noFill/>
      <a:round/>
    </a:ln>
    <a:effectLst/>
  </c:spPr>
  <c:txPr>
    <a:bodyPr/>
    <a:lstStyle/>
    <a:p>
      <a:pPr>
        <a:defRPr sz="1200">
          <a:solidFill>
            <a:sysClr val="windowText" lastClr="000000"/>
          </a:solidFill>
          <a:latin typeface="Arial"/>
          <a:ea typeface="Arial"/>
          <a:cs typeface="Arial"/>
        </a:defRPr>
      </a:pPr>
      <a:endParaRPr lang="cs-CZ"/>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'Case study'!$F$101</c:f>
              <c:strCache>
                <c:ptCount val="1"/>
                <c:pt idx="0">
                  <c:v>Celkové tržby</c:v>
                </c:pt>
              </c:strCache>
            </c:strRef>
          </c:tx>
          <c:spPr>
            <a:solidFill>
              <a:srgbClr val="FFE600"/>
            </a:solidFill>
            <a:ln>
              <a:noFill/>
            </a:ln>
            <a:effectLst/>
          </c:spPr>
          <c:invertIfNegative val="0"/>
          <c:cat>
            <c:numRef>
              <c:f>'Case study'!$L$100:$BB$100</c:f>
              <c:numCache>
                <c:formatCode>d\-mmm\-yy</c:formatCode>
                <c:ptCount val="21"/>
                <c:pt idx="0">
                  <c:v>48213</c:v>
                </c:pt>
                <c:pt idx="1">
                  <c:v>48579</c:v>
                </c:pt>
                <c:pt idx="2">
                  <c:v>48944</c:v>
                </c:pt>
                <c:pt idx="3">
                  <c:v>49309</c:v>
                </c:pt>
                <c:pt idx="4">
                  <c:v>49674</c:v>
                </c:pt>
                <c:pt idx="5">
                  <c:v>50040</c:v>
                </c:pt>
                <c:pt idx="6">
                  <c:v>50405</c:v>
                </c:pt>
                <c:pt idx="7">
                  <c:v>50770</c:v>
                </c:pt>
                <c:pt idx="8">
                  <c:v>51135</c:v>
                </c:pt>
                <c:pt idx="9">
                  <c:v>51501</c:v>
                </c:pt>
                <c:pt idx="10">
                  <c:v>51866</c:v>
                </c:pt>
                <c:pt idx="11">
                  <c:v>52231</c:v>
                </c:pt>
                <c:pt idx="12">
                  <c:v>52596</c:v>
                </c:pt>
                <c:pt idx="13">
                  <c:v>52962</c:v>
                </c:pt>
                <c:pt idx="14">
                  <c:v>53327</c:v>
                </c:pt>
                <c:pt idx="15">
                  <c:v>53692</c:v>
                </c:pt>
                <c:pt idx="16">
                  <c:v>54057</c:v>
                </c:pt>
                <c:pt idx="17">
                  <c:v>54423</c:v>
                </c:pt>
                <c:pt idx="18">
                  <c:v>54788</c:v>
                </c:pt>
                <c:pt idx="19">
                  <c:v>55153</c:v>
                </c:pt>
                <c:pt idx="20">
                  <c:v>55518</c:v>
                </c:pt>
              </c:numCache>
              <c:extLst/>
            </c:numRef>
          </c:cat>
          <c:val>
            <c:numRef>
              <c:f>'Case study'!$L$101:$BB$101</c:f>
              <c:numCache>
                <c:formatCode>General</c:formatCode>
                <c:ptCount val="21"/>
                <c:pt idx="0">
                  <c:v>51862.559464477948</c:v>
                </c:pt>
                <c:pt idx="1">
                  <c:v>58157.924363328733</c:v>
                </c:pt>
                <c:pt idx="2">
                  <c:v>59321.082850595318</c:v>
                </c:pt>
                <c:pt idx="3">
                  <c:v>60507.50450760722</c:v>
                </c:pt>
                <c:pt idx="4">
                  <c:v>61717.654597759356</c:v>
                </c:pt>
                <c:pt idx="5">
                  <c:v>62952.007689714555</c:v>
                </c:pt>
                <c:pt idx="6">
                  <c:v>64211.047843508844</c:v>
                </c:pt>
                <c:pt idx="7">
                  <c:v>65495.268800379032</c:v>
                </c:pt>
                <c:pt idx="8">
                  <c:v>66805.174176386616</c:v>
                </c:pt>
                <c:pt idx="9">
                  <c:v>68141.27765991434</c:v>
                </c:pt>
                <c:pt idx="10">
                  <c:v>69504.103213112641</c:v>
                </c:pt>
                <c:pt idx="11">
                  <c:v>70894.185277374869</c:v>
                </c:pt>
                <c:pt idx="12">
                  <c:v>72312.06898292237</c:v>
                </c:pt>
                <c:pt idx="13">
                  <c:v>73758.310362580814</c:v>
                </c:pt>
                <c:pt idx="14">
                  <c:v>75233.476569832448</c:v>
                </c:pt>
                <c:pt idx="15">
                  <c:v>76738.146101229097</c:v>
                </c:pt>
                <c:pt idx="16">
                  <c:v>78272.909023253684</c:v>
                </c:pt>
                <c:pt idx="17">
                  <c:v>79838.36720371875</c:v>
                </c:pt>
                <c:pt idx="18">
                  <c:v>81435.134547793117</c:v>
                </c:pt>
                <c:pt idx="19">
                  <c:v>83063.837238749009</c:v>
                </c:pt>
                <c:pt idx="20">
                  <c:v>6499.460798736086</c:v>
                </c:pt>
              </c:numCache>
              <c:extLst/>
            </c:numRef>
          </c:val>
          <c:extLst>
            <c:ext xmlns:c16="http://schemas.microsoft.com/office/drawing/2014/chart" uri="{C3380CC4-5D6E-409C-BE32-E72D297353CC}">
              <c16:uniqueId val="{00000000-2995-432F-AD28-286C170982F9}"/>
            </c:ext>
          </c:extLst>
        </c:ser>
        <c:ser>
          <c:idx val="1"/>
          <c:order val="1"/>
          <c:tx>
            <c:strRef>
              <c:f>'Case study'!$F$102</c:f>
              <c:strCache>
                <c:ptCount val="1"/>
                <c:pt idx="0">
                  <c:v>Platba za dostupnost</c:v>
                </c:pt>
              </c:strCache>
            </c:strRef>
          </c:tx>
          <c:spPr>
            <a:solidFill>
              <a:srgbClr val="7F7F7F"/>
            </a:solidFill>
            <a:ln>
              <a:noFill/>
            </a:ln>
            <a:effectLst/>
          </c:spPr>
          <c:invertIfNegative val="0"/>
          <c:cat>
            <c:numRef>
              <c:f>'Case study'!$L$100:$BB$100</c:f>
              <c:numCache>
                <c:formatCode>d\-mmm\-yy</c:formatCode>
                <c:ptCount val="21"/>
                <c:pt idx="0">
                  <c:v>48213</c:v>
                </c:pt>
                <c:pt idx="1">
                  <c:v>48579</c:v>
                </c:pt>
                <c:pt idx="2">
                  <c:v>48944</c:v>
                </c:pt>
                <c:pt idx="3">
                  <c:v>49309</c:v>
                </c:pt>
                <c:pt idx="4">
                  <c:v>49674</c:v>
                </c:pt>
                <c:pt idx="5">
                  <c:v>50040</c:v>
                </c:pt>
                <c:pt idx="6">
                  <c:v>50405</c:v>
                </c:pt>
                <c:pt idx="7">
                  <c:v>50770</c:v>
                </c:pt>
                <c:pt idx="8">
                  <c:v>51135</c:v>
                </c:pt>
                <c:pt idx="9">
                  <c:v>51501</c:v>
                </c:pt>
                <c:pt idx="10">
                  <c:v>51866</c:v>
                </c:pt>
                <c:pt idx="11">
                  <c:v>52231</c:v>
                </c:pt>
                <c:pt idx="12">
                  <c:v>52596</c:v>
                </c:pt>
                <c:pt idx="13">
                  <c:v>52962</c:v>
                </c:pt>
                <c:pt idx="14">
                  <c:v>53327</c:v>
                </c:pt>
                <c:pt idx="15">
                  <c:v>53692</c:v>
                </c:pt>
                <c:pt idx="16">
                  <c:v>54057</c:v>
                </c:pt>
                <c:pt idx="17">
                  <c:v>54423</c:v>
                </c:pt>
                <c:pt idx="18">
                  <c:v>54788</c:v>
                </c:pt>
                <c:pt idx="19">
                  <c:v>55153</c:v>
                </c:pt>
                <c:pt idx="20">
                  <c:v>55518</c:v>
                </c:pt>
              </c:numCache>
              <c:extLst/>
            </c:numRef>
          </c:cat>
          <c:val>
            <c:numRef>
              <c:f>'Case study'!$L$102:$BB$102</c:f>
              <c:numCache>
                <c:formatCode>General</c:formatCode>
                <c:ptCount val="21"/>
                <c:pt idx="0">
                  <c:v>154305.13715942626</c:v>
                </c:pt>
                <c:pt idx="1">
                  <c:v>173035.54989293494</c:v>
                </c:pt>
                <c:pt idx="2">
                  <c:v>176496.26089079364</c:v>
                </c:pt>
                <c:pt idx="3">
                  <c:v>180026.18610860952</c:v>
                </c:pt>
                <c:pt idx="4">
                  <c:v>183626.70983078171</c:v>
                </c:pt>
                <c:pt idx="5">
                  <c:v>187299.24402739736</c:v>
                </c:pt>
                <c:pt idx="6">
                  <c:v>191045.2289079453</c:v>
                </c:pt>
                <c:pt idx="7">
                  <c:v>194866.13348610423</c:v>
                </c:pt>
                <c:pt idx="8">
                  <c:v>198763.45615582631</c:v>
                </c:pt>
                <c:pt idx="9">
                  <c:v>202738.72527894285</c:v>
                </c:pt>
                <c:pt idx="10">
                  <c:v>206793.4997845217</c:v>
                </c:pt>
                <c:pt idx="11">
                  <c:v>210929.36978021212</c:v>
                </c:pt>
                <c:pt idx="12">
                  <c:v>215147.95717581638</c:v>
                </c:pt>
                <c:pt idx="13">
                  <c:v>219450.9163193327</c:v>
                </c:pt>
                <c:pt idx="14">
                  <c:v>223839.93464571936</c:v>
                </c:pt>
                <c:pt idx="15">
                  <c:v>228316.73333863376</c:v>
                </c:pt>
                <c:pt idx="16">
                  <c:v>232883.06800540644</c:v>
                </c:pt>
                <c:pt idx="17">
                  <c:v>237540.72936551456</c:v>
                </c:pt>
                <c:pt idx="18">
                  <c:v>242291.54395282487</c:v>
                </c:pt>
                <c:pt idx="19">
                  <c:v>247137.37483188137</c:v>
                </c:pt>
                <c:pt idx="20">
                  <c:v>19337.653219722008</c:v>
                </c:pt>
              </c:numCache>
              <c:extLst/>
            </c:numRef>
          </c:val>
          <c:extLst>
            <c:ext xmlns:c16="http://schemas.microsoft.com/office/drawing/2014/chart" uri="{C3380CC4-5D6E-409C-BE32-E72D297353CC}">
              <c16:uniqueId val="{00000001-2995-432F-AD28-286C170982F9}"/>
            </c:ext>
          </c:extLst>
        </c:ser>
        <c:dLbls>
          <c:showLegendKey val="0"/>
          <c:showVal val="0"/>
          <c:showCatName val="0"/>
          <c:showSerName val="0"/>
          <c:showPercent val="0"/>
          <c:showBubbleSize val="0"/>
        </c:dLbls>
        <c:gapWidth val="51"/>
        <c:overlap val="-21"/>
        <c:axId val="1026725136"/>
        <c:axId val="1026726448"/>
      </c:barChart>
      <c:dateAx>
        <c:axId val="1026725136"/>
        <c:scaling>
          <c:orientation val="minMax"/>
        </c:scaling>
        <c:delete val="0"/>
        <c:axPos val="b"/>
        <c:numFmt formatCode="yyyy" sourceLinked="0"/>
        <c:majorTickMark val="out"/>
        <c:minorTickMark val="none"/>
        <c:tickLblPos val="nextTo"/>
        <c:spPr>
          <a:noFill/>
          <a:ln w="9525" cap="flat" cmpd="sng" algn="ctr">
            <a:solidFill>
              <a:srgbClr val="2E2E38"/>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200" b="0" i="0" u="none" strike="noStrike" kern="1200" baseline="0">
                <a:solidFill>
                  <a:sysClr val="windowText" lastClr="000000"/>
                </a:solidFill>
                <a:latin typeface="+mj-lt"/>
                <a:ea typeface="Arial"/>
                <a:cs typeface="Arial"/>
              </a:defRPr>
            </a:pPr>
            <a:endParaRPr lang="cs-CZ"/>
          </a:p>
        </c:txPr>
        <c:crossAx val="1026726448"/>
        <c:crosses val="autoZero"/>
        <c:auto val="1"/>
        <c:lblOffset val="100"/>
        <c:baseTimeUnit val="years"/>
      </c:dateAx>
      <c:valAx>
        <c:axId val="1026726448"/>
        <c:scaling>
          <c:orientation val="minMax"/>
          <c:max val="300000"/>
        </c:scaling>
        <c:delete val="0"/>
        <c:axPos val="l"/>
        <c:majorGridlines>
          <c:spPr>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majorGridlines>
        <c:numFmt formatCode="#,##0" sourceLinked="0"/>
        <c:majorTickMark val="out"/>
        <c:minorTickMark val="none"/>
        <c:tickLblPos val="nextTo"/>
        <c:spPr>
          <a:noFill/>
          <a:ln w="9525">
            <a:solidFill>
              <a:srgbClr val="2E2E38"/>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200" b="0" i="0" u="none" strike="noStrike" kern="1200" baseline="0">
                <a:solidFill>
                  <a:sysClr val="windowText" lastClr="000000"/>
                </a:solidFill>
                <a:latin typeface="+mj-lt"/>
                <a:ea typeface="Arial"/>
                <a:cs typeface="Arial"/>
              </a:defRPr>
            </a:pPr>
            <a:endParaRPr lang="cs-CZ"/>
          </a:p>
        </c:txPr>
        <c:crossAx val="1026725136"/>
        <c:crosses val="autoZero"/>
        <c:crossBetween val="between"/>
        <c:majorUnit val="50000"/>
      </c:valAx>
      <c:spPr>
        <a:noFill/>
        <a:ln w="25400">
          <a:noFill/>
        </a:ln>
        <a:effectLst/>
      </c:spPr>
    </c:plotArea>
    <c:plotVisOnly val="1"/>
    <c:dispBlanksAs val="gap"/>
    <c:showDLblsOverMax val="0"/>
  </c:chart>
  <c:spPr>
    <a:solidFill>
      <a:srgbClr val="FFFFFF"/>
    </a:solidFill>
    <a:ln w="25400" cap="flat" cmpd="sng" algn="ctr">
      <a:noFill/>
      <a:round/>
    </a:ln>
    <a:effectLst/>
  </c:spPr>
  <c:txPr>
    <a:bodyPr/>
    <a:lstStyle/>
    <a:p>
      <a:pPr>
        <a:defRPr sz="1200">
          <a:solidFill>
            <a:sysClr val="windowText" lastClr="000000"/>
          </a:solidFill>
          <a:latin typeface="Arial"/>
          <a:ea typeface="Arial"/>
          <a:cs typeface="Arial"/>
        </a:defRPr>
      </a:pPr>
      <a:endParaRPr lang="cs-CZ"/>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14588260052775"/>
          <c:y val="0.10189723459680486"/>
          <c:w val="0.80586722205743133"/>
          <c:h val="0.7192454979514662"/>
        </c:manualLayout>
      </c:layout>
      <c:barChart>
        <c:barDir val="col"/>
        <c:grouping val="clustered"/>
        <c:varyColors val="0"/>
        <c:ser>
          <c:idx val="0"/>
          <c:order val="0"/>
          <c:tx>
            <c:strRef>
              <c:f>'Outputs &amp; Graphs'!$D$136</c:f>
              <c:strCache>
                <c:ptCount val="1"/>
                <c:pt idx="0">
                  <c:v>Měsíční dotace na 1 m2</c:v>
                </c:pt>
              </c:strCache>
            </c:strRef>
          </c:tx>
          <c:spPr>
            <a:solidFill>
              <a:srgbClr val="FFE600">
                <a:lumMod val="20000"/>
                <a:lumOff val="80000"/>
              </a:srgbClr>
            </a:solidFill>
            <a:ln>
              <a:noFill/>
            </a:ln>
            <a:effectLst/>
          </c:spPr>
          <c:invertIfNegative val="0"/>
          <c:dPt>
            <c:idx val="1"/>
            <c:invertIfNegative val="0"/>
            <c:bubble3D val="0"/>
            <c:spPr>
              <a:solidFill>
                <a:srgbClr val="FFE600">
                  <a:lumMod val="60000"/>
                  <a:lumOff val="40000"/>
                </a:srgbClr>
              </a:solidFill>
              <a:ln>
                <a:noFill/>
              </a:ln>
              <a:effectLst/>
            </c:spPr>
            <c:extLst>
              <c:ext xmlns:c16="http://schemas.microsoft.com/office/drawing/2014/chart" uri="{C3380CC4-5D6E-409C-BE32-E72D297353CC}">
                <c16:uniqueId val="{00000002-EECA-471E-90E0-0FA6EDA46F19}"/>
              </c:ext>
            </c:extLst>
          </c:dPt>
          <c:dPt>
            <c:idx val="2"/>
            <c:invertIfNegative val="0"/>
            <c:bubble3D val="0"/>
            <c:spPr>
              <a:solidFill>
                <a:srgbClr val="FFE600"/>
              </a:solidFill>
              <a:ln>
                <a:noFill/>
              </a:ln>
              <a:effectLst/>
            </c:spPr>
            <c:extLst>
              <c:ext xmlns:c16="http://schemas.microsoft.com/office/drawing/2014/chart" uri="{C3380CC4-5D6E-409C-BE32-E72D297353CC}">
                <c16:uniqueId val="{00000003-EECA-471E-90E0-0FA6EDA46F19}"/>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a:ea typeface="Arial"/>
                    <a:cs typeface="Arial"/>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FFE600"/>
                      </a:solidFill>
                      <a:prstDash val="solid"/>
                      <a:round/>
                    </a:ln>
                    <a:effectLst/>
                  </c:spPr>
                </c15:leaderLines>
              </c:ext>
            </c:extLst>
          </c:dLbls>
          <c:val>
            <c:numRef>
              <c:f>'Outputs &amp; Graphs'!$E$136:$G$136</c:f>
              <c:numCache>
                <c:formatCode>#,##0_);[Red]\(#,##0\);\-_)</c:formatCode>
                <c:ptCount val="3"/>
                <c:pt idx="0">
                  <c:v>120.39017688162633</c:v>
                </c:pt>
                <c:pt idx="1">
                  <c:v>91.946001388160823</c:v>
                </c:pt>
                <c:pt idx="2">
                  <c:v>63.50199983110781</c:v>
                </c:pt>
              </c:numCache>
            </c:numRef>
          </c:val>
          <c:extLst>
            <c:ext xmlns:c16="http://schemas.microsoft.com/office/drawing/2014/chart" uri="{C3380CC4-5D6E-409C-BE32-E72D297353CC}">
              <c16:uniqueId val="{00000000-EECA-471E-90E0-0FA6EDA46F19}"/>
            </c:ext>
          </c:extLst>
        </c:ser>
        <c:dLbls>
          <c:showLegendKey val="0"/>
          <c:showVal val="0"/>
          <c:showCatName val="0"/>
          <c:showSerName val="0"/>
          <c:showPercent val="0"/>
          <c:showBubbleSize val="0"/>
        </c:dLbls>
        <c:gapWidth val="100"/>
        <c:overlap val="-30"/>
        <c:axId val="1217144096"/>
        <c:axId val="1217144512"/>
      </c:barChart>
      <c:catAx>
        <c:axId val="1217144096"/>
        <c:scaling>
          <c:orientation val="minMax"/>
        </c:scaling>
        <c:delete val="0"/>
        <c:axPos val="b"/>
        <c:numFmt formatCode="General" sourceLinked="1"/>
        <c:majorTickMark val="out"/>
        <c:minorTickMark val="none"/>
        <c:tickLblPos val="nextTo"/>
        <c:spPr>
          <a:noFill/>
          <a:ln w="9525" cap="flat" cmpd="sng" algn="ctr">
            <a:solidFill>
              <a:srgbClr val="2E2E38"/>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400" b="0" i="0" u="none" strike="noStrike" kern="1200" baseline="0">
                <a:solidFill>
                  <a:schemeClr val="tx1">
                    <a:lumMod val="65000"/>
                    <a:lumOff val="35000"/>
                    <a:alpha val="0"/>
                  </a:schemeClr>
                </a:solidFill>
                <a:latin typeface="Arial"/>
                <a:ea typeface="Arial"/>
                <a:cs typeface="Arial"/>
              </a:defRPr>
            </a:pPr>
            <a:endParaRPr lang="cs-CZ"/>
          </a:p>
        </c:txPr>
        <c:crossAx val="1217144512"/>
        <c:crosses val="autoZero"/>
        <c:auto val="1"/>
        <c:lblAlgn val="ctr"/>
        <c:lblOffset val="100"/>
        <c:noMultiLvlLbl val="0"/>
      </c:catAx>
      <c:valAx>
        <c:axId val="1217144512"/>
        <c:scaling>
          <c:orientation val="minMax"/>
        </c:scaling>
        <c:delete val="0"/>
        <c:axPos val="l"/>
        <c:majorGridlines>
          <c:spPr>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Arial"/>
                    <a:ea typeface="Arial"/>
                    <a:cs typeface="Arial"/>
                  </a:defRPr>
                </a:pPr>
                <a:r>
                  <a:rPr lang="cs-CZ">
                    <a:solidFill>
                      <a:sysClr val="windowText" lastClr="000000"/>
                    </a:solidFill>
                  </a:rPr>
                  <a:t>Kč/m2</a:t>
                </a:r>
              </a:p>
            </c:rich>
          </c:tx>
          <c:layout>
            <c:manualLayout>
              <c:xMode val="edge"/>
              <c:yMode val="edge"/>
              <c:x val="1.1904103173026538E-2"/>
              <c:y val="0.3044895073248434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Arial"/>
                  <a:ea typeface="Arial"/>
                  <a:cs typeface="Arial"/>
                </a:defRPr>
              </a:pPr>
              <a:endParaRPr lang="cs-CZ"/>
            </a:p>
          </c:txPr>
        </c:title>
        <c:numFmt formatCode="#\ ##0_);\-#\ ##0;\-_)" sourceLinked="0"/>
        <c:majorTickMark val="out"/>
        <c:minorTickMark val="none"/>
        <c:tickLblPos val="nextTo"/>
        <c:spPr>
          <a:noFill/>
          <a:ln w="9525">
            <a:solidFill>
              <a:srgbClr val="2E2E38"/>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400" b="0" i="0" u="none" strike="noStrike" kern="1200" baseline="0">
                <a:solidFill>
                  <a:schemeClr val="tx1"/>
                </a:solidFill>
                <a:latin typeface="Arial"/>
                <a:ea typeface="Arial"/>
                <a:cs typeface="Arial"/>
              </a:defRPr>
            </a:pPr>
            <a:endParaRPr lang="cs-CZ"/>
          </a:p>
        </c:txPr>
        <c:crossAx val="1217144096"/>
        <c:crosses val="autoZero"/>
        <c:crossBetween val="between"/>
        <c:majorUnit val="50"/>
      </c:valAx>
      <c:spPr>
        <a:noFill/>
        <a:ln w="25400">
          <a:noFill/>
        </a:ln>
        <a:effectLst/>
      </c:spPr>
    </c:plotArea>
    <c:plotVisOnly val="1"/>
    <c:dispBlanksAs val="gap"/>
    <c:showDLblsOverMax val="0"/>
  </c:chart>
  <c:spPr>
    <a:noFill/>
    <a:ln w="25400" cap="flat" cmpd="sng" algn="ctr">
      <a:noFill/>
      <a:round/>
    </a:ln>
    <a:effectLst/>
  </c:spPr>
  <c:txPr>
    <a:bodyPr/>
    <a:lstStyle/>
    <a:p>
      <a:pPr>
        <a:defRPr sz="1400">
          <a:latin typeface="Arial"/>
          <a:ea typeface="Arial"/>
          <a:cs typeface="Arial"/>
        </a:defRPr>
      </a:pPr>
      <a:endParaRPr lang="cs-CZ"/>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0.01114</cdr:x>
      <cdr:y>0.01852</cdr:y>
    </cdr:from>
    <cdr:to>
      <cdr:x>0.01114</cdr:x>
      <cdr:y>0.01852</cdr:y>
    </cdr:to>
    <cdr:sp macro="" textlink="">
      <cdr:nvSpPr>
        <cdr:cNvPr id="2" name="#UpSlide#ChartHasBeenCopiedWithUpSlideActive#" hidden="1">
          <a:extLst xmlns:a="http://schemas.openxmlformats.org/drawingml/2006/main">
            <a:ext uri="{FF2B5EF4-FFF2-40B4-BE49-F238E27FC236}">
              <a16:creationId xmlns:a16="http://schemas.microsoft.com/office/drawing/2014/main" id="{585ECA0D-42B5-4053-8084-954D545BDBAF}"/>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cs-CZ"/>
        </a:p>
      </cdr:txBody>
    </cdr:sp>
  </cdr:relSizeAnchor>
  <cdr:relSizeAnchor xmlns:cdr="http://schemas.openxmlformats.org/drawingml/2006/chartDrawing">
    <cdr:from>
      <cdr:x>0.00303</cdr:x>
      <cdr:y>0.01705</cdr:y>
    </cdr:from>
    <cdr:to>
      <cdr:x>0.00303</cdr:x>
      <cdr:y>0.01705</cdr:y>
    </cdr:to>
    <cdr:sp macro="" textlink="">
      <cdr:nvSpPr>
        <cdr:cNvPr id="3" name="UpSlideExportSave" hidden="1">
          <a:extLst xmlns:a="http://schemas.openxmlformats.org/drawingml/2006/main">
            <a:ext uri="{FF2B5EF4-FFF2-40B4-BE49-F238E27FC236}">
              <a16:creationId xmlns:a16="http://schemas.microsoft.com/office/drawing/2014/main" id="{C1A305FB-74DB-7DCE-1C5D-0DE51F6F568A}"/>
            </a:ext>
          </a:extLst>
        </cdr:cNvPr>
        <cdr:cNvSpPr/>
      </cdr:nvSpPr>
      <cdr:spPr>
        <a:xfrm xmlns:a="http://schemas.openxmlformats.org/drawingml/2006/main">
          <a:off x="50800" y="50800"/>
          <a:ext cx="0" cy="0"/>
        </a:xfrm>
        <a:prstGeom xmlns:a="http://schemas.openxmlformats.org/drawingml/2006/main" prst="rect">
          <a:avLst/>
        </a:prstGeom>
        <a:noFill xmlns:a="http://schemas.openxmlformats.org/drawingml/2006/main"/>
        <a:ln xmlns:a="http://schemas.openxmlformats.org/drawingml/2006/main" w="12700" cap="flat" cmpd="sng" algn="ctr">
          <a:noFill/>
          <a:prstDash val="solid"/>
          <a:miter lim="800000"/>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0.01114</cdr:x>
      <cdr:y>0.01852</cdr:y>
    </cdr:from>
    <cdr:to>
      <cdr:x>0.01114</cdr:x>
      <cdr:y>0.01852</cdr:y>
    </cdr:to>
    <cdr:sp macro="" textlink="">
      <cdr:nvSpPr>
        <cdr:cNvPr id="2" name="#UpSlide#ChartHasBeenCopiedWithUpSlideActive#" hidden="1">
          <a:extLst xmlns:a="http://schemas.openxmlformats.org/drawingml/2006/main">
            <a:ext uri="{FF2B5EF4-FFF2-40B4-BE49-F238E27FC236}">
              <a16:creationId xmlns:a16="http://schemas.microsoft.com/office/drawing/2014/main" id="{585ECA0D-42B5-4053-8084-954D545BDBAF}"/>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cs-CZ"/>
        </a:p>
      </cdr:txBody>
    </cdr:sp>
  </cdr:relSizeAnchor>
  <cdr:relSizeAnchor xmlns:cdr="http://schemas.openxmlformats.org/drawingml/2006/chartDrawing">
    <cdr:from>
      <cdr:x>0.00307</cdr:x>
      <cdr:y>0.01712</cdr:y>
    </cdr:from>
    <cdr:to>
      <cdr:x>0.00307</cdr:x>
      <cdr:y>0.01712</cdr:y>
    </cdr:to>
    <cdr:sp macro="" textlink="">
      <cdr:nvSpPr>
        <cdr:cNvPr id="3" name="UpSlideExportSave" hidden="1">
          <a:extLst xmlns:a="http://schemas.openxmlformats.org/drawingml/2006/main">
            <a:ext uri="{FF2B5EF4-FFF2-40B4-BE49-F238E27FC236}">
              <a16:creationId xmlns:a16="http://schemas.microsoft.com/office/drawing/2014/main" id="{EC28EF02-346E-7419-9F55-5112E833661F}"/>
            </a:ext>
          </a:extLst>
        </cdr:cNvPr>
        <cdr:cNvSpPr/>
      </cdr:nvSpPr>
      <cdr:spPr>
        <a:xfrm xmlns:a="http://schemas.openxmlformats.org/drawingml/2006/main">
          <a:off x="50800" y="50800"/>
          <a:ext cx="0" cy="0"/>
        </a:xfrm>
        <a:prstGeom xmlns:a="http://schemas.openxmlformats.org/drawingml/2006/main" prst="rect">
          <a:avLst/>
        </a:prstGeom>
        <a:noFill xmlns:a="http://schemas.openxmlformats.org/drawingml/2006/main"/>
        <a:ln xmlns:a="http://schemas.openxmlformats.org/drawingml/2006/main" w="12700" cap="flat" cmpd="sng" algn="ctr">
          <a:noFill/>
          <a:prstDash val="solid"/>
          <a:miter lim="800000"/>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0.01114</cdr:x>
      <cdr:y>0.01852</cdr:y>
    </cdr:from>
    <cdr:to>
      <cdr:x>0.01114</cdr:x>
      <cdr:y>0.01852</cdr:y>
    </cdr:to>
    <cdr:sp macro="" textlink="">
      <cdr:nvSpPr>
        <cdr:cNvPr id="4" name="#UpSlide#ChartHasBeenCopiedWithUpSlideActive#" hidden="1">
          <a:extLst xmlns:a="http://schemas.openxmlformats.org/drawingml/2006/main">
            <a:ext uri="{FF2B5EF4-FFF2-40B4-BE49-F238E27FC236}">
              <a16:creationId xmlns:a16="http://schemas.microsoft.com/office/drawing/2014/main" id="{585ECA0D-42B5-4053-8084-954D545BDBAF}"/>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cs-CZ"/>
        </a:p>
      </cdr:txBody>
    </cdr:sp>
  </cdr:relSizeAnchor>
</c:userShapes>
</file>

<file path=ppt/drawings/drawing3.xml><?xml version="1.0" encoding="utf-8"?>
<c:userShapes xmlns:c="http://schemas.openxmlformats.org/drawingml/2006/chart">
  <cdr:relSizeAnchor xmlns:cdr="http://schemas.openxmlformats.org/drawingml/2006/chartDrawing">
    <cdr:from>
      <cdr:x>0.01104</cdr:x>
      <cdr:y>0.01852</cdr:y>
    </cdr:from>
    <cdr:to>
      <cdr:x>0.01104</cdr:x>
      <cdr:y>0.01852</cdr:y>
    </cdr:to>
    <cdr:sp macro="" textlink="">
      <cdr:nvSpPr>
        <cdr:cNvPr id="2" name="#UpSlide#ChartHasBeenCopiedWithUpSlideActive#" hidden="1">
          <a:extLst xmlns:a="http://schemas.openxmlformats.org/drawingml/2006/main">
            <a:ext uri="{FF2B5EF4-FFF2-40B4-BE49-F238E27FC236}">
              <a16:creationId xmlns:a16="http://schemas.microsoft.com/office/drawing/2014/main" id="{53499871-64EC-4C5F-87F9-DEF116AA8F5E}"/>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cs-CZ"/>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GB">
              <a:latin typeface="Arial" pitchFamily="34" charset="0"/>
            </a:endParaRPr>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75A85089-C692-4DEA-AC49-04CF34D4FE14}" type="datetimeFigureOut">
              <a:rPr lang="en-GB" smtClean="0">
                <a:latin typeface="Arial" pitchFamily="34" charset="0"/>
              </a:rPr>
              <a:pPr/>
              <a:t>10/01/2025</a:t>
            </a:fld>
            <a:endParaRPr lang="en-GB">
              <a:latin typeface="Arial" pitchFamily="34" charset="0"/>
            </a:endParaRPr>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r>
              <a:rPr lang="en-US">
                <a:latin typeface="Arial" pitchFamily="34" charset="0"/>
              </a:rPr>
              <a:t>Source: OECD. Promoting housing affordability. Available on: https://www.oecd.org/housing/policy-toolkit/data-dashboard/promoting-housing-affordability/</a:t>
            </a:r>
            <a:endParaRPr lang="en-GB">
              <a:latin typeface="Arial" pitchFamily="34" charset="0"/>
            </a:endParaRPr>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D3A5C721-4BB5-4DB6-AD65-4BA2A62B05B6}" type="slidenum">
              <a:rPr lang="en-GB" smtClean="0">
                <a:latin typeface="Arial" pitchFamily="34" charset="0"/>
              </a:rPr>
              <a:pPr/>
              <a:t>‹#›</a:t>
            </a:fld>
            <a:endParaRPr lang="en-GB">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atin typeface="Arial" pitchFamily="34" charset="0"/>
              </a:defRPr>
            </a:lvl1pPr>
          </a:lstStyle>
          <a:p>
            <a:endParaRPr lang="en-GB"/>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atin typeface="Arial" pitchFamily="34" charset="0"/>
              </a:defRPr>
            </a:lvl1pPr>
          </a:lstStyle>
          <a:p>
            <a:fld id="{8045EBA9-A28D-4849-BFEA-AA04F6A21B63}" type="datetimeFigureOut">
              <a:rPr lang="en-GB" smtClean="0"/>
              <a:pPr/>
              <a:t>10/01/2025</a:t>
            </a:fld>
            <a:endParaRPr lang="en-GB"/>
          </a:p>
        </p:txBody>
      </p:sp>
      <p:sp>
        <p:nvSpPr>
          <p:cNvPr id="4" name="Slide Image Placeholder 3"/>
          <p:cNvSpPr>
            <a:spLocks noGrp="1" noRot="1" noChangeAspect="1"/>
          </p:cNvSpPr>
          <p:nvPr>
            <p:ph type="sldImg" idx="2"/>
          </p:nvPr>
        </p:nvSpPr>
        <p:spPr>
          <a:xfrm>
            <a:off x="393700" y="692150"/>
            <a:ext cx="6162675" cy="3463925"/>
          </a:xfrm>
          <a:prstGeom prst="rect">
            <a:avLst/>
          </a:prstGeom>
          <a:noFill/>
          <a:ln w="12700">
            <a:solidFill>
              <a:prstClr val="black"/>
            </a:solidFill>
          </a:ln>
        </p:spPr>
        <p:txBody>
          <a:bodyPr vert="horz" lIns="92492" tIns="46246" rIns="92492" bIns="46246" rtlCol="0" anchor="ctr"/>
          <a:lstStyle/>
          <a:p>
            <a:endParaRPr lang="en-GB"/>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atin typeface="Arial" pitchFamily="34" charset="0"/>
              </a:defRPr>
            </a:lvl1pPr>
          </a:lstStyle>
          <a:p>
            <a:r>
              <a:rPr lang="en-US"/>
              <a:t>Source: OECD. Promoting housing affordability. Available on: https://www.oecd.org/housing/policy-toolkit/data-dashboard/promoting-housing-affordability/</a:t>
            </a:r>
            <a:endParaRPr lang="en-GB"/>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atin typeface="Arial" pitchFamily="34" charset="0"/>
              </a:defRPr>
            </a:lvl1pPr>
          </a:lstStyle>
          <a:p>
            <a:fld id="{5B43D19E-BFDB-4C92-8EDD-32EDDA8F41DF}" type="slidenum">
              <a:rPr lang="en-GB" smtClean="0"/>
              <a:pPr/>
              <a:t>‹#›</a:t>
            </a:fld>
            <a:endParaRPr lang="en-GB"/>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Source: OECD. Promoting housing affordability. Available on: https://www.oecd.org/housing/policy-toolkit/data-dashboard/promoting-housing-affordability/</a:t>
            </a:r>
            <a:endParaRPr lang="en-GB"/>
          </a:p>
        </p:txBody>
      </p:sp>
      <p:sp>
        <p:nvSpPr>
          <p:cNvPr id="5" name="Slide Number Placeholder 4"/>
          <p:cNvSpPr>
            <a:spLocks noGrp="1"/>
          </p:cNvSpPr>
          <p:nvPr>
            <p:ph type="sldNum" sz="quarter" idx="5"/>
          </p:nvPr>
        </p:nvSpPr>
        <p:spPr/>
        <p:txBody>
          <a:bodyPr/>
          <a:lstStyle/>
          <a:p>
            <a:fld id="{5B43D19E-BFDB-4C92-8EDD-32EDDA8F41DF}" type="slidenum">
              <a:rPr lang="en-GB" smtClean="0"/>
              <a:pPr/>
              <a:t>1</a:t>
            </a:fld>
            <a:endParaRPr lang="en-GB"/>
          </a:p>
        </p:txBody>
      </p:sp>
    </p:spTree>
    <p:extLst>
      <p:ext uri="{BB962C8B-B14F-4D97-AF65-F5344CB8AC3E}">
        <p14:creationId xmlns:p14="http://schemas.microsoft.com/office/powerpoint/2010/main" val="31202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US"/>
              <a:t>Source: OECD. Promoting housing affordability. Available on: https://www.oecd.org/housing/policy-toolkit/data-dashboard/promoting-housing-affordability/</a:t>
            </a:r>
            <a:endParaRPr lang="en-GB"/>
          </a:p>
        </p:txBody>
      </p:sp>
      <p:sp>
        <p:nvSpPr>
          <p:cNvPr id="5" name="Slide Number Placeholder 4"/>
          <p:cNvSpPr>
            <a:spLocks noGrp="1"/>
          </p:cNvSpPr>
          <p:nvPr>
            <p:ph type="sldNum" sz="quarter" idx="5"/>
          </p:nvPr>
        </p:nvSpPr>
        <p:spPr/>
        <p:txBody>
          <a:bodyPr/>
          <a:lstStyle/>
          <a:p>
            <a:fld id="{5B43D19E-BFDB-4C92-8EDD-32EDDA8F41DF}" type="slidenum">
              <a:rPr lang="en-GB" smtClean="0"/>
              <a:pPr/>
              <a:t>11</a:t>
            </a:fld>
            <a:endParaRPr lang="en-GB"/>
          </a:p>
        </p:txBody>
      </p:sp>
    </p:spTree>
    <p:extLst>
      <p:ext uri="{BB962C8B-B14F-4D97-AF65-F5344CB8AC3E}">
        <p14:creationId xmlns:p14="http://schemas.microsoft.com/office/powerpoint/2010/main" val="1633880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US"/>
              <a:t>Source: OECD. Promoting housing affordability. Available on: https://www.oecd.org/housing/policy-toolkit/data-dashboard/promoting-housing-affordability/</a:t>
            </a:r>
            <a:endParaRPr lang="en-GB"/>
          </a:p>
        </p:txBody>
      </p:sp>
      <p:sp>
        <p:nvSpPr>
          <p:cNvPr id="5" name="Slide Number Placeholder 4"/>
          <p:cNvSpPr>
            <a:spLocks noGrp="1"/>
          </p:cNvSpPr>
          <p:nvPr>
            <p:ph type="sldNum" sz="quarter" idx="5"/>
          </p:nvPr>
        </p:nvSpPr>
        <p:spPr/>
        <p:txBody>
          <a:bodyPr/>
          <a:lstStyle/>
          <a:p>
            <a:fld id="{5B43D19E-BFDB-4C92-8EDD-32EDDA8F41DF}" type="slidenum">
              <a:rPr lang="en-GB" smtClean="0"/>
              <a:pPr/>
              <a:t>12</a:t>
            </a:fld>
            <a:endParaRPr lang="en-GB"/>
          </a:p>
        </p:txBody>
      </p:sp>
    </p:spTree>
    <p:extLst>
      <p:ext uri="{BB962C8B-B14F-4D97-AF65-F5344CB8AC3E}">
        <p14:creationId xmlns:p14="http://schemas.microsoft.com/office/powerpoint/2010/main" val="3447150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Footer Placeholder 4">
            <a:extLst>
              <a:ext uri="{FF2B5EF4-FFF2-40B4-BE49-F238E27FC236}">
                <a16:creationId xmlns:a16="http://schemas.microsoft.com/office/drawing/2014/main" id="{2757AF5A-CD3B-4B58-8312-BE71F936AB7F}"/>
              </a:ext>
            </a:extLst>
          </p:cNvPr>
          <p:cNvSpPr>
            <a:spLocks noGrp="1"/>
          </p:cNvSpPr>
          <p:nvPr>
            <p:ph type="ftr" sz="quarter" idx="4"/>
          </p:nvPr>
        </p:nvSpPr>
        <p:spPr/>
        <p:txBody>
          <a:bodyPr/>
          <a:lstStyle/>
          <a:p>
            <a:r>
              <a:rPr lang="en-US"/>
              <a:t>Source: OECD. Promoting housing affordability. Available on: https://www.oecd.org/housing/policy-toolkit/data-dashboard/promoting-housing-affordability/</a:t>
            </a:r>
            <a:endParaRPr lang="en-GB"/>
          </a:p>
        </p:txBody>
      </p:sp>
      <p:sp>
        <p:nvSpPr>
          <p:cNvPr id="6" name="Slide Number Placeholder 5">
            <a:extLst>
              <a:ext uri="{FF2B5EF4-FFF2-40B4-BE49-F238E27FC236}">
                <a16:creationId xmlns:a16="http://schemas.microsoft.com/office/drawing/2014/main" id="{C241CCF3-2EAF-4060-B1CC-C4C2BD6C319B}"/>
              </a:ext>
            </a:extLst>
          </p:cNvPr>
          <p:cNvSpPr>
            <a:spLocks noGrp="1"/>
          </p:cNvSpPr>
          <p:nvPr>
            <p:ph type="sldNum" sz="quarter" idx="5"/>
          </p:nvPr>
        </p:nvSpPr>
        <p:spPr/>
        <p:txBody>
          <a:bodyPr/>
          <a:lstStyle/>
          <a:p>
            <a:fld id="{5B43D19E-BFDB-4C92-8EDD-32EDDA8F41DF}" type="slidenum">
              <a:rPr lang="en-GB" smtClean="0"/>
              <a:pPr/>
              <a:t>13</a:t>
            </a:fld>
            <a:endParaRPr lang="en-GB"/>
          </a:p>
        </p:txBody>
      </p:sp>
    </p:spTree>
    <p:extLst>
      <p:ext uri="{BB962C8B-B14F-4D97-AF65-F5344CB8AC3E}">
        <p14:creationId xmlns:p14="http://schemas.microsoft.com/office/powerpoint/2010/main" val="71136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US" smtClean="0"/>
              <a:pPr/>
              <a:t>14</a:t>
            </a:fld>
            <a:endParaRPr lang="en-US" dirty="0"/>
          </a:p>
        </p:txBody>
      </p:sp>
    </p:spTree>
    <p:extLst>
      <p:ext uri="{BB962C8B-B14F-4D97-AF65-F5344CB8AC3E}">
        <p14:creationId xmlns:p14="http://schemas.microsoft.com/office/powerpoint/2010/main" val="294953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Footer Placeholder 4">
            <a:extLst>
              <a:ext uri="{FF2B5EF4-FFF2-40B4-BE49-F238E27FC236}">
                <a16:creationId xmlns:a16="http://schemas.microsoft.com/office/drawing/2014/main" id="{2757AF5A-CD3B-4B58-8312-BE71F936AB7F}"/>
              </a:ext>
            </a:extLst>
          </p:cNvPr>
          <p:cNvSpPr>
            <a:spLocks noGrp="1"/>
          </p:cNvSpPr>
          <p:nvPr>
            <p:ph type="ftr" sz="quarter" idx="4"/>
          </p:nvPr>
        </p:nvSpPr>
        <p:spPr/>
        <p:txBody>
          <a:bodyPr/>
          <a:lstStyle/>
          <a:p>
            <a:r>
              <a:rPr lang="en-US"/>
              <a:t>Source: OECD. Promoting housing affordability. Available on: https://www.oecd.org/housing/policy-toolkit/data-dashboard/promoting-housing-affordability/</a:t>
            </a:r>
            <a:endParaRPr lang="en-GB"/>
          </a:p>
        </p:txBody>
      </p:sp>
      <p:sp>
        <p:nvSpPr>
          <p:cNvPr id="6" name="Slide Number Placeholder 5">
            <a:extLst>
              <a:ext uri="{FF2B5EF4-FFF2-40B4-BE49-F238E27FC236}">
                <a16:creationId xmlns:a16="http://schemas.microsoft.com/office/drawing/2014/main" id="{C241CCF3-2EAF-4060-B1CC-C4C2BD6C319B}"/>
              </a:ext>
            </a:extLst>
          </p:cNvPr>
          <p:cNvSpPr>
            <a:spLocks noGrp="1"/>
          </p:cNvSpPr>
          <p:nvPr>
            <p:ph type="sldNum" sz="quarter" idx="5"/>
          </p:nvPr>
        </p:nvSpPr>
        <p:spPr/>
        <p:txBody>
          <a:bodyPr/>
          <a:lstStyle/>
          <a:p>
            <a:fld id="{5B43D19E-BFDB-4C92-8EDD-32EDDA8F41DF}" type="slidenum">
              <a:rPr lang="en-GB" smtClean="0"/>
              <a:pPr/>
              <a:t>19</a:t>
            </a:fld>
            <a:endParaRPr lang="en-GB"/>
          </a:p>
        </p:txBody>
      </p:sp>
    </p:spTree>
    <p:extLst>
      <p:ext uri="{BB962C8B-B14F-4D97-AF65-F5344CB8AC3E}">
        <p14:creationId xmlns:p14="http://schemas.microsoft.com/office/powerpoint/2010/main" val="71136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US" smtClean="0"/>
              <a:pPr/>
              <a:t>20</a:t>
            </a:fld>
            <a:endParaRPr lang="en-US" dirty="0"/>
          </a:p>
        </p:txBody>
      </p:sp>
    </p:spTree>
    <p:extLst>
      <p:ext uri="{BB962C8B-B14F-4D97-AF65-F5344CB8AC3E}">
        <p14:creationId xmlns:p14="http://schemas.microsoft.com/office/powerpoint/2010/main" val="294953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Footer Placeholder 4">
            <a:extLst>
              <a:ext uri="{FF2B5EF4-FFF2-40B4-BE49-F238E27FC236}">
                <a16:creationId xmlns:a16="http://schemas.microsoft.com/office/drawing/2014/main" id="{2757AF5A-CD3B-4B58-8312-BE71F936AB7F}"/>
              </a:ext>
            </a:extLst>
          </p:cNvPr>
          <p:cNvSpPr>
            <a:spLocks noGrp="1"/>
          </p:cNvSpPr>
          <p:nvPr>
            <p:ph type="ftr" sz="quarter" idx="4"/>
          </p:nvPr>
        </p:nvSpPr>
        <p:spPr/>
        <p:txBody>
          <a:bodyPr/>
          <a:lstStyle/>
          <a:p>
            <a:r>
              <a:rPr lang="en-US"/>
              <a:t>Source: OECD. Promoting housing affordability. Available on: https://www.oecd.org/housing/policy-toolkit/data-dashboard/promoting-housing-affordability/</a:t>
            </a:r>
            <a:endParaRPr lang="en-GB"/>
          </a:p>
        </p:txBody>
      </p:sp>
      <p:sp>
        <p:nvSpPr>
          <p:cNvPr id="6" name="Slide Number Placeholder 5">
            <a:extLst>
              <a:ext uri="{FF2B5EF4-FFF2-40B4-BE49-F238E27FC236}">
                <a16:creationId xmlns:a16="http://schemas.microsoft.com/office/drawing/2014/main" id="{C241CCF3-2EAF-4060-B1CC-C4C2BD6C319B}"/>
              </a:ext>
            </a:extLst>
          </p:cNvPr>
          <p:cNvSpPr>
            <a:spLocks noGrp="1"/>
          </p:cNvSpPr>
          <p:nvPr>
            <p:ph type="sldNum" sz="quarter" idx="5"/>
          </p:nvPr>
        </p:nvSpPr>
        <p:spPr/>
        <p:txBody>
          <a:bodyPr/>
          <a:lstStyle/>
          <a:p>
            <a:fld id="{5B43D19E-BFDB-4C92-8EDD-32EDDA8F41DF}" type="slidenum">
              <a:rPr lang="en-GB" smtClean="0"/>
              <a:pPr/>
              <a:t>24</a:t>
            </a:fld>
            <a:endParaRPr lang="en-GB"/>
          </a:p>
        </p:txBody>
      </p:sp>
    </p:spTree>
    <p:extLst>
      <p:ext uri="{BB962C8B-B14F-4D97-AF65-F5344CB8AC3E}">
        <p14:creationId xmlns:p14="http://schemas.microsoft.com/office/powerpoint/2010/main" val="367278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Footer Placeholder 3"/>
          <p:cNvSpPr>
            <a:spLocks noGrp="1"/>
          </p:cNvSpPr>
          <p:nvPr>
            <p:ph type="ftr" sz="quarter" idx="4"/>
          </p:nvPr>
        </p:nvSpPr>
        <p:spPr/>
        <p:txBody>
          <a:bodyPr/>
          <a:lstStyle/>
          <a:p>
            <a:r>
              <a:rPr lang="en-US"/>
              <a:t>Source: OECD. Promoting housing affordability. Available on: https://www.oecd.org/housing/policy-toolkit/data-dashboard/promoting-housing-affordability/</a:t>
            </a:r>
            <a:endParaRPr lang="en-GB"/>
          </a:p>
        </p:txBody>
      </p:sp>
      <p:sp>
        <p:nvSpPr>
          <p:cNvPr id="5" name="Slide Number Placeholder 4"/>
          <p:cNvSpPr>
            <a:spLocks noGrp="1"/>
          </p:cNvSpPr>
          <p:nvPr>
            <p:ph type="sldNum" sz="quarter" idx="5"/>
          </p:nvPr>
        </p:nvSpPr>
        <p:spPr/>
        <p:txBody>
          <a:bodyPr/>
          <a:lstStyle/>
          <a:p>
            <a:fld id="{5B43D19E-BFDB-4C92-8EDD-32EDDA8F41DF}" type="slidenum">
              <a:rPr lang="en-GB" smtClean="0"/>
              <a:pPr/>
              <a:t>25</a:t>
            </a:fld>
            <a:endParaRPr lang="en-GB"/>
          </a:p>
        </p:txBody>
      </p:sp>
    </p:spTree>
    <p:extLst>
      <p:ext uri="{BB962C8B-B14F-4D97-AF65-F5344CB8AC3E}">
        <p14:creationId xmlns:p14="http://schemas.microsoft.com/office/powerpoint/2010/main" val="2935694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Footer Placeholder 3"/>
          <p:cNvSpPr>
            <a:spLocks noGrp="1"/>
          </p:cNvSpPr>
          <p:nvPr>
            <p:ph type="ftr" sz="quarter" idx="4"/>
          </p:nvPr>
        </p:nvSpPr>
        <p:spPr/>
        <p:txBody>
          <a:bodyPr/>
          <a:lstStyle/>
          <a:p>
            <a:r>
              <a:rPr lang="en-US"/>
              <a:t>Source: OECD. Promoting housing affordability. Available on: https://www.oecd.org/housing/policy-toolkit/data-dashboard/promoting-housing-affordability/</a:t>
            </a:r>
            <a:endParaRPr lang="en-GB"/>
          </a:p>
        </p:txBody>
      </p:sp>
      <p:sp>
        <p:nvSpPr>
          <p:cNvPr id="5" name="Slide Number Placeholder 4"/>
          <p:cNvSpPr>
            <a:spLocks noGrp="1"/>
          </p:cNvSpPr>
          <p:nvPr>
            <p:ph type="sldNum" sz="quarter" idx="5"/>
          </p:nvPr>
        </p:nvSpPr>
        <p:spPr/>
        <p:txBody>
          <a:bodyPr/>
          <a:lstStyle/>
          <a:p>
            <a:fld id="{5B43D19E-BFDB-4C92-8EDD-32EDDA8F41DF}" type="slidenum">
              <a:rPr lang="en-GB" smtClean="0"/>
              <a:pPr/>
              <a:t>26</a:t>
            </a:fld>
            <a:endParaRPr lang="en-GB"/>
          </a:p>
        </p:txBody>
      </p:sp>
    </p:spTree>
    <p:extLst>
      <p:ext uri="{BB962C8B-B14F-4D97-AF65-F5344CB8AC3E}">
        <p14:creationId xmlns:p14="http://schemas.microsoft.com/office/powerpoint/2010/main" val="443761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US"/>
              <a:t>Source: OECD. Promoting housing affordability. Available on: https://www.oecd.org/housing/policy-toolkit/data-dashboard/promoting-housing-affordability/</a:t>
            </a:r>
            <a:endParaRPr lang="en-GB"/>
          </a:p>
        </p:txBody>
      </p:sp>
      <p:sp>
        <p:nvSpPr>
          <p:cNvPr id="5" name="Slide Number Placeholder 4"/>
          <p:cNvSpPr>
            <a:spLocks noGrp="1"/>
          </p:cNvSpPr>
          <p:nvPr>
            <p:ph type="sldNum" sz="quarter" idx="5"/>
          </p:nvPr>
        </p:nvSpPr>
        <p:spPr/>
        <p:txBody>
          <a:bodyPr/>
          <a:lstStyle/>
          <a:p>
            <a:fld id="{5B43D19E-BFDB-4C92-8EDD-32EDDA8F41DF}" type="slidenum">
              <a:rPr lang="en-GB" smtClean="0"/>
              <a:pPr/>
              <a:t>29</a:t>
            </a:fld>
            <a:endParaRPr lang="en-GB"/>
          </a:p>
        </p:txBody>
      </p:sp>
    </p:spTree>
    <p:extLst>
      <p:ext uri="{BB962C8B-B14F-4D97-AF65-F5344CB8AC3E}">
        <p14:creationId xmlns:p14="http://schemas.microsoft.com/office/powerpoint/2010/main" val="3016305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Footer Placeholder 4">
            <a:extLst>
              <a:ext uri="{FF2B5EF4-FFF2-40B4-BE49-F238E27FC236}">
                <a16:creationId xmlns:a16="http://schemas.microsoft.com/office/drawing/2014/main" id="{986E265F-E18A-4827-BBD0-10D3E12458E1}"/>
              </a:ext>
            </a:extLst>
          </p:cNvPr>
          <p:cNvSpPr>
            <a:spLocks noGrp="1"/>
          </p:cNvSpPr>
          <p:nvPr>
            <p:ph type="ftr" sz="quarter" idx="4"/>
          </p:nvPr>
        </p:nvSpPr>
        <p:spPr/>
        <p:txBody>
          <a:bodyPr/>
          <a:lstStyle/>
          <a:p>
            <a:r>
              <a:rPr lang="en-US"/>
              <a:t>Source: OECD. Promoting housing affordability. Available on: https://www.oecd.org/housing/policy-toolkit/data-dashboard/promoting-housing-affordability/</a:t>
            </a:r>
            <a:endParaRPr lang="en-GB"/>
          </a:p>
        </p:txBody>
      </p:sp>
      <p:sp>
        <p:nvSpPr>
          <p:cNvPr id="6" name="Slide Number Placeholder 5">
            <a:extLst>
              <a:ext uri="{FF2B5EF4-FFF2-40B4-BE49-F238E27FC236}">
                <a16:creationId xmlns:a16="http://schemas.microsoft.com/office/drawing/2014/main" id="{92A46C31-FB72-46A8-8152-511DAA792ADA}"/>
              </a:ext>
            </a:extLst>
          </p:cNvPr>
          <p:cNvSpPr>
            <a:spLocks noGrp="1"/>
          </p:cNvSpPr>
          <p:nvPr>
            <p:ph type="sldNum" sz="quarter" idx="5"/>
          </p:nvPr>
        </p:nvSpPr>
        <p:spPr/>
        <p:txBody>
          <a:bodyPr/>
          <a:lstStyle/>
          <a:p>
            <a:fld id="{5B43D19E-BFDB-4C92-8EDD-32EDDA8F41DF}" type="slidenum">
              <a:rPr lang="en-GB" smtClean="0"/>
              <a:pPr/>
              <a:t>3</a:t>
            </a:fld>
            <a:endParaRPr lang="en-GB"/>
          </a:p>
        </p:txBody>
      </p:sp>
    </p:spTree>
    <p:extLst>
      <p:ext uri="{BB962C8B-B14F-4D97-AF65-F5344CB8AC3E}">
        <p14:creationId xmlns:p14="http://schemas.microsoft.com/office/powerpoint/2010/main" val="1537612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US"/>
              <a:t>Source: OECD. Promoting housing affordability. Available on: https://www.oecd.org/housing/policy-toolkit/data-dashboard/promoting-housing-affordability/</a:t>
            </a:r>
            <a:endParaRPr lang="en-GB"/>
          </a:p>
        </p:txBody>
      </p:sp>
      <p:sp>
        <p:nvSpPr>
          <p:cNvPr id="5" name="Slide Number Placeholder 4"/>
          <p:cNvSpPr>
            <a:spLocks noGrp="1"/>
          </p:cNvSpPr>
          <p:nvPr>
            <p:ph type="sldNum" sz="quarter" idx="5"/>
          </p:nvPr>
        </p:nvSpPr>
        <p:spPr/>
        <p:txBody>
          <a:bodyPr/>
          <a:lstStyle/>
          <a:p>
            <a:fld id="{5B43D19E-BFDB-4C92-8EDD-32EDDA8F41DF}" type="slidenum">
              <a:rPr lang="en-GB" smtClean="0"/>
              <a:pPr/>
              <a:t>4</a:t>
            </a:fld>
            <a:endParaRPr lang="en-GB"/>
          </a:p>
        </p:txBody>
      </p:sp>
    </p:spTree>
    <p:extLst>
      <p:ext uri="{BB962C8B-B14F-4D97-AF65-F5344CB8AC3E}">
        <p14:creationId xmlns:p14="http://schemas.microsoft.com/office/powerpoint/2010/main" val="182723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US"/>
              <a:t>Source: OECD. Promoting housing affordability. Available on: https://www.oecd.org/housing/policy-toolkit/data-dashboard/promoting-housing-affordability/</a:t>
            </a:r>
            <a:endParaRPr lang="en-GB"/>
          </a:p>
        </p:txBody>
      </p:sp>
      <p:sp>
        <p:nvSpPr>
          <p:cNvPr id="5" name="Slide Number Placeholder 4"/>
          <p:cNvSpPr>
            <a:spLocks noGrp="1"/>
          </p:cNvSpPr>
          <p:nvPr>
            <p:ph type="sldNum" sz="quarter" idx="5"/>
          </p:nvPr>
        </p:nvSpPr>
        <p:spPr/>
        <p:txBody>
          <a:bodyPr/>
          <a:lstStyle/>
          <a:p>
            <a:fld id="{5B43D19E-BFDB-4C92-8EDD-32EDDA8F41DF}" type="slidenum">
              <a:rPr lang="en-GB" smtClean="0"/>
              <a:pPr/>
              <a:t>5</a:t>
            </a:fld>
            <a:endParaRPr lang="en-GB"/>
          </a:p>
        </p:txBody>
      </p:sp>
    </p:spTree>
    <p:extLst>
      <p:ext uri="{BB962C8B-B14F-4D97-AF65-F5344CB8AC3E}">
        <p14:creationId xmlns:p14="http://schemas.microsoft.com/office/powerpoint/2010/main" val="1484502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US"/>
              <a:t>Source: OECD. Promoting housing affordability. Available on: https://www.oecd.org/housing/policy-toolkit/data-dashboard/promoting-housing-affordability/</a:t>
            </a:r>
            <a:endParaRPr lang="en-GB"/>
          </a:p>
        </p:txBody>
      </p:sp>
      <p:sp>
        <p:nvSpPr>
          <p:cNvPr id="5" name="Slide Number Placeholder 4"/>
          <p:cNvSpPr>
            <a:spLocks noGrp="1"/>
          </p:cNvSpPr>
          <p:nvPr>
            <p:ph type="sldNum" sz="quarter" idx="5"/>
          </p:nvPr>
        </p:nvSpPr>
        <p:spPr/>
        <p:txBody>
          <a:bodyPr/>
          <a:lstStyle/>
          <a:p>
            <a:fld id="{5B43D19E-BFDB-4C92-8EDD-32EDDA8F41DF}" type="slidenum">
              <a:rPr lang="en-GB" smtClean="0"/>
              <a:pPr/>
              <a:t>6</a:t>
            </a:fld>
            <a:endParaRPr lang="en-GB"/>
          </a:p>
        </p:txBody>
      </p:sp>
    </p:spTree>
    <p:extLst>
      <p:ext uri="{BB962C8B-B14F-4D97-AF65-F5344CB8AC3E}">
        <p14:creationId xmlns:p14="http://schemas.microsoft.com/office/powerpoint/2010/main" val="87613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Footer Placeholder 4">
            <a:extLst>
              <a:ext uri="{FF2B5EF4-FFF2-40B4-BE49-F238E27FC236}">
                <a16:creationId xmlns:a16="http://schemas.microsoft.com/office/drawing/2014/main" id="{2757AF5A-CD3B-4B58-8312-BE71F936AB7F}"/>
              </a:ext>
            </a:extLst>
          </p:cNvPr>
          <p:cNvSpPr>
            <a:spLocks noGrp="1"/>
          </p:cNvSpPr>
          <p:nvPr>
            <p:ph type="ftr" sz="quarter" idx="4"/>
          </p:nvPr>
        </p:nvSpPr>
        <p:spPr/>
        <p:txBody>
          <a:bodyPr/>
          <a:lstStyle/>
          <a:p>
            <a:r>
              <a:rPr lang="en-US"/>
              <a:t>Source: OECD. Promoting housing affordability. Available on: https://www.oecd.org/housing/policy-toolkit/data-dashboard/promoting-housing-affordability/</a:t>
            </a:r>
            <a:endParaRPr lang="en-GB"/>
          </a:p>
        </p:txBody>
      </p:sp>
      <p:sp>
        <p:nvSpPr>
          <p:cNvPr id="6" name="Slide Number Placeholder 5">
            <a:extLst>
              <a:ext uri="{FF2B5EF4-FFF2-40B4-BE49-F238E27FC236}">
                <a16:creationId xmlns:a16="http://schemas.microsoft.com/office/drawing/2014/main" id="{C241CCF3-2EAF-4060-B1CC-C4C2BD6C319B}"/>
              </a:ext>
            </a:extLst>
          </p:cNvPr>
          <p:cNvSpPr>
            <a:spLocks noGrp="1"/>
          </p:cNvSpPr>
          <p:nvPr>
            <p:ph type="sldNum" sz="quarter" idx="5"/>
          </p:nvPr>
        </p:nvSpPr>
        <p:spPr/>
        <p:txBody>
          <a:bodyPr/>
          <a:lstStyle/>
          <a:p>
            <a:fld id="{5B43D19E-BFDB-4C92-8EDD-32EDDA8F41DF}" type="slidenum">
              <a:rPr lang="en-GB" smtClean="0"/>
              <a:pPr/>
              <a:t>7</a:t>
            </a:fld>
            <a:endParaRPr lang="en-GB"/>
          </a:p>
        </p:txBody>
      </p:sp>
    </p:spTree>
    <p:extLst>
      <p:ext uri="{BB962C8B-B14F-4D97-AF65-F5344CB8AC3E}">
        <p14:creationId xmlns:p14="http://schemas.microsoft.com/office/powerpoint/2010/main" val="534346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US"/>
              <a:t>Source: OECD. Promoting housing affordability. Available on: https://www.oecd.org/housing/policy-toolkit/data-dashboard/promoting-housing-affordability/</a:t>
            </a:r>
            <a:endParaRPr lang="en-GB"/>
          </a:p>
        </p:txBody>
      </p:sp>
      <p:sp>
        <p:nvSpPr>
          <p:cNvPr id="5" name="Slide Number Placeholder 4"/>
          <p:cNvSpPr>
            <a:spLocks noGrp="1"/>
          </p:cNvSpPr>
          <p:nvPr>
            <p:ph type="sldNum" sz="quarter" idx="5"/>
          </p:nvPr>
        </p:nvSpPr>
        <p:spPr/>
        <p:txBody>
          <a:bodyPr/>
          <a:lstStyle/>
          <a:p>
            <a:fld id="{5B43D19E-BFDB-4C92-8EDD-32EDDA8F41DF}" type="slidenum">
              <a:rPr lang="en-GB" smtClean="0"/>
              <a:pPr/>
              <a:t>8</a:t>
            </a:fld>
            <a:endParaRPr lang="en-GB"/>
          </a:p>
        </p:txBody>
      </p:sp>
    </p:spTree>
    <p:extLst>
      <p:ext uri="{BB962C8B-B14F-4D97-AF65-F5344CB8AC3E}">
        <p14:creationId xmlns:p14="http://schemas.microsoft.com/office/powerpoint/2010/main" val="2893129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US"/>
              <a:t>Source: OECD. Promoting housing affordability. Available on: https://www.oecd.org/housing/policy-toolkit/data-dashboard/promoting-housing-affordability/</a:t>
            </a:r>
            <a:endParaRPr lang="en-GB"/>
          </a:p>
        </p:txBody>
      </p:sp>
      <p:sp>
        <p:nvSpPr>
          <p:cNvPr id="5" name="Slide Number Placeholder 4"/>
          <p:cNvSpPr>
            <a:spLocks noGrp="1"/>
          </p:cNvSpPr>
          <p:nvPr>
            <p:ph type="sldNum" sz="quarter" idx="5"/>
          </p:nvPr>
        </p:nvSpPr>
        <p:spPr/>
        <p:txBody>
          <a:bodyPr/>
          <a:lstStyle/>
          <a:p>
            <a:fld id="{5B43D19E-BFDB-4C92-8EDD-32EDDA8F41DF}" type="slidenum">
              <a:rPr lang="en-GB" smtClean="0"/>
              <a:pPr/>
              <a:t>9</a:t>
            </a:fld>
            <a:endParaRPr lang="en-GB"/>
          </a:p>
        </p:txBody>
      </p:sp>
    </p:spTree>
    <p:extLst>
      <p:ext uri="{BB962C8B-B14F-4D97-AF65-F5344CB8AC3E}">
        <p14:creationId xmlns:p14="http://schemas.microsoft.com/office/powerpoint/2010/main" val="2823747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Footer Placeholder 3"/>
          <p:cNvSpPr>
            <a:spLocks noGrp="1"/>
          </p:cNvSpPr>
          <p:nvPr>
            <p:ph type="ftr" sz="quarter" idx="4"/>
          </p:nvPr>
        </p:nvSpPr>
        <p:spPr/>
        <p:txBody>
          <a:bodyPr/>
          <a:lstStyle/>
          <a:p>
            <a:r>
              <a:rPr lang="en-US"/>
              <a:t>Source: OECD. Promoting housing affordability. Available on: https://www.oecd.org/housing/policy-toolkit/data-dashboard/promoting-housing-affordability/</a:t>
            </a:r>
            <a:endParaRPr lang="en-GB"/>
          </a:p>
        </p:txBody>
      </p:sp>
      <p:sp>
        <p:nvSpPr>
          <p:cNvPr id="5" name="Slide Number Placeholder 4"/>
          <p:cNvSpPr>
            <a:spLocks noGrp="1"/>
          </p:cNvSpPr>
          <p:nvPr>
            <p:ph type="sldNum" sz="quarter" idx="5"/>
          </p:nvPr>
        </p:nvSpPr>
        <p:spPr/>
        <p:txBody>
          <a:bodyPr/>
          <a:lstStyle/>
          <a:p>
            <a:fld id="{5B43D19E-BFDB-4C92-8EDD-32EDDA8F41DF}" type="slidenum">
              <a:rPr lang="en-GB" smtClean="0"/>
              <a:pPr/>
              <a:t>10</a:t>
            </a:fld>
            <a:endParaRPr lang="en-GB"/>
          </a:p>
        </p:txBody>
      </p:sp>
    </p:spTree>
    <p:extLst>
      <p:ext uri="{BB962C8B-B14F-4D97-AF65-F5344CB8AC3E}">
        <p14:creationId xmlns:p14="http://schemas.microsoft.com/office/powerpoint/2010/main" val="6194607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5.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slide with author">
    <p:spTree>
      <p:nvGrpSpPr>
        <p:cNvPr id="1" name=""/>
        <p:cNvGrpSpPr/>
        <p:nvPr/>
      </p:nvGrpSpPr>
      <p:grpSpPr>
        <a:xfrm>
          <a:off x="0" y="0"/>
          <a:ext cx="0" cy="0"/>
          <a:chOff x="0" y="0"/>
          <a:chExt cx="0" cy="0"/>
        </a:xfrm>
      </p:grpSpPr>
      <p:pic>
        <p:nvPicPr>
          <p:cNvPr id="4" name="Picture 3" descr="An aerial view of a row of houses&#10;&#10;Description automatically generated">
            <a:extLst>
              <a:ext uri="{FF2B5EF4-FFF2-40B4-BE49-F238E27FC236}">
                <a16:creationId xmlns:a16="http://schemas.microsoft.com/office/drawing/2014/main" id="{56C32E28-87B5-6CB3-2D86-163626B528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453"/>
            <a:ext cx="12198350" cy="6896453"/>
          </a:xfrm>
          <a:prstGeom prst="rect">
            <a:avLst/>
          </a:prstGeom>
        </p:spPr>
      </p:pic>
      <p:sp>
        <p:nvSpPr>
          <p:cNvPr id="11" name="Title 1"/>
          <p:cNvSpPr>
            <a:spLocks noGrp="1"/>
          </p:cNvSpPr>
          <p:nvPr>
            <p:ph type="ctrTitle"/>
          </p:nvPr>
        </p:nvSpPr>
        <p:spPr>
          <a:xfrm>
            <a:off x="867939" y="2066609"/>
            <a:ext cx="4328932" cy="979702"/>
          </a:xfrm>
        </p:spPr>
        <p:txBody>
          <a:bodyPr/>
          <a:lstStyle>
            <a:lvl1pPr>
              <a:defRPr sz="3000" b="0">
                <a:solidFill>
                  <a:schemeClr val="bg1"/>
                </a:solidFill>
                <a:latin typeface="Arial" panose="020B0604020202020204" pitchFamily="34"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867939" y="3158546"/>
            <a:ext cx="4328932" cy="1046323"/>
          </a:xfrm>
        </p:spPr>
        <p:txBody>
          <a:bodyPr/>
          <a:lstStyle>
            <a:lvl1pPr marL="0" indent="0" algn="l">
              <a:spcAft>
                <a:spcPts val="1200"/>
              </a:spcAft>
              <a:buNone/>
              <a:defRPr sz="1600">
                <a:solidFill>
                  <a:schemeClr val="bg1"/>
                </a:solidFill>
                <a:latin typeface="Arial" panose="020B0604020202020204" pitchFamily="34"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22" name="Freeform 56">
            <a:extLst>
              <a:ext uri="{FF2B5EF4-FFF2-40B4-BE49-F238E27FC236}">
                <a16:creationId xmlns:a16="http://schemas.microsoft.com/office/drawing/2014/main" id="{8858C5B3-7275-4EE7-B029-F2A7B35E4D16}"/>
              </a:ext>
            </a:extLst>
          </p:cNvPr>
          <p:cNvSpPr/>
          <p:nvPr userDrawn="1"/>
        </p:nvSpPr>
        <p:spPr>
          <a:xfrm>
            <a:off x="590550" y="387350"/>
            <a:ext cx="3996140" cy="3752850"/>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6313971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andard slide -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latin typeface="Arial" panose="020B0604020202020204" pitchFamily="34" charset="0"/>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9" y="1128396"/>
            <a:ext cx="10980896" cy="5027930"/>
          </a:xfrm>
          <a:prstGeom prst="rect">
            <a:avLst/>
          </a:prstGeom>
        </p:spPr>
        <p:txBody>
          <a:bodyPr vert="horz" lIns="0" tIns="0" rIns="0" bIns="0" rtlCol="0" anchor="t" anchorCtr="0">
            <a:noAutofit/>
          </a:bodyPr>
          <a:lstStyle>
            <a:lvl1pPr marL="356616" indent="-356616">
              <a:buClr>
                <a:schemeClr val="tx2"/>
              </a:buClr>
              <a:buSzPct val="80000"/>
              <a:buFont typeface="Arial" panose="020B0604020202020204" pitchFamily="34" charset="0"/>
              <a:buChar char="►"/>
              <a:defRPr/>
            </a:lvl1pPr>
            <a:lvl2pPr marL="713232" indent="-356616">
              <a:buClr>
                <a:schemeClr val="tx2"/>
              </a:buClr>
              <a:buSzPct val="80000"/>
              <a:buFont typeface="Arial" panose="020B0604020202020204" pitchFamily="34" charset="0"/>
              <a:buChar char="►"/>
              <a:defRPr/>
            </a:lvl2pPr>
            <a:lvl3pPr marL="1069848" indent="-356616">
              <a:buClr>
                <a:schemeClr val="tx2"/>
              </a:buClr>
              <a:buSzPct val="80000"/>
              <a:buFont typeface="Arial" panose="020B0604020202020204" pitchFamily="34" charset="0"/>
              <a:buChar char="►"/>
              <a:defRPr/>
            </a:lvl3pPr>
            <a:lvl4pPr marL="1426464" indent="-356616">
              <a:buClr>
                <a:schemeClr val="tx2"/>
              </a:buClr>
              <a:buSzPct val="80000"/>
              <a:buFont typeface="Arial" panose="020B0604020202020204" pitchFamily="34" charset="0"/>
              <a:buChar char="►"/>
              <a:defRPr/>
            </a:lvl4pPr>
            <a:lvl5pPr marL="1783080" indent="-356616">
              <a:buClr>
                <a:schemeClr val="tx2"/>
              </a:buClr>
              <a:buSzPct val="8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0"/>
          </p:nvPr>
        </p:nvSpPr>
        <p:spPr/>
        <p:txBody>
          <a:bodyPr/>
          <a:lstStyle/>
          <a:p>
            <a:r>
              <a:rPr lang="en-US"/>
              <a:t>Feasibility Study for integrated Social Innovation Initiative in Lithuania</a:t>
            </a:r>
            <a:endParaRPr lang="en-IN"/>
          </a:p>
        </p:txBody>
      </p:sp>
    </p:spTree>
    <p:extLst>
      <p:ext uri="{BB962C8B-B14F-4D97-AF65-F5344CB8AC3E}">
        <p14:creationId xmlns:p14="http://schemas.microsoft.com/office/powerpoint/2010/main" val="103101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919" y="1125538"/>
            <a:ext cx="10960606" cy="502793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latin typeface="Arial" panose="020B0604020202020204" pitchFamily="34" charset="0"/>
            </a:endParaRPr>
          </a:p>
        </p:txBody>
      </p:sp>
      <p:sp>
        <p:nvSpPr>
          <p:cNvPr id="7" name="Footer Placeholder 6"/>
          <p:cNvSpPr>
            <a:spLocks noGrp="1"/>
          </p:cNvSpPr>
          <p:nvPr>
            <p:ph type="ftr" sz="quarter" idx="10"/>
          </p:nvPr>
        </p:nvSpPr>
        <p:spPr/>
        <p:txBody>
          <a:bodyPr/>
          <a:lstStyle/>
          <a:p>
            <a:r>
              <a:rPr lang="en-US"/>
              <a:t>Feasibility Study for integrated Social Innovation Initiative in Lithuania</a:t>
            </a:r>
            <a:endParaRPr lang="en-IN"/>
          </a:p>
        </p:txBody>
      </p:sp>
    </p:spTree>
    <p:extLst>
      <p:ext uri="{BB962C8B-B14F-4D97-AF65-F5344CB8AC3E}">
        <p14:creationId xmlns:p14="http://schemas.microsoft.com/office/powerpoint/2010/main" val="377252225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latin typeface="Arial" panose="020B0604020202020204" pitchFamily="34" charset="0"/>
            </a:endParaRPr>
          </a:p>
        </p:txBody>
      </p:sp>
      <p:sp>
        <p:nvSpPr>
          <p:cNvPr id="6" name="Footer Placeholder 5"/>
          <p:cNvSpPr>
            <a:spLocks noGrp="1"/>
          </p:cNvSpPr>
          <p:nvPr>
            <p:ph type="ftr" sz="quarter" idx="10"/>
          </p:nvPr>
        </p:nvSpPr>
        <p:spPr/>
        <p:txBody>
          <a:bodyPr/>
          <a:lstStyle/>
          <a:p>
            <a:r>
              <a:rPr lang="en-US"/>
              <a:t>Feasibility Study for integrated Social Innovation Initiative in Lithuania</a:t>
            </a:r>
            <a:endParaRPr lang="en-IN"/>
          </a:p>
        </p:txBody>
      </p:sp>
    </p:spTree>
    <p:extLst>
      <p:ext uri="{BB962C8B-B14F-4D97-AF65-F5344CB8AC3E}">
        <p14:creationId xmlns:p14="http://schemas.microsoft.com/office/powerpoint/2010/main" val="1586847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latin typeface="Arial" panose="020B0604020202020204" pitchFamily="34" charset="0"/>
            </a:endParaRPr>
          </a:p>
        </p:txBody>
      </p:sp>
      <p:sp>
        <p:nvSpPr>
          <p:cNvPr id="6" name="Footer Placeholder 5"/>
          <p:cNvSpPr>
            <a:spLocks noGrp="1"/>
          </p:cNvSpPr>
          <p:nvPr>
            <p:ph type="ftr" sz="quarter" idx="10"/>
          </p:nvPr>
        </p:nvSpPr>
        <p:spPr/>
        <p:txBody>
          <a:bodyPr/>
          <a:lstStyle/>
          <a:p>
            <a:r>
              <a:rPr lang="en-US"/>
              <a:t>Feasibility Study for integrated Social Innovation Initiative in Lithuania</a:t>
            </a:r>
            <a:endParaRPr lang="en-IN"/>
          </a:p>
        </p:txBody>
      </p:sp>
    </p:spTree>
    <p:extLst>
      <p:ext uri="{BB962C8B-B14F-4D97-AF65-F5344CB8AC3E}">
        <p14:creationId xmlns:p14="http://schemas.microsoft.com/office/powerpoint/2010/main" val="3545704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pter Slide with pictur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4826525" y="0"/>
            <a:ext cx="7371826"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1475715" y="2918173"/>
            <a:ext cx="3350809" cy="1055708"/>
          </a:xfrm>
        </p:spPr>
        <p:txBody>
          <a:bodyPr rIns="72000" anchor="ctr"/>
          <a:lstStyle>
            <a:lvl1pPr marL="0" indent="0" algn="r">
              <a:buNone/>
              <a:defRPr sz="3000"/>
            </a:lvl1pPr>
          </a:lstStyle>
          <a:p>
            <a:pPr lvl="0"/>
            <a:r>
              <a:rPr lang="en-IN" dirty="0"/>
              <a:t>Chapter Title</a:t>
            </a:r>
          </a:p>
          <a:p>
            <a:pPr lvl="0"/>
            <a:r>
              <a:rPr lang="en-IN" dirty="0"/>
              <a:t>EY Interstate Light</a:t>
            </a:r>
          </a:p>
        </p:txBody>
      </p:sp>
      <p:sp>
        <p:nvSpPr>
          <p:cNvPr id="6" name="Footer Placeholder 5"/>
          <p:cNvSpPr>
            <a:spLocks noGrp="1"/>
          </p:cNvSpPr>
          <p:nvPr>
            <p:ph type="ftr" sz="quarter" idx="13"/>
          </p:nvPr>
        </p:nvSpPr>
        <p:spPr/>
        <p:txBody>
          <a:bodyPr/>
          <a:lstStyle/>
          <a:p>
            <a:r>
              <a:rPr lang="en-US"/>
              <a:t>Feasibility Study for integrated Social Innovation Initiative in Lithuania</a:t>
            </a:r>
            <a:endParaRPr lang="en-IN"/>
          </a:p>
        </p:txBody>
      </p:sp>
    </p:spTree>
    <p:extLst>
      <p:ext uri="{BB962C8B-B14F-4D97-AF65-F5344CB8AC3E}">
        <p14:creationId xmlns:p14="http://schemas.microsoft.com/office/powerpoint/2010/main" val="3980022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sclaimer ENG">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0786345C-4692-49DC-9423-6F32BC388B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3" y="0"/>
            <a:ext cx="12192005" cy="6858000"/>
          </a:xfrm>
          <a:prstGeom prst="rect">
            <a:avLst/>
          </a:prstGeom>
        </p:spPr>
      </p:pic>
      <p:sp>
        <p:nvSpPr>
          <p:cNvPr id="4" name="TextBox 3">
            <a:extLst>
              <a:ext uri="{FF2B5EF4-FFF2-40B4-BE49-F238E27FC236}">
                <a16:creationId xmlns:a16="http://schemas.microsoft.com/office/drawing/2014/main" id="{E5A11FCD-5480-4BC8-A994-57733B364E15}"/>
              </a:ext>
            </a:extLst>
          </p:cNvPr>
          <p:cNvSpPr txBox="1">
            <a:spLocks/>
          </p:cNvSpPr>
          <p:nvPr userDrawn="1"/>
        </p:nvSpPr>
        <p:spPr>
          <a:xfrm>
            <a:off x="590550" y="908050"/>
            <a:ext cx="3205138" cy="2660728"/>
          </a:xfrm>
          <a:prstGeom prst="rect">
            <a:avLst/>
          </a:prstGeom>
          <a:noFill/>
        </p:spPr>
        <p:txBody>
          <a:bodyPr wrap="square" lIns="0" tIns="36576" rIns="0" bIns="0" rtlCol="0" anchor="t">
            <a:spAutoFit/>
          </a:bodyPr>
          <a:lstStyle/>
          <a:p>
            <a:pPr lvl="0">
              <a:spcAft>
                <a:spcPts val="600"/>
              </a:spcAft>
              <a:buClr>
                <a:srgbClr val="FFD200"/>
              </a:buClr>
              <a:buSzPct val="70000"/>
              <a:defRPr/>
            </a:pPr>
            <a:r>
              <a:rPr kumimoji="0" lang="en-US" sz="1200" b="1" i="0" u="none" strike="noStrike" kern="0" cap="none" spc="0" normalizeH="0" baseline="0" noProof="0" dirty="0">
                <a:ln>
                  <a:noFill/>
                </a:ln>
                <a:solidFill>
                  <a:srgbClr val="FFE600"/>
                </a:solidFill>
                <a:effectLst/>
                <a:uLnTx/>
                <a:uFillTx/>
                <a:latin typeface="Arial" panose="020B0604020202020204" pitchFamily="34" charset="0"/>
                <a:cs typeface="Arial" panose="020B0604020202020204" pitchFamily="34" charset="0"/>
              </a:rPr>
              <a:t>EY  </a:t>
            </a:r>
            <a:r>
              <a:rPr kumimoji="0" lang="en-US" sz="1200" b="0" i="0" u="none" strike="noStrike" kern="0" cap="none" spc="0" normalizeH="0" baseline="0" noProof="0" dirty="0">
                <a:ln>
                  <a:noFill/>
                </a:ln>
                <a:solidFill>
                  <a:srgbClr val="FFE600"/>
                </a:solidFill>
                <a:effectLst/>
                <a:uLnTx/>
                <a:uFillTx/>
                <a:latin typeface="Arial" panose="020B0604020202020204" pitchFamily="34" charset="0"/>
                <a:cs typeface="Arial" panose="020B0604020202020204" pitchFamily="34" charset="0"/>
              </a:rPr>
              <a:t>|  </a:t>
            </a:r>
            <a:r>
              <a:rPr lang="en-IN" sz="1200" kern="0" dirty="0">
                <a:solidFill>
                  <a:srgbClr val="FFE600"/>
                </a:solidFill>
                <a:latin typeface="Arial" panose="020B0604020202020204" pitchFamily="34" charset="0"/>
                <a:cs typeface="Arial" panose="020B0604020202020204" pitchFamily="34" charset="0"/>
              </a:rPr>
              <a:t>Building a better working world</a:t>
            </a:r>
            <a:endParaRPr kumimoji="0" lang="en-US" sz="1200" b="0" i="0" u="none" strike="noStrike" kern="0" cap="none" spc="0" normalizeH="0" baseline="0" noProof="0" dirty="0">
              <a:ln>
                <a:noFill/>
              </a:ln>
              <a:solidFill>
                <a:srgbClr val="FFE600"/>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
                <a:srgbClr val="FFD200"/>
              </a:buClr>
              <a:buSzPct val="70000"/>
              <a:buFontTx/>
              <a:buNone/>
              <a:tabLst/>
              <a:defRPr/>
            </a:pPr>
            <a:endParaRPr kumimoji="0" lang="en-US" sz="11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lvl="0">
              <a:buClr>
                <a:srgbClr val="FFD200"/>
              </a:buClr>
              <a:buSzPct val="70000"/>
              <a:defRPr/>
            </a:pPr>
            <a:r>
              <a:rPr lang="en-IN" sz="1100" kern="0" dirty="0">
                <a:solidFill>
                  <a:srgbClr val="FFFFFF"/>
                </a:solidFill>
                <a:latin typeface="Arial" panose="020B0604020202020204" pitchFamily="34" charset="0"/>
                <a:cs typeface="Arial" panose="020B0604020202020204" pitchFamily="34" charset="0"/>
              </a:rPr>
              <a:t>EY exists to build a better working world, helping </a:t>
            </a:r>
            <a:br>
              <a:rPr lang="cs-CZ" sz="1100" kern="0" dirty="0">
                <a:solidFill>
                  <a:srgbClr val="FFFFFF"/>
                </a:solidFill>
                <a:latin typeface="Arial" panose="020B0604020202020204" pitchFamily="34" charset="0"/>
                <a:cs typeface="Arial" panose="020B0604020202020204" pitchFamily="34" charset="0"/>
              </a:rPr>
            </a:br>
            <a:r>
              <a:rPr lang="en-IN" sz="1100" kern="0" dirty="0">
                <a:solidFill>
                  <a:srgbClr val="FFFFFF"/>
                </a:solidFill>
                <a:latin typeface="Arial" panose="020B0604020202020204" pitchFamily="34" charset="0"/>
                <a:cs typeface="Arial" panose="020B0604020202020204" pitchFamily="34" charset="0"/>
              </a:rPr>
              <a:t>to create long-term value for clients, people </a:t>
            </a:r>
            <a:br>
              <a:rPr lang="cs-CZ" sz="1100" kern="0" dirty="0">
                <a:solidFill>
                  <a:srgbClr val="FFFFFF"/>
                </a:solidFill>
                <a:latin typeface="Arial" panose="020B0604020202020204" pitchFamily="34" charset="0"/>
                <a:cs typeface="Arial" panose="020B0604020202020204" pitchFamily="34" charset="0"/>
              </a:rPr>
            </a:br>
            <a:r>
              <a:rPr lang="en-IN" sz="1100" kern="0" dirty="0">
                <a:solidFill>
                  <a:srgbClr val="FFFFFF"/>
                </a:solidFill>
                <a:latin typeface="Arial" panose="020B0604020202020204" pitchFamily="34" charset="0"/>
                <a:cs typeface="Arial" panose="020B0604020202020204" pitchFamily="34" charset="0"/>
              </a:rPr>
              <a:t>and society and build trust in the capital markets. </a:t>
            </a:r>
          </a:p>
          <a:p>
            <a:pPr lvl="0">
              <a:buClr>
                <a:srgbClr val="FFD200"/>
              </a:buClr>
              <a:buSzPct val="70000"/>
              <a:defRPr/>
            </a:pPr>
            <a:endParaRPr lang="en-IN" sz="1100" kern="0" dirty="0">
              <a:solidFill>
                <a:srgbClr val="FFFFFF"/>
              </a:solidFill>
              <a:latin typeface="Arial" panose="020B0604020202020204" pitchFamily="34" charset="0"/>
              <a:cs typeface="Arial" panose="020B0604020202020204" pitchFamily="34" charset="0"/>
            </a:endParaRPr>
          </a:p>
          <a:p>
            <a:pPr lvl="0">
              <a:buClr>
                <a:srgbClr val="FFD200"/>
              </a:buClr>
              <a:buSzPct val="70000"/>
              <a:defRPr/>
            </a:pPr>
            <a:r>
              <a:rPr lang="en-IN" sz="1100" kern="0" dirty="0">
                <a:solidFill>
                  <a:srgbClr val="FFFFFF"/>
                </a:solidFill>
                <a:latin typeface="Arial" panose="020B0604020202020204" pitchFamily="34" charset="0"/>
                <a:cs typeface="Arial" panose="020B0604020202020204" pitchFamily="34" charset="0"/>
              </a:rPr>
              <a:t>Enabled by data and technology, diverse EY teams in over 150 countries provide trust through assurance and help clients grow, transform </a:t>
            </a:r>
            <a:br>
              <a:rPr lang="cs-CZ" sz="1100" kern="0" dirty="0">
                <a:solidFill>
                  <a:srgbClr val="FFFFFF"/>
                </a:solidFill>
                <a:latin typeface="Arial" panose="020B0604020202020204" pitchFamily="34" charset="0"/>
                <a:cs typeface="Arial" panose="020B0604020202020204" pitchFamily="34" charset="0"/>
              </a:rPr>
            </a:br>
            <a:r>
              <a:rPr lang="en-IN" sz="1100" kern="0" dirty="0">
                <a:solidFill>
                  <a:srgbClr val="FFFFFF"/>
                </a:solidFill>
                <a:latin typeface="Arial" panose="020B0604020202020204" pitchFamily="34" charset="0"/>
                <a:cs typeface="Arial" panose="020B0604020202020204" pitchFamily="34" charset="0"/>
              </a:rPr>
              <a:t>and operate. </a:t>
            </a:r>
          </a:p>
          <a:p>
            <a:pPr lvl="0">
              <a:buClr>
                <a:srgbClr val="FFD200"/>
              </a:buClr>
              <a:buSzPct val="70000"/>
              <a:defRPr/>
            </a:pPr>
            <a:endParaRPr lang="en-IN" sz="1100" kern="0" dirty="0">
              <a:solidFill>
                <a:srgbClr val="FFFFFF"/>
              </a:solidFill>
              <a:latin typeface="Arial" panose="020B0604020202020204" pitchFamily="34" charset="0"/>
              <a:cs typeface="Arial" panose="020B0604020202020204" pitchFamily="34" charset="0"/>
            </a:endParaRPr>
          </a:p>
          <a:p>
            <a:pPr lvl="0">
              <a:buClr>
                <a:srgbClr val="FFD200"/>
              </a:buClr>
              <a:buSzPct val="70000"/>
              <a:defRPr/>
            </a:pPr>
            <a:r>
              <a:rPr lang="en-IN" sz="1100" kern="0" dirty="0">
                <a:solidFill>
                  <a:srgbClr val="FFFFFF"/>
                </a:solidFill>
                <a:latin typeface="Arial" panose="020B0604020202020204" pitchFamily="34" charset="0"/>
                <a:cs typeface="Arial" panose="020B0604020202020204" pitchFamily="34" charset="0"/>
              </a:rPr>
              <a:t>Working across assurance, consulting, law, strategy, tax and transactions, EY teams ask better questions to find new answers for the complex issues facing our world today.</a:t>
            </a:r>
          </a:p>
        </p:txBody>
      </p:sp>
      <p:sp>
        <p:nvSpPr>
          <p:cNvPr id="5" name="TextBox 4">
            <a:extLst>
              <a:ext uri="{FF2B5EF4-FFF2-40B4-BE49-F238E27FC236}">
                <a16:creationId xmlns:a16="http://schemas.microsoft.com/office/drawing/2014/main" id="{EE026FDF-62B9-4890-8736-0DBFCD4988EE}"/>
              </a:ext>
            </a:extLst>
          </p:cNvPr>
          <p:cNvSpPr txBox="1">
            <a:spLocks/>
          </p:cNvSpPr>
          <p:nvPr userDrawn="1"/>
        </p:nvSpPr>
        <p:spPr>
          <a:xfrm>
            <a:off x="8402662" y="908050"/>
            <a:ext cx="3205138" cy="2411942"/>
          </a:xfrm>
          <a:prstGeom prst="rect">
            <a:avLst/>
          </a:prstGeom>
          <a:noFill/>
        </p:spPr>
        <p:txBody>
          <a:bodyPr wrap="square" lIns="0" tIns="36576" rIns="0" bIns="0" rtlCol="0" anchor="t">
            <a:spAutoFit/>
          </a:bodyPr>
          <a:lstStyle/>
          <a:p>
            <a:pPr lvl="0">
              <a:buClr>
                <a:srgbClr val="FFD200"/>
              </a:buClr>
              <a:buSzPct val="70000"/>
              <a:defRPr/>
            </a:pPr>
            <a:r>
              <a:rPr lang="en-IN" sz="800" kern="0" dirty="0">
                <a:solidFill>
                  <a:srgbClr val="FFFFFF"/>
                </a:solidFill>
                <a:latin typeface="Arial" panose="020B0604020202020204" pitchFamily="34" charset="0"/>
                <a:cs typeface="Arial" panose="020B0604020202020204" pitchFamily="34" charset="0"/>
              </a:rPr>
              <a:t>EY refers to the global organization, and may refer to one or more, </a:t>
            </a:r>
            <a:br>
              <a:rPr lang="cs-CZ" sz="800" kern="0" dirty="0">
                <a:solidFill>
                  <a:srgbClr val="FFFFFF"/>
                </a:solidFill>
                <a:latin typeface="Arial" panose="020B0604020202020204" pitchFamily="34" charset="0"/>
                <a:cs typeface="Arial" panose="020B0604020202020204" pitchFamily="34" charset="0"/>
              </a:rPr>
            </a:br>
            <a:r>
              <a:rPr lang="en-IN" sz="800" kern="0" dirty="0">
                <a:solidFill>
                  <a:srgbClr val="FFFFFF"/>
                </a:solidFill>
                <a:latin typeface="Arial" panose="020B0604020202020204" pitchFamily="34" charset="0"/>
                <a:cs typeface="Arial" panose="020B0604020202020204" pitchFamily="34" charset="0"/>
              </a:rPr>
              <a:t>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EY member firms do not practice law where prohibited by local laws. For more information about our organization, please visit ey.com.</a:t>
            </a:r>
          </a:p>
          <a:p>
            <a:pPr lvl="0">
              <a:buClr>
                <a:srgbClr val="FFD200"/>
              </a:buClr>
              <a:buSzPct val="70000"/>
              <a:defRPr/>
            </a:pPr>
            <a:endParaRPr lang="en-IN" sz="800" kern="0" dirty="0">
              <a:solidFill>
                <a:srgbClr val="FFFFFF"/>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ts val="1013"/>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20</a:t>
            </a:r>
            <a:r>
              <a:rPr kumimoji="0" lang="cs-CZ"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r>
              <a:rPr kumimoji="0" lang="en-GB"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Ernst &amp; Young, </a:t>
            </a:r>
            <a:r>
              <a:rPr kumimoji="0" lang="cs-CZ"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s.r.o. </a:t>
            </a: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Ernst &amp; Young Audit, </a:t>
            </a:r>
            <a:r>
              <a:rPr kumimoji="0" lang="cs-CZ"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s.r.o.</a:t>
            </a: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 </a:t>
            </a:r>
            <a:br>
              <a:rPr kumimoji="0" lang="cs-CZ"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 &amp; Y Valuations </a:t>
            </a:r>
            <a:r>
              <a:rPr kumimoji="0" lang="cs-CZ"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s.r.o. | EY </a:t>
            </a: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Law</a:t>
            </a:r>
            <a:r>
              <a:rPr kumimoji="0" lang="cs-CZ"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advokátní kancelář, s.r.o.</a:t>
            </a:r>
            <a:b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All Rights Reserved.</a:t>
            </a:r>
            <a:endParaRPr kumimoji="0" lang="cs-CZ"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a:buClr>
                <a:srgbClr val="FFD200"/>
              </a:buClr>
              <a:buSzPct val="70000"/>
              <a:defRPr/>
            </a:pPr>
            <a:r>
              <a:rPr lang="en-US" sz="800" kern="0" dirty="0">
                <a:solidFill>
                  <a:srgbClr val="FFFFFF"/>
                </a:solidFill>
                <a:latin typeface="Arial" panose="020B0604020202020204" pitchFamily="34" charset="0"/>
                <a:cs typeface="Arial" panose="020B0604020202020204" pitchFamily="34" charset="0"/>
              </a:rPr>
              <a:t>This material has been prepared for general informational purposes only and is not intended to be relied upon as accounting, tax or other professional advice. Please refer to your advisors for specific advice.</a:t>
            </a:r>
            <a:endParaRPr lang="cs-CZ" sz="800" kern="0" dirty="0">
              <a:solidFill>
                <a:srgbClr val="FFFFFF"/>
              </a:solidFill>
              <a:latin typeface="Arial" panose="020B0604020202020204" pitchFamily="34" charset="0"/>
              <a:cs typeface="Arial" panose="020B0604020202020204" pitchFamily="34" charset="0"/>
            </a:endParaRPr>
          </a:p>
          <a:p>
            <a:pPr>
              <a:buClr>
                <a:srgbClr val="FFD200"/>
              </a:buClr>
              <a:buSzPct val="70000"/>
              <a:defRPr/>
            </a:pPr>
            <a:endParaRPr lang="en-IN" sz="700" kern="0" dirty="0">
              <a:solidFill>
                <a:srgbClr val="FFFFFF"/>
              </a:solidFill>
              <a:latin typeface="Arial" panose="020B0604020202020204" pitchFamily="34" charset="0"/>
              <a:cs typeface="Arial" panose="020B0604020202020204" pitchFamily="34" charset="0"/>
            </a:endParaRPr>
          </a:p>
          <a:p>
            <a:pPr lvl="0">
              <a:spcAft>
                <a:spcPts val="600"/>
              </a:spcAft>
              <a:buClr>
                <a:srgbClr val="FFD200"/>
              </a:buClr>
              <a:buSzPct val="70000"/>
              <a:defRPr/>
            </a:pPr>
            <a:r>
              <a:rPr lang="en-IN" sz="1100" kern="0" dirty="0">
                <a:solidFill>
                  <a:srgbClr val="FFFFFF"/>
                </a:solidFill>
                <a:latin typeface="Arial" panose="020B0604020202020204" pitchFamily="34" charset="0"/>
                <a:cs typeface="Arial" panose="020B0604020202020204" pitchFamily="34" charset="0"/>
              </a:rPr>
              <a:t>ey.com</a:t>
            </a:r>
          </a:p>
        </p:txBody>
      </p:sp>
    </p:spTree>
    <p:extLst>
      <p:ext uri="{BB962C8B-B14F-4D97-AF65-F5344CB8AC3E}">
        <p14:creationId xmlns:p14="http://schemas.microsoft.com/office/powerpoint/2010/main" val="388600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Feasibility Study for integrated Social Innovation Initiative in Lithuania</a:t>
            </a:r>
            <a:endParaRPr lang="en-IN"/>
          </a:p>
        </p:txBody>
      </p:sp>
    </p:spTree>
    <p:extLst>
      <p:ext uri="{BB962C8B-B14F-4D97-AF65-F5344CB8AC3E}">
        <p14:creationId xmlns:p14="http://schemas.microsoft.com/office/powerpoint/2010/main" val="89565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Standar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F8FF2E5-210B-4F59-9901-FA0B9948BF53}"/>
              </a:ext>
            </a:extLst>
          </p:cNvPr>
          <p:cNvGraphicFramePr>
            <a:graphicFrameLocks noChangeAspect="1"/>
          </p:cNvGraphicFramePr>
          <p:nvPr userDrawn="1">
            <p:custDataLst>
              <p:tags r:id="rId1"/>
            </p:custDataLst>
            <p:extLst>
              <p:ext uri="{D42A27DB-BD31-4B8C-83A1-F6EECF244321}">
                <p14:modId xmlns:p14="http://schemas.microsoft.com/office/powerpoint/2010/main" val="32351726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7" name="Object 6" hidden="1">
                        <a:extLst>
                          <a:ext uri="{FF2B5EF4-FFF2-40B4-BE49-F238E27FC236}">
                            <a16:creationId xmlns:a16="http://schemas.microsoft.com/office/drawing/2014/main" id="{3F8FF2E5-210B-4F59-9901-FA0B9948BF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609919" y="501228"/>
            <a:ext cx="10829607" cy="590400"/>
          </a:xfrm>
        </p:spPr>
        <p:txBody>
          <a:bodyPr vert="horz"/>
          <a:lstStyle>
            <a:lvl1pPr rtl="0">
              <a:defRPr>
                <a:solidFill>
                  <a:schemeClr val="bg1"/>
                </a:solidFill>
              </a:defRPr>
            </a:lvl1pPr>
          </a:lstStyle>
          <a:p>
            <a:r>
              <a:rPr lang="en-US" noProof="0" dirty="0"/>
              <a:t>Click to edit Master title style</a:t>
            </a:r>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sz="1799" noProof="0" dirty="0">
              <a:solidFill>
                <a:schemeClr val="bg1"/>
              </a:solidFill>
            </a:endParaRP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lvl1pPr rtl="0">
              <a:defRPr/>
            </a:lvl1pPr>
          </a:lstStyle>
          <a:p>
            <a:fld id="{BF7A3CAD-D052-45F3-91D7-E1BF4CB3B30B}" type="datetime3">
              <a:rPr lang="en-US" smtClean="0"/>
              <a:pPr/>
              <a:t>10 January 2025</a:t>
            </a:fld>
            <a:endParaRPr lang="en-US" dirty="0"/>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lvl1pPr rtl="0">
              <a:defRPr/>
            </a:lvl1pPr>
          </a:lstStyle>
          <a:p>
            <a:r>
              <a:rPr lang="en-US" dirty="0"/>
              <a:t>Project Reach</a:t>
            </a:r>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lvl1pPr rtl="0">
              <a:defRPr/>
            </a:lvl1pPr>
          </a:lstStyle>
          <a:p>
            <a:r>
              <a:rPr lang="en-US" dirty="0"/>
              <a:t>Stránka </a:t>
            </a:r>
            <a:fld id="{F1BC30E3-FFE5-4B91-AA19-87A149EBB9EE}" type="slidenum">
              <a:rPr lang="en-US" smtClean="0"/>
              <a:pPr/>
              <a:t>‹#›</a:t>
            </a:fld>
            <a:endParaRPr lang="en-US" dirty="0"/>
          </a:p>
        </p:txBody>
      </p:sp>
      <p:sp>
        <p:nvSpPr>
          <p:cNvPr id="10" name="Textplatzhalter 9"/>
          <p:cNvSpPr>
            <a:spLocks noGrp="1"/>
          </p:cNvSpPr>
          <p:nvPr>
            <p:ph type="body" sz="quarter" idx="14"/>
          </p:nvPr>
        </p:nvSpPr>
        <p:spPr>
          <a:xfrm>
            <a:off x="609917" y="1137920"/>
            <a:ext cx="8254800" cy="4946400"/>
          </a:xfrm>
          <a:prstGeom prst="rect">
            <a:avLst/>
          </a:prstGeom>
        </p:spPr>
        <p:txBody>
          <a:bodyPr vert="horz" lIns="0" tIns="0" rIns="0" bIns="0" rtlCol="0">
            <a:noAutofit/>
          </a:bodyPr>
          <a:lstStyle>
            <a:lvl1pPr marL="0" marR="0" indent="0" algn="l" defTabSz="913943" rtl="0" eaLnBrk="1" fontAlgn="auto" latinLnBrk="0" hangingPunct="1">
              <a:lnSpc>
                <a:spcPct val="100000"/>
              </a:lnSpc>
              <a:spcBef>
                <a:spcPts val="0"/>
              </a:spcBef>
              <a:spcAft>
                <a:spcPts val="600"/>
              </a:spcAft>
              <a:buClr>
                <a:srgbClr val="FFE600"/>
              </a:buClr>
              <a:buSzPct val="70000"/>
              <a:buFont typeface="Arial" pitchFamily="34" charset="0"/>
              <a:buNone/>
              <a:tabLst/>
              <a:defRPr lang="en-US" noProof="0" dirty="0" smtClean="0"/>
            </a:lvl1pPr>
            <a:lvl2pPr marL="271327" marR="0" indent="-271327" algn="l" defTabSz="913943"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smtClean="0"/>
            </a:lvl2pPr>
            <a:lvl3pPr marL="510919" marR="0" indent="-233246" algn="l" defTabSz="913943"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smtClean="0"/>
            </a:lvl3pPr>
            <a:lvl4pPr marL="745752" marR="0" indent="-231659" algn="l" defTabSz="913943"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smtClean="0"/>
            </a:lvl4pPr>
            <a:lvl5pPr marL="944091" marR="0" indent="-201512" algn="l" defTabSz="913943"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smtClean="0"/>
            </a:lvl5pPr>
          </a:lstStyle>
          <a:p>
            <a:pPr marL="0" marR="0" lvl="0" indent="0" algn="l" defTabSz="913943" rtl="0" eaLnBrk="1" fontAlgn="auto" latinLnBrk="0" hangingPunct="1">
              <a:lnSpc>
                <a:spcPct val="100000"/>
              </a:lnSpc>
              <a:spcBef>
                <a:spcPts val="0"/>
              </a:spcBef>
              <a:spcAft>
                <a:spcPts val="600"/>
              </a:spcAft>
              <a:buClr>
                <a:srgbClr val="FFE600"/>
              </a:buClr>
              <a:buSzPct val="70000"/>
              <a:buFont typeface="Arial" pitchFamily="34" charset="0"/>
              <a:buNone/>
              <a:tabLst/>
              <a:defRPr/>
            </a:pPr>
            <a:r>
              <a:rPr kumimoji="0" lang="en-US" sz="1999"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Click to edit Master text styles</a:t>
            </a:r>
          </a:p>
          <a:p>
            <a:pPr marL="271327" marR="0" lvl="1" indent="-271327" algn="l" defTabSz="913943"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999"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Second level</a:t>
            </a:r>
          </a:p>
          <a:p>
            <a:pPr marL="510919" marR="0" lvl="2" indent="-233246" algn="l" defTabSz="913943"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799"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Third level</a:t>
            </a:r>
          </a:p>
          <a:p>
            <a:pPr marL="745752" marR="0" lvl="3" indent="-231659" algn="l" defTabSz="913943"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599"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Fourth level</a:t>
            </a:r>
          </a:p>
          <a:p>
            <a:pPr marL="944091" marR="0" lvl="4" indent="-201512" algn="l" defTabSz="913943"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399" b="0" i="0" u="none" strike="noStrike" kern="1200" cap="none" spc="0" normalizeH="0" baseline="0" noProof="0">
                <a:ln>
                  <a:noFill/>
                </a:ln>
                <a:solidFill>
                  <a:prstClr val="white"/>
                </a:solidFill>
                <a:effectLst/>
                <a:uLnTx/>
                <a:uFillTx/>
                <a:latin typeface="EYInterstate Light" panose="02000506000000020004" pitchFamily="2" charset="0"/>
                <a:ea typeface="+mn-ea"/>
                <a:cs typeface="+mn-cs"/>
              </a:rPr>
              <a:t>Text</a:t>
            </a:r>
          </a:p>
        </p:txBody>
      </p:sp>
    </p:spTree>
    <p:extLst>
      <p:ext uri="{BB962C8B-B14F-4D97-AF65-F5344CB8AC3E}">
        <p14:creationId xmlns:p14="http://schemas.microsoft.com/office/powerpoint/2010/main" val="4069724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ABD85F2-101E-48DF-90AA-1AFBAB047887}"/>
              </a:ext>
            </a:extLst>
          </p:cNvPr>
          <p:cNvGraphicFramePr>
            <a:graphicFrameLocks noChangeAspect="1"/>
          </p:cNvGraphicFramePr>
          <p:nvPr userDrawn="1">
            <p:custDataLst>
              <p:tags r:id="rId11"/>
            </p:custDataLst>
            <p:extLst>
              <p:ext uri="{D42A27DB-BD31-4B8C-83A1-F6EECF244321}">
                <p14:modId xmlns:p14="http://schemas.microsoft.com/office/powerpoint/2010/main" val="15843621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592" imgH="595" progId="TCLayout.ActiveDocument.1">
                  <p:embed/>
                </p:oleObj>
              </mc:Choice>
              <mc:Fallback>
                <p:oleObj name="think-cell Slide" r:id="rId12" imgW="592" imgH="595" progId="TCLayout.ActiveDocument.1">
                  <p:embed/>
                  <p:pic>
                    <p:nvPicPr>
                      <p:cNvPr id="5" name="Object 4" hidden="1">
                        <a:extLst>
                          <a:ext uri="{FF2B5EF4-FFF2-40B4-BE49-F238E27FC236}">
                            <a16:creationId xmlns:a16="http://schemas.microsoft.com/office/drawing/2014/main" id="{2ABD85F2-101E-48DF-90AA-1AFBAB047887}"/>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137920"/>
            <a:ext cx="10997882" cy="502793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4" name="Group 4">
            <a:extLst>
              <a:ext uri="{FF2B5EF4-FFF2-40B4-BE49-F238E27FC236}">
                <a16:creationId xmlns:a16="http://schemas.microsoft.com/office/drawing/2014/main" id="{7E89FB01-0304-4B7A-83F4-087FD710583C}"/>
              </a:ext>
            </a:extLst>
          </p:cNvPr>
          <p:cNvGrpSpPr>
            <a:grpSpLocks noChangeAspect="1"/>
          </p:cNvGrpSpPr>
          <p:nvPr userDrawn="1"/>
        </p:nvGrpSpPr>
        <p:grpSpPr bwMode="auto">
          <a:xfrm>
            <a:off x="10096552" y="6481028"/>
            <a:ext cx="240970" cy="247278"/>
            <a:chOff x="7110" y="4004"/>
            <a:chExt cx="191" cy="196"/>
          </a:xfrm>
        </p:grpSpPr>
        <p:sp>
          <p:nvSpPr>
            <p:cNvPr id="15" name="Freeform 5">
              <a:extLst>
                <a:ext uri="{FF2B5EF4-FFF2-40B4-BE49-F238E27FC236}">
                  <a16:creationId xmlns:a16="http://schemas.microsoft.com/office/drawing/2014/main" id="{4DE1CE93-8A80-4A24-92CA-71C05E453718}"/>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endParaRPr>
            </a:p>
          </p:txBody>
        </p:sp>
        <p:sp>
          <p:nvSpPr>
            <p:cNvPr id="16" name="Freeform 6">
              <a:extLst>
                <a:ext uri="{FF2B5EF4-FFF2-40B4-BE49-F238E27FC236}">
                  <a16:creationId xmlns:a16="http://schemas.microsoft.com/office/drawing/2014/main" id="{769AC85D-6BA0-4E5B-A206-FB7E85E0DDB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endParaRPr>
            </a:p>
          </p:txBody>
        </p:sp>
        <p:sp>
          <p:nvSpPr>
            <p:cNvPr id="17" name="Freeform 7">
              <a:extLst>
                <a:ext uri="{FF2B5EF4-FFF2-40B4-BE49-F238E27FC236}">
                  <a16:creationId xmlns:a16="http://schemas.microsoft.com/office/drawing/2014/main" id="{5A99D1FF-A731-4C56-AEC5-4C61FAC74874}"/>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latin typeface="Arial" panose="020B0604020202020204" pitchFamily="34" charset="0"/>
              </a:endParaRPr>
            </a:p>
          </p:txBody>
        </p:sp>
      </p:grpSp>
      <p:sp>
        <p:nvSpPr>
          <p:cNvPr id="21" name="Footer Placeholder 4">
            <a:extLst>
              <a:ext uri="{FF2B5EF4-FFF2-40B4-BE49-F238E27FC236}">
                <a16:creationId xmlns:a16="http://schemas.microsoft.com/office/drawing/2014/main" id="{26944631-E8AF-4601-B721-3347E3AFB2F4}"/>
              </a:ext>
            </a:extLst>
          </p:cNvPr>
          <p:cNvSpPr>
            <a:spLocks noGrp="1"/>
          </p:cNvSpPr>
          <p:nvPr>
            <p:ph type="ftr" sz="quarter" idx="3"/>
          </p:nvPr>
        </p:nvSpPr>
        <p:spPr>
          <a:xfrm>
            <a:off x="2678112" y="6473108"/>
            <a:ext cx="4618037" cy="180000"/>
          </a:xfrm>
          <a:prstGeom prst="rect">
            <a:avLst/>
          </a:prstGeom>
        </p:spPr>
        <p:txBody>
          <a:bodyPr lIns="0" tIns="0" rIns="0" bIns="0" anchor="b"/>
          <a:lstStyle>
            <a:lvl1pPr marL="0" algn="l" defTabSz="914400" rtl="0" eaLnBrk="1" latinLnBrk="0" hangingPunct="1">
              <a:defRPr lang="en-US" sz="800" kern="1200" smtClean="0">
                <a:solidFill>
                  <a:schemeClr val="bg1"/>
                </a:solidFill>
                <a:latin typeface="Arial" panose="020B0604020202020204" pitchFamily="34" charset="0"/>
                <a:ea typeface="+mn-ea"/>
                <a:cs typeface="+mn-cs"/>
              </a:defRPr>
            </a:lvl1pPr>
          </a:lstStyle>
          <a:p>
            <a:r>
              <a:rPr lang="en-US"/>
              <a:t>Feasibility Study for integrated Social Innovation Initiative in Lithuania</a:t>
            </a:r>
            <a:endParaRPr lang="en-IN"/>
          </a:p>
        </p:txBody>
      </p:sp>
      <p:sp>
        <p:nvSpPr>
          <p:cNvPr id="10" name="TextBox 9"/>
          <p:cNvSpPr txBox="1"/>
          <p:nvPr userDrawn="1"/>
        </p:nvSpPr>
        <p:spPr>
          <a:xfrm>
            <a:off x="609918" y="6513513"/>
            <a:ext cx="914082" cy="154658"/>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chemeClr val="accent2"/>
              </a:buClr>
              <a:buSzPct val="70000"/>
              <a:buFont typeface="Arial" pitchFamily="34" charset="0"/>
              <a:buNone/>
              <a:tabLst/>
              <a:defRPr/>
            </a:pPr>
            <a:r>
              <a:rPr lang="cs-CZ" sz="900" noProof="0" dirty="0">
                <a:solidFill>
                  <a:schemeClr val="bg1"/>
                </a:solidFill>
                <a:latin typeface="Arial" panose="020B0604020202020204" pitchFamily="34" charset="0"/>
                <a:cs typeface="Arial" panose="020B0604020202020204" pitchFamily="34" charset="0"/>
              </a:rPr>
              <a:t>Strana</a:t>
            </a:r>
            <a:r>
              <a:rPr lang="en-US" sz="900" noProof="0" dirty="0">
                <a:solidFill>
                  <a:schemeClr val="bg1"/>
                </a:solidFill>
                <a:latin typeface="Arial" panose="020B0604020202020204" pitchFamily="34" charset="0"/>
                <a:cs typeface="Arial" panose="020B0604020202020204" pitchFamily="34" charset="0"/>
              </a:rPr>
              <a:t> </a:t>
            </a:r>
            <a:fld id="{86C67FB4-0A4C-4731-B369-00153E7EC6AB}" type="slidenum">
              <a:rPr lang="en-US" sz="900" noProof="0" smtClean="0">
                <a:solidFill>
                  <a:schemeClr val="bg1"/>
                </a:solidFill>
                <a:latin typeface="Arial" panose="020B0604020202020204" pitchFamily="34" charset="0"/>
                <a:cs typeface="Arial" panose="020B0604020202020204" pitchFamily="34" charset="0"/>
              </a:rPr>
              <a:t>‹#›</a:t>
            </a:fld>
            <a:endParaRPr lang="en-US" sz="900" noProof="0" dirty="0">
              <a:solidFill>
                <a:schemeClr val="bg1"/>
              </a:solidFill>
              <a:latin typeface="Arial" panose="020B0604020202020204" pitchFamily="34" charset="0"/>
              <a:cs typeface="Arial" panose="020B0604020202020204" pitchFamily="34" charset="0"/>
            </a:endParaRPr>
          </a:p>
        </p:txBody>
      </p:sp>
      <p:pic>
        <p:nvPicPr>
          <p:cNvPr id="4" name="Picture 2" descr="Adaptabilita s Paktem zaměstnanosti LK | web-pzlk-cz">
            <a:extLst>
              <a:ext uri="{FF2B5EF4-FFF2-40B4-BE49-F238E27FC236}">
                <a16:creationId xmlns:a16="http://schemas.microsoft.com/office/drawing/2014/main" id="{099DF680-D143-AB78-34DA-28C9293EC3D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21609" y="6450292"/>
            <a:ext cx="1119094" cy="335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010009"/>
      </p:ext>
    </p:extLst>
  </p:cSld>
  <p:clrMap bg1="lt1" tx1="dk1" bg2="lt2" tx2="dk2" accent1="accent1" accent2="accent2" accent3="accent3" accent4="accent4" accent5="accent5" accent6="accent6" hlink="hlink" folHlink="folHlink"/>
  <p:sldLayoutIdLst>
    <p:sldLayoutId id="2147484006" r:id="rId1"/>
    <p:sldLayoutId id="2147483990" r:id="rId2"/>
    <p:sldLayoutId id="2147483991" r:id="rId3"/>
    <p:sldLayoutId id="2147483989" r:id="rId4"/>
    <p:sldLayoutId id="2147483898" r:id="rId5"/>
    <p:sldLayoutId id="2147483992" r:id="rId6"/>
    <p:sldLayoutId id="2147483915" r:id="rId7"/>
    <p:sldLayoutId id="2147483906" r:id="rId8"/>
    <p:sldLayoutId id="2147484007" r:id="rId9"/>
  </p:sldLayoutIdLst>
  <p:hf sldNum="0" hdr="0" ftr="0" dt="0"/>
  <p:txStyles>
    <p:titleStyle>
      <a:lvl1pPr algn="l" defTabSz="914400" rtl="0" eaLnBrk="1" latinLnBrk="0" hangingPunct="1">
        <a:lnSpc>
          <a:spcPct val="85000"/>
        </a:lnSpc>
        <a:spcBef>
          <a:spcPct val="0"/>
        </a:spcBef>
        <a:buNone/>
        <a:defRPr sz="2400" b="0" kern="1200">
          <a:solidFill>
            <a:schemeClr val="bg1"/>
          </a:solidFill>
          <a:latin typeface="Arial" panose="020B0604020202020204" pitchFamily="34" charset="0"/>
          <a:ea typeface="+mj-ea"/>
          <a:cs typeface="Arial" pitchFamily="34" charset="0"/>
        </a:defRPr>
      </a:lvl1pPr>
    </p:titleStyle>
    <p:bodyStyle>
      <a:lvl1pPr marL="356616"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2000" kern="1200">
          <a:solidFill>
            <a:schemeClr val="bg1"/>
          </a:solidFill>
          <a:latin typeface="Arial" panose="020B0604020202020204" pitchFamily="34" charset="0"/>
          <a:ea typeface="+mn-ea"/>
          <a:cs typeface="+mn-cs"/>
        </a:defRPr>
      </a:lvl1pPr>
      <a:lvl2pPr marL="713232"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800" kern="1200">
          <a:solidFill>
            <a:schemeClr val="bg1"/>
          </a:solidFill>
          <a:latin typeface="Arial" panose="020B0604020202020204" pitchFamily="34" charset="0"/>
          <a:ea typeface="+mn-ea"/>
          <a:cs typeface="+mn-cs"/>
        </a:defRPr>
      </a:lvl2pPr>
      <a:lvl3pPr marL="1069848"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600" kern="1200">
          <a:solidFill>
            <a:schemeClr val="bg1"/>
          </a:solidFill>
          <a:latin typeface="Arial" panose="020B0604020202020204" pitchFamily="34" charset="0"/>
          <a:ea typeface="+mn-ea"/>
          <a:cs typeface="+mn-cs"/>
        </a:defRPr>
      </a:lvl3pPr>
      <a:lvl4pPr marL="1426464"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400" kern="1200">
          <a:solidFill>
            <a:schemeClr val="bg1"/>
          </a:solidFill>
          <a:latin typeface="Arial" panose="020B0604020202020204" pitchFamily="34" charset="0"/>
          <a:ea typeface="+mn-ea"/>
          <a:cs typeface="+mn-cs"/>
        </a:defRPr>
      </a:lvl4pPr>
      <a:lvl5pPr marL="1783080" indent="-356616" algn="l" defTabSz="914400" rtl="0" eaLnBrk="1" latinLnBrk="0" hangingPunct="1">
        <a:spcBef>
          <a:spcPts val="0"/>
        </a:spcBef>
        <a:spcAft>
          <a:spcPts val="600"/>
        </a:spcAft>
        <a:buClr>
          <a:schemeClr val="tx2"/>
        </a:buClr>
        <a:buSzPct val="80000"/>
        <a:buFont typeface="Arial" panose="020B0604020202020204" pitchFamily="34" charset="0"/>
        <a:buChar char="►"/>
        <a:defRPr sz="1200" kern="1200">
          <a:solidFill>
            <a:schemeClr val="bg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3842" userDrawn="1">
          <p15:clr>
            <a:srgbClr val="F26B43"/>
          </p15:clr>
        </p15:guide>
        <p15:guide id="3" orient="horz" pos="709" userDrawn="1">
          <p15:clr>
            <a:srgbClr val="F26B43"/>
          </p15:clr>
        </p15:guide>
        <p15:guide id="4" orient="horz" pos="2160" userDrawn="1">
          <p15:clr>
            <a:srgbClr val="F26B43"/>
          </p15:clr>
        </p15:guide>
        <p15:guide id="5" orient="horz" pos="3884" userDrawn="1">
          <p15:clr>
            <a:srgbClr val="F26B43"/>
          </p15:clr>
        </p15:guide>
        <p15:guide id="6" orient="horz" pos="4201" userDrawn="1">
          <p15:clr>
            <a:srgbClr val="F26B43"/>
          </p15:clr>
        </p15:guide>
        <p15:guide id="7" pos="372" userDrawn="1">
          <p15:clr>
            <a:srgbClr val="F26B43"/>
          </p15:clr>
        </p15:guide>
        <p15:guide id="8" pos="7312" userDrawn="1">
          <p15:clr>
            <a:srgbClr val="F26B43"/>
          </p15:clr>
        </p15:guide>
        <p15:guide id="9" pos="712" userDrawn="1">
          <p15:clr>
            <a:srgbClr val="F26B43"/>
          </p15:clr>
        </p15:guide>
        <p15:guide id="10" pos="39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svg"/><Relationship Id="rId3" Type="http://schemas.openxmlformats.org/officeDocument/2006/relationships/notesSlide" Target="../notesSlides/notesSlide10.xml"/><Relationship Id="rId7" Type="http://schemas.openxmlformats.org/officeDocument/2006/relationships/image" Target="../media/image42.svg"/><Relationship Id="rId12" Type="http://schemas.openxmlformats.org/officeDocument/2006/relationships/image" Target="../media/image47.png"/><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1.emf"/><Relationship Id="rId10" Type="http://schemas.openxmlformats.org/officeDocument/2006/relationships/image" Target="../media/image45.png"/><Relationship Id="rId4" Type="http://schemas.openxmlformats.org/officeDocument/2006/relationships/oleObject" Target="../embeddings/oleObject7.bin"/><Relationship Id="rId9" Type="http://schemas.openxmlformats.org/officeDocument/2006/relationships/image" Target="../media/image44.svg"/></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svg"/><Relationship Id="rId3" Type="http://schemas.openxmlformats.org/officeDocument/2006/relationships/notesSlide" Target="../notesSlides/notesSlide11.xml"/><Relationship Id="rId7" Type="http://schemas.openxmlformats.org/officeDocument/2006/relationships/image" Target="../media/image50.svg"/><Relationship Id="rId12" Type="http://schemas.openxmlformats.org/officeDocument/2006/relationships/image" Target="../media/image55.png"/><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1.emf"/><Relationship Id="rId10" Type="http://schemas.openxmlformats.org/officeDocument/2006/relationships/image" Target="../media/image53.png"/><Relationship Id="rId4" Type="http://schemas.openxmlformats.org/officeDocument/2006/relationships/oleObject" Target="../embeddings/oleObject8.bin"/><Relationship Id="rId9" Type="http://schemas.openxmlformats.org/officeDocument/2006/relationships/image" Target="../media/image52.sv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7.png"/></Relationships>
</file>

<file path=ppt/slides/_rels/slide14.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31.png"/><Relationship Id="rId18" Type="http://schemas.openxmlformats.org/officeDocument/2006/relationships/image" Target="../media/image17.svg"/><Relationship Id="rId3" Type="http://schemas.openxmlformats.org/officeDocument/2006/relationships/slideLayout" Target="../slideLayouts/slideLayout9.xml"/><Relationship Id="rId7" Type="http://schemas.openxmlformats.org/officeDocument/2006/relationships/image" Target="../media/image47.png"/><Relationship Id="rId12" Type="http://schemas.openxmlformats.org/officeDocument/2006/relationships/image" Target="../media/image62.svg"/><Relationship Id="rId17" Type="http://schemas.openxmlformats.org/officeDocument/2006/relationships/image" Target="../media/image16.png"/><Relationship Id="rId2" Type="http://schemas.openxmlformats.org/officeDocument/2006/relationships/tags" Target="../tags/tag16.xml"/><Relationship Id="rId16" Type="http://schemas.openxmlformats.org/officeDocument/2006/relationships/image" Target="../media/image64.svg"/><Relationship Id="rId1" Type="http://schemas.openxmlformats.org/officeDocument/2006/relationships/tags" Target="../tags/tag15.xml"/><Relationship Id="rId6" Type="http://schemas.openxmlformats.org/officeDocument/2006/relationships/image" Target="../media/image58.emf"/><Relationship Id="rId11" Type="http://schemas.openxmlformats.org/officeDocument/2006/relationships/image" Target="../media/image61.png"/><Relationship Id="rId5" Type="http://schemas.openxmlformats.org/officeDocument/2006/relationships/oleObject" Target="../embeddings/oleObject9.bin"/><Relationship Id="rId15" Type="http://schemas.openxmlformats.org/officeDocument/2006/relationships/image" Target="../media/image63.png"/><Relationship Id="rId10" Type="http://schemas.openxmlformats.org/officeDocument/2006/relationships/image" Target="../media/image60.svg"/><Relationship Id="rId4" Type="http://schemas.openxmlformats.org/officeDocument/2006/relationships/notesSlide" Target="../notesSlides/notesSlide13.xml"/><Relationship Id="rId9" Type="http://schemas.openxmlformats.org/officeDocument/2006/relationships/image" Target="../media/image59.png"/><Relationship Id="rId14" Type="http://schemas.openxmlformats.org/officeDocument/2006/relationships/image" Target="../media/image32.sv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5.xml"/><Relationship Id="rId1" Type="http://schemas.openxmlformats.org/officeDocument/2006/relationships/tags" Target="../tags/tag17.xml"/><Relationship Id="rId5" Type="http://schemas.openxmlformats.org/officeDocument/2006/relationships/chart" Target="../charts/chart1.xm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5.xml"/><Relationship Id="rId1" Type="http://schemas.openxmlformats.org/officeDocument/2006/relationships/tags" Target="../tags/tag18.xml"/><Relationship Id="rId5" Type="http://schemas.openxmlformats.org/officeDocument/2006/relationships/chart" Target="../charts/chart2.x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31.png"/><Relationship Id="rId18" Type="http://schemas.openxmlformats.org/officeDocument/2006/relationships/image" Target="../media/image17.svg"/><Relationship Id="rId3" Type="http://schemas.openxmlformats.org/officeDocument/2006/relationships/slideLayout" Target="../slideLayouts/slideLayout9.xml"/><Relationship Id="rId7" Type="http://schemas.openxmlformats.org/officeDocument/2006/relationships/image" Target="../media/image47.png"/><Relationship Id="rId12" Type="http://schemas.openxmlformats.org/officeDocument/2006/relationships/image" Target="../media/image62.svg"/><Relationship Id="rId17" Type="http://schemas.openxmlformats.org/officeDocument/2006/relationships/image" Target="../media/image16.png"/><Relationship Id="rId2" Type="http://schemas.openxmlformats.org/officeDocument/2006/relationships/tags" Target="../tags/tag21.xml"/><Relationship Id="rId16" Type="http://schemas.openxmlformats.org/officeDocument/2006/relationships/image" Target="../media/image64.svg"/><Relationship Id="rId1" Type="http://schemas.openxmlformats.org/officeDocument/2006/relationships/tags" Target="../tags/tag20.xml"/><Relationship Id="rId6" Type="http://schemas.openxmlformats.org/officeDocument/2006/relationships/image" Target="../media/image58.emf"/><Relationship Id="rId11" Type="http://schemas.openxmlformats.org/officeDocument/2006/relationships/image" Target="../media/image61.png"/><Relationship Id="rId5" Type="http://schemas.openxmlformats.org/officeDocument/2006/relationships/oleObject" Target="../embeddings/oleObject12.bin"/><Relationship Id="rId15" Type="http://schemas.openxmlformats.org/officeDocument/2006/relationships/image" Target="../media/image63.png"/><Relationship Id="rId10" Type="http://schemas.openxmlformats.org/officeDocument/2006/relationships/image" Target="../media/image60.svg"/><Relationship Id="rId4" Type="http://schemas.openxmlformats.org/officeDocument/2006/relationships/notesSlide" Target="../notesSlides/notesSlide15.xml"/><Relationship Id="rId9" Type="http://schemas.openxmlformats.org/officeDocument/2006/relationships/image" Target="../media/image59.png"/><Relationship Id="rId14" Type="http://schemas.openxmlformats.org/officeDocument/2006/relationships/image" Target="../media/image32.svg"/></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3.sv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2.png"/><Relationship Id="rId5" Type="http://schemas.openxmlformats.org/officeDocument/2006/relationships/image" Target="../media/image65.jpg"/><Relationship Id="rId4"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68.svg"/><Relationship Id="rId4" Type="http://schemas.openxmlformats.org/officeDocument/2006/relationships/image" Target="../media/image67.png"/></Relationships>
</file>

<file path=ppt/slides/_rels/slide2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4.xml"/><Relationship Id="rId1" Type="http://schemas.openxmlformats.org/officeDocument/2006/relationships/tags" Target="../tags/tag24.xml"/><Relationship Id="rId5" Type="http://schemas.openxmlformats.org/officeDocument/2006/relationships/image" Target="../media/image69.jpeg"/><Relationship Id="rId4" Type="http://schemas.openxmlformats.org/officeDocument/2006/relationships/image" Target="../media/image68.svg"/></Relationships>
</file>

<file path=ppt/slides/_rels/slide28.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slideLayout" Target="../slideLayouts/slideLayout4.xml"/><Relationship Id="rId1" Type="http://schemas.openxmlformats.org/officeDocument/2006/relationships/tags" Target="../tags/tag25.xml"/><Relationship Id="rId5" Type="http://schemas.openxmlformats.org/officeDocument/2006/relationships/image" Target="../media/image68.svg"/><Relationship Id="rId4" Type="http://schemas.openxmlformats.org/officeDocument/2006/relationships/image" Target="../media/image6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7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4.xml"/><Relationship Id="rId4" Type="http://schemas.openxmlformats.org/officeDocument/2006/relationships/image" Target="../media/image72.jpeg"/></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4.xml"/><Relationship Id="rId1" Type="http://schemas.openxmlformats.org/officeDocument/2006/relationships/tags" Target="../tags/tag27.xml"/><Relationship Id="rId5" Type="http://schemas.openxmlformats.org/officeDocument/2006/relationships/image" Target="../media/image73.jpg"/><Relationship Id="rId4" Type="http://schemas.openxmlformats.org/officeDocument/2006/relationships/image" Target="../media/image68.svg"/></Relationships>
</file>

<file path=ppt/slides/_rels/slide32.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4.xml"/><Relationship Id="rId4" Type="http://schemas.openxmlformats.org/officeDocument/2006/relationships/image" Target="../media/image74.jpeg"/></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4.xml"/><Relationship Id="rId1" Type="http://schemas.openxmlformats.org/officeDocument/2006/relationships/tags" Target="../tags/tag28.xml"/><Relationship Id="rId6" Type="http://schemas.openxmlformats.org/officeDocument/2006/relationships/image" Target="../media/image75.jpeg"/><Relationship Id="rId5" Type="http://schemas.openxmlformats.org/officeDocument/2006/relationships/image" Target="../media/image69.jpeg"/><Relationship Id="rId4" Type="http://schemas.openxmlformats.org/officeDocument/2006/relationships/image" Target="../media/image68.sv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notesSlide" Target="../notesSlides/notesSlide3.xml"/><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emf"/><Relationship Id="rId15" Type="http://schemas.openxmlformats.org/officeDocument/2006/relationships/image" Target="../media/image23.svg"/><Relationship Id="rId10" Type="http://schemas.openxmlformats.org/officeDocument/2006/relationships/image" Target="../media/image18.png"/><Relationship Id="rId4" Type="http://schemas.openxmlformats.org/officeDocument/2006/relationships/oleObject" Target="../embeddings/oleObject3.bin"/><Relationship Id="rId9" Type="http://schemas.openxmlformats.org/officeDocument/2006/relationships/image" Target="../media/image17.svg"/><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4.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18" Type="http://schemas.openxmlformats.org/officeDocument/2006/relationships/image" Target="../media/image37.png"/><Relationship Id="rId3" Type="http://schemas.openxmlformats.org/officeDocument/2006/relationships/notesSlide" Target="../notesSlides/notesSlide8.xml"/><Relationship Id="rId21" Type="http://schemas.openxmlformats.org/officeDocument/2006/relationships/image" Target="../media/image40.svg"/><Relationship Id="rId7" Type="http://schemas.openxmlformats.org/officeDocument/2006/relationships/image" Target="../media/image26.svg"/><Relationship Id="rId12" Type="http://schemas.openxmlformats.org/officeDocument/2006/relationships/image" Target="../media/image31.png"/><Relationship Id="rId17" Type="http://schemas.openxmlformats.org/officeDocument/2006/relationships/image" Target="../media/image36.svg"/><Relationship Id="rId2" Type="http://schemas.openxmlformats.org/officeDocument/2006/relationships/slideLayout" Target="../slideLayouts/slideLayout4.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tags" Target="../tags/tag10.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1.emf"/><Relationship Id="rId15" Type="http://schemas.openxmlformats.org/officeDocument/2006/relationships/image" Target="../media/image34.svg"/><Relationship Id="rId10" Type="http://schemas.openxmlformats.org/officeDocument/2006/relationships/image" Target="../media/image29.png"/><Relationship Id="rId19" Type="http://schemas.openxmlformats.org/officeDocument/2006/relationships/image" Target="../media/image38.svg"/><Relationship Id="rId4" Type="http://schemas.openxmlformats.org/officeDocument/2006/relationships/oleObject" Target="../embeddings/oleObject6.bin"/><Relationship Id="rId9" Type="http://schemas.openxmlformats.org/officeDocument/2006/relationships/image" Target="../media/image28.svg"/><Relationship Id="rId1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9BE9EFC-3E8D-4A83-BAD5-F32AFDA70C1E}"/>
              </a:ext>
            </a:extLst>
          </p:cNvPr>
          <p:cNvSpPr txBox="1">
            <a:spLocks/>
          </p:cNvSpPr>
          <p:nvPr/>
        </p:nvSpPr>
        <p:spPr>
          <a:xfrm>
            <a:off x="867939" y="2779630"/>
            <a:ext cx="4328932" cy="1103377"/>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Clr>
                <a:schemeClr val="tx2"/>
              </a:buClr>
              <a:buSzPct val="80000"/>
              <a:buFont typeface="Arial" panose="020B0604020202020204" pitchFamily="34" charset="0"/>
              <a:buNone/>
              <a:defRPr sz="1600" kern="1200">
                <a:solidFill>
                  <a:schemeClr val="bg1"/>
                </a:solidFill>
                <a:latin typeface="Arial" panose="020B0604020202020204" pitchFamily="34" charset="0"/>
                <a:ea typeface="+mn-ea"/>
                <a:cs typeface="Arial" pitchFamily="34" charset="0"/>
              </a:defRPr>
            </a:lvl1pPr>
            <a:lvl2pPr marL="0" indent="0" algn="l" defTabSz="914400" rtl="0" eaLnBrk="1" latinLnBrk="0" hangingPunct="1">
              <a:spcBef>
                <a:spcPts val="0"/>
              </a:spcBef>
              <a:spcAft>
                <a:spcPts val="600"/>
              </a:spcAft>
              <a:buClr>
                <a:schemeClr val="tx2"/>
              </a:buClr>
              <a:buSzPct val="80000"/>
              <a:buFont typeface="Arial" panose="020B0604020202020204" pitchFamily="34" charset="0"/>
              <a:buNone/>
              <a:defRPr sz="1600" b="1" kern="1200">
                <a:solidFill>
                  <a:srgbClr val="404040"/>
                </a:solidFill>
                <a:latin typeface="Arial" panose="020B0604020202020204" pitchFamily="34" charset="0"/>
                <a:ea typeface="+mn-ea"/>
                <a:cs typeface="+mn-cs"/>
              </a:defRPr>
            </a:lvl2pPr>
            <a:lvl3pPr marL="914400" indent="0" algn="ctr" defTabSz="914400" rtl="0" eaLnBrk="1" latinLnBrk="0" hangingPunct="1">
              <a:spcBef>
                <a:spcPts val="0"/>
              </a:spcBef>
              <a:spcAft>
                <a:spcPts val="600"/>
              </a:spcAft>
              <a:buClr>
                <a:schemeClr val="tx2"/>
              </a:buClr>
              <a:buSzPct val="80000"/>
              <a:buFont typeface="Arial" panose="020B0604020202020204" pitchFamily="34" charset="0"/>
              <a:buNone/>
              <a:defRPr sz="1600" kern="1200">
                <a:solidFill>
                  <a:schemeClr val="tx1">
                    <a:tint val="75000"/>
                  </a:schemeClr>
                </a:solidFill>
                <a:latin typeface="Arial" panose="020B0604020202020204" pitchFamily="34" charset="0"/>
                <a:ea typeface="+mn-ea"/>
                <a:cs typeface="+mn-cs"/>
              </a:defRPr>
            </a:lvl3pPr>
            <a:lvl4pPr marL="1371600" indent="0" algn="ctr" defTabSz="914400" rtl="0" eaLnBrk="1" latinLnBrk="0" hangingPunct="1">
              <a:spcBef>
                <a:spcPts val="0"/>
              </a:spcBef>
              <a:spcAft>
                <a:spcPts val="600"/>
              </a:spcAft>
              <a:buClr>
                <a:schemeClr val="tx2"/>
              </a:buClr>
              <a:buSzPct val="80000"/>
              <a:buFont typeface="Arial" panose="020B0604020202020204" pitchFamily="34" charset="0"/>
              <a:buNone/>
              <a:defRPr sz="1400" kern="1200">
                <a:solidFill>
                  <a:schemeClr val="tx1">
                    <a:tint val="75000"/>
                  </a:schemeClr>
                </a:solidFill>
                <a:latin typeface="Arial" panose="020B0604020202020204" pitchFamily="34" charset="0"/>
                <a:ea typeface="+mn-ea"/>
                <a:cs typeface="+mn-cs"/>
              </a:defRPr>
            </a:lvl4pPr>
            <a:lvl5pPr marL="1828800" indent="0" algn="ctr" defTabSz="914400" rtl="0" eaLnBrk="1" latinLnBrk="0" hangingPunct="1">
              <a:spcBef>
                <a:spcPts val="0"/>
              </a:spcBef>
              <a:spcAft>
                <a:spcPts val="600"/>
              </a:spcAft>
              <a:buClr>
                <a:schemeClr val="tx2"/>
              </a:buClr>
              <a:buSzPct val="80000"/>
              <a:buFont typeface="Arial" panose="020B0604020202020204" pitchFamily="34" charset="0"/>
              <a:buNone/>
              <a:defRPr sz="1200" kern="1200">
                <a:solidFill>
                  <a:schemeClr val="tx1">
                    <a:tint val="75000"/>
                  </a:schemeClr>
                </a:solidFill>
                <a:latin typeface="Arial" panose="020B0604020202020204"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cs-CZ" dirty="0"/>
              <a:t>Prezentace pro municipality</a:t>
            </a:r>
          </a:p>
        </p:txBody>
      </p:sp>
      <p:sp>
        <p:nvSpPr>
          <p:cNvPr id="6" name="Title 1">
            <a:extLst>
              <a:ext uri="{FF2B5EF4-FFF2-40B4-BE49-F238E27FC236}">
                <a16:creationId xmlns:a16="http://schemas.microsoft.com/office/drawing/2014/main" id="{4C63FAFE-AA9F-42AD-8CFD-06064A4CC671}"/>
              </a:ext>
            </a:extLst>
          </p:cNvPr>
          <p:cNvSpPr txBox="1">
            <a:spLocks/>
          </p:cNvSpPr>
          <p:nvPr/>
        </p:nvSpPr>
        <p:spPr>
          <a:xfrm>
            <a:off x="867939" y="1406654"/>
            <a:ext cx="3259561" cy="979702"/>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000" b="0" kern="1200">
                <a:solidFill>
                  <a:schemeClr val="bg1"/>
                </a:solidFill>
                <a:latin typeface="Arial" panose="020B0604020202020204" pitchFamily="34" charset="0"/>
                <a:ea typeface="+mj-ea"/>
                <a:cs typeface="Arial" pitchFamily="34" charset="0"/>
              </a:defRPr>
            </a:lvl1pPr>
          </a:lstStyle>
          <a:p>
            <a:r>
              <a:rPr lang="cs-CZ" sz="2400" b="1" dirty="0">
                <a:solidFill>
                  <a:srgbClr val="2E2E38"/>
                </a:solidFill>
              </a:rPr>
              <a:t>Představení projektu PPP dostupné bydlení </a:t>
            </a:r>
            <a:endParaRPr lang="cs-CZ" dirty="0"/>
          </a:p>
        </p:txBody>
      </p:sp>
      <p:pic>
        <p:nvPicPr>
          <p:cNvPr id="2" name="Picture 1">
            <a:extLst>
              <a:ext uri="{FF2B5EF4-FFF2-40B4-BE49-F238E27FC236}">
                <a16:creationId xmlns:a16="http://schemas.microsoft.com/office/drawing/2014/main" id="{AE91CED2-335C-68C5-36DB-1A3436649B98}"/>
              </a:ext>
            </a:extLst>
          </p:cNvPr>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99359" y="3550920"/>
            <a:ext cx="2035057" cy="517872"/>
          </a:xfrm>
          <a:prstGeom prst="rect">
            <a:avLst/>
          </a:prstGeom>
          <a:noFill/>
          <a:ln>
            <a:noFill/>
          </a:ln>
        </p:spPr>
      </p:pic>
      <p:sp>
        <p:nvSpPr>
          <p:cNvPr id="4" name="Rectangle 3">
            <a:extLst>
              <a:ext uri="{FF2B5EF4-FFF2-40B4-BE49-F238E27FC236}">
                <a16:creationId xmlns:a16="http://schemas.microsoft.com/office/drawing/2014/main" id="{34401BD2-CAB7-0678-8307-46D486848C8A}"/>
              </a:ext>
            </a:extLst>
          </p:cNvPr>
          <p:cNvSpPr/>
          <p:nvPr/>
        </p:nvSpPr>
        <p:spPr>
          <a:xfrm>
            <a:off x="7429501" y="6225383"/>
            <a:ext cx="4768850" cy="639445"/>
          </a:xfrm>
          <a:prstGeom prst="rect">
            <a:avLst/>
          </a:prstGeom>
          <a:solidFill>
            <a:srgbClr val="1E958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nvGrpSpPr>
          <p:cNvPr id="10" name="Group 9">
            <a:extLst>
              <a:ext uri="{FF2B5EF4-FFF2-40B4-BE49-F238E27FC236}">
                <a16:creationId xmlns:a16="http://schemas.microsoft.com/office/drawing/2014/main" id="{8F30872F-FDD1-AB59-1D5C-5A0043362BD1}"/>
              </a:ext>
            </a:extLst>
          </p:cNvPr>
          <p:cNvGrpSpPr>
            <a:grpSpLocks noChangeAspect="1"/>
          </p:cNvGrpSpPr>
          <p:nvPr/>
        </p:nvGrpSpPr>
        <p:grpSpPr bwMode="auto">
          <a:xfrm>
            <a:off x="11694339" y="6385685"/>
            <a:ext cx="290746" cy="340459"/>
            <a:chOff x="6529" y="3125"/>
            <a:chExt cx="772" cy="904"/>
          </a:xfrm>
        </p:grpSpPr>
        <p:sp>
          <p:nvSpPr>
            <p:cNvPr id="11" name="Freeform 5">
              <a:extLst>
                <a:ext uri="{FF2B5EF4-FFF2-40B4-BE49-F238E27FC236}">
                  <a16:creationId xmlns:a16="http://schemas.microsoft.com/office/drawing/2014/main" id="{698CA09A-1F7A-C204-C730-672582508956}"/>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sp>
          <p:nvSpPr>
            <p:cNvPr id="12" name="Freeform 6">
              <a:extLst>
                <a:ext uri="{FF2B5EF4-FFF2-40B4-BE49-F238E27FC236}">
                  <a16:creationId xmlns:a16="http://schemas.microsoft.com/office/drawing/2014/main" id="{60122686-9457-8A25-C356-17F5E8D52109}"/>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Arial" panose="020B0604020202020204" pitchFamily="34" charset="0"/>
              </a:endParaRPr>
            </a:p>
          </p:txBody>
        </p:sp>
      </p:grpSp>
      <p:pic>
        <p:nvPicPr>
          <p:cNvPr id="13" name="Picture 4" descr="Auditor/auditorka v Auditním orgánu // Jobs PEF CZU">
            <a:extLst>
              <a:ext uri="{FF2B5EF4-FFF2-40B4-BE49-F238E27FC236}">
                <a16:creationId xmlns:a16="http://schemas.microsoft.com/office/drawing/2014/main" id="{0096A0E5-8A47-D30A-BA11-7D257F47B1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4388" y="6378791"/>
            <a:ext cx="952277" cy="3542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42368918-0CB2-DF72-4552-BFC73EE0516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 t="-56740" r="-4233" b="-38690"/>
          <a:stretch/>
        </p:blipFill>
        <p:spPr>
          <a:xfrm>
            <a:off x="10502164" y="6372237"/>
            <a:ext cx="906676" cy="367355"/>
          </a:xfrm>
          <a:prstGeom prst="rect">
            <a:avLst/>
          </a:prstGeom>
        </p:spPr>
      </p:pic>
      <p:grpSp>
        <p:nvGrpSpPr>
          <p:cNvPr id="20" name="Group 19">
            <a:extLst>
              <a:ext uri="{FF2B5EF4-FFF2-40B4-BE49-F238E27FC236}">
                <a16:creationId xmlns:a16="http://schemas.microsoft.com/office/drawing/2014/main" id="{BE19D496-1DBF-5853-589B-A6E65827BBCB}"/>
              </a:ext>
            </a:extLst>
          </p:cNvPr>
          <p:cNvGrpSpPr/>
          <p:nvPr/>
        </p:nvGrpSpPr>
        <p:grpSpPr>
          <a:xfrm>
            <a:off x="0" y="6225383"/>
            <a:ext cx="7572375" cy="639445"/>
            <a:chOff x="2309812" y="3079750"/>
            <a:chExt cx="7572375" cy="666750"/>
          </a:xfrm>
        </p:grpSpPr>
        <p:pic>
          <p:nvPicPr>
            <p:cNvPr id="21" name="Picture 20">
              <a:extLst>
                <a:ext uri="{FF2B5EF4-FFF2-40B4-BE49-F238E27FC236}">
                  <a16:creationId xmlns:a16="http://schemas.microsoft.com/office/drawing/2014/main" id="{98FB4BD5-A2FD-B88A-FB1F-D6C977B90506}"/>
                </a:ext>
              </a:extLst>
            </p:cNvPr>
            <p:cNvPicPr>
              <a:picLocks noChangeAspect="1"/>
            </p:cNvPicPr>
            <p:nvPr/>
          </p:nvPicPr>
          <p:blipFill rotWithShape="1">
            <a:blip r:embed="rId7">
              <a:extLst>
                <a:ext uri="{28A0092B-C50C-407E-A947-70E740481C1C}">
                  <a14:useLocalDpi xmlns:a14="http://schemas.microsoft.com/office/drawing/2010/main" val="0"/>
                </a:ext>
              </a:extLst>
            </a:blip>
            <a:srcRect b="4546"/>
            <a:stretch/>
          </p:blipFill>
          <p:spPr>
            <a:xfrm>
              <a:off x="2309812" y="3079750"/>
              <a:ext cx="7572375" cy="666750"/>
            </a:xfrm>
            <a:prstGeom prst="rect">
              <a:avLst/>
            </a:prstGeom>
          </p:spPr>
        </p:pic>
        <p:sp>
          <p:nvSpPr>
            <p:cNvPr id="22" name="TextBox 21">
              <a:extLst>
                <a:ext uri="{FF2B5EF4-FFF2-40B4-BE49-F238E27FC236}">
                  <a16:creationId xmlns:a16="http://schemas.microsoft.com/office/drawing/2014/main" id="{28F28233-DFC5-EF9F-CA37-5DC34CB0CA17}"/>
                </a:ext>
              </a:extLst>
            </p:cNvPr>
            <p:cNvSpPr txBox="1"/>
            <p:nvPr/>
          </p:nvSpPr>
          <p:spPr>
            <a:xfrm>
              <a:off x="2981326" y="3214687"/>
              <a:ext cx="2357437" cy="166688"/>
            </a:xfrm>
            <a:prstGeom prst="rect">
              <a:avLst/>
            </a:prstGeom>
            <a:solidFill>
              <a:sysClr val="window" lastClr="FFFFFF"/>
            </a:solidFill>
          </p:spPr>
          <p:txBody>
            <a:bodyPr wrap="square" t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1100" b="1" i="0" u="none" strike="noStrike" kern="0" cap="none" spc="0" normalizeH="0" baseline="0" noProof="0" dirty="0">
                  <a:ln>
                    <a:noFill/>
                  </a:ln>
                  <a:solidFill>
                    <a:srgbClr val="1E958F"/>
                  </a:solidFill>
                  <a:effectLst/>
                  <a:uLnTx/>
                  <a:uFillTx/>
                  <a:latin typeface="Aptos" panose="02110004020202020204"/>
                </a:rPr>
                <a:t>Nástroj pro technickou podporu</a:t>
              </a:r>
            </a:p>
          </p:txBody>
        </p:sp>
        <p:sp>
          <p:nvSpPr>
            <p:cNvPr id="23" name="TextBox 22">
              <a:extLst>
                <a:ext uri="{FF2B5EF4-FFF2-40B4-BE49-F238E27FC236}">
                  <a16:creationId xmlns:a16="http://schemas.microsoft.com/office/drawing/2014/main" id="{3BC4306D-4161-A252-D60E-AF46E0CAC75C}"/>
                </a:ext>
              </a:extLst>
            </p:cNvPr>
            <p:cNvSpPr txBox="1"/>
            <p:nvPr/>
          </p:nvSpPr>
          <p:spPr>
            <a:xfrm>
              <a:off x="3076579" y="3429000"/>
              <a:ext cx="2566987" cy="166688"/>
            </a:xfrm>
            <a:prstGeom prst="rect">
              <a:avLst/>
            </a:prstGeom>
            <a:solidFill>
              <a:sysClr val="window" lastClr="FFFFFF"/>
            </a:solidFill>
          </p:spPr>
          <p:txBody>
            <a:bodyPr wrap="square" lIns="0" t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1100" b="0" i="1" u="none" strike="noStrike" kern="0" cap="none" spc="0" normalizeH="0" baseline="0" noProof="0" dirty="0">
                  <a:ln>
                    <a:noFill/>
                  </a:ln>
                  <a:solidFill>
                    <a:srgbClr val="1E958F"/>
                  </a:solidFill>
                  <a:effectLst/>
                  <a:uLnTx/>
                  <a:uFillTx/>
                  <a:latin typeface="Aptos" panose="02110004020202020204"/>
                </a:rPr>
                <a:t>Podpora reforem v 27 členských státech</a:t>
              </a:r>
            </a:p>
          </p:txBody>
        </p:sp>
      </p:grpSp>
    </p:spTree>
    <p:extLst>
      <p:ext uri="{BB962C8B-B14F-4D97-AF65-F5344CB8AC3E}">
        <p14:creationId xmlns:p14="http://schemas.microsoft.com/office/powerpoint/2010/main" val="868236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61E1-D7FE-33AB-8690-21260B650E16}"/>
              </a:ext>
            </a:extLst>
          </p:cNvPr>
          <p:cNvSpPr>
            <a:spLocks noGrp="1"/>
          </p:cNvSpPr>
          <p:nvPr>
            <p:ph type="title"/>
          </p:nvPr>
        </p:nvSpPr>
        <p:spPr>
          <a:xfrm>
            <a:off x="609918" y="294200"/>
            <a:ext cx="10978515" cy="590400"/>
          </a:xfrm>
        </p:spPr>
        <p:txBody>
          <a:bodyPr/>
          <a:lstStyle/>
          <a:p>
            <a:r>
              <a:rPr lang="cs-CZ" dirty="0"/>
              <a:t>Výhody a nevýhody PPP</a:t>
            </a:r>
            <a:r>
              <a:rPr lang="en-GB" dirty="0"/>
              <a:t> s </a:t>
            </a:r>
            <a:r>
              <a:rPr lang="en-GB" dirty="0" err="1"/>
              <a:t>platbou</a:t>
            </a:r>
            <a:r>
              <a:rPr lang="en-GB" dirty="0"/>
              <a:t> </a:t>
            </a:r>
            <a:r>
              <a:rPr lang="cs-CZ" dirty="0"/>
              <a:t>za dostupnost</a:t>
            </a:r>
          </a:p>
        </p:txBody>
      </p:sp>
      <p:sp>
        <p:nvSpPr>
          <p:cNvPr id="3" name="Rectangle 5">
            <a:extLst>
              <a:ext uri="{FF2B5EF4-FFF2-40B4-BE49-F238E27FC236}">
                <a16:creationId xmlns:a16="http://schemas.microsoft.com/office/drawing/2014/main" id="{43B18180-8B22-5005-1F76-379525953D94}"/>
              </a:ext>
            </a:extLst>
          </p:cNvPr>
          <p:cNvSpPr>
            <a:spLocks noChangeArrowheads="1"/>
          </p:cNvSpPr>
          <p:nvPr/>
        </p:nvSpPr>
        <p:spPr bwMode="gray">
          <a:xfrm>
            <a:off x="609919" y="979756"/>
            <a:ext cx="5881842" cy="340711"/>
          </a:xfrm>
          <a:prstGeom prst="rect">
            <a:avLst/>
          </a:prstGeom>
          <a:solidFill>
            <a:srgbClr val="FFE600"/>
          </a:solidFill>
          <a:ln w="12700" algn="ctr">
            <a:solidFill>
              <a:srgbClr val="FFE600"/>
            </a:solidFill>
            <a:miter lim="800000"/>
            <a:headEnd/>
            <a:tailEnd/>
          </a:ln>
          <a:effectLst/>
        </p:spPr>
        <p:txBody>
          <a:bodyPr wrap="none" lIns="90000" tIns="46800" rIns="90000" bIns="46800" anchor="ctr"/>
          <a:lstStyle/>
          <a:p>
            <a:pPr marL="0" marR="0" lvl="0" indent="0" defTabSz="995363" eaLnBrk="1" fontAlgn="base" latinLnBrk="0" hangingPunct="1">
              <a:lnSpc>
                <a:spcPct val="100000"/>
              </a:lnSpc>
              <a:spcBef>
                <a:spcPct val="0"/>
              </a:spcBef>
              <a:spcAft>
                <a:spcPct val="0"/>
              </a:spcAft>
              <a:buClr>
                <a:srgbClr val="000000"/>
              </a:buClr>
              <a:buSzPct val="75000"/>
              <a:buFont typeface="Arial" charset="0"/>
              <a:buNone/>
              <a:tabLst/>
              <a:defRPr/>
            </a:pPr>
            <a:r>
              <a:rPr kumimoji="0" lang="cs-CZ" sz="1600" b="1" i="0" u="none" strike="noStrike" kern="0" cap="none" spc="0" normalizeH="0" baseline="0" noProof="0" dirty="0">
                <a:ln>
                  <a:noFill/>
                </a:ln>
                <a:solidFill>
                  <a:schemeClr val="bg1"/>
                </a:solidFill>
                <a:effectLst/>
                <a:uLnTx/>
                <a:uFillTx/>
                <a:latin typeface="EYInterstate Light (Headings)"/>
                <a:cs typeface="Arial" panose="020B0604020202020204" pitchFamily="34" charset="0"/>
              </a:rPr>
              <a:t>Výhody</a:t>
            </a:r>
            <a:endParaRPr kumimoji="0" lang="de-DE" sz="1600" b="1" i="0" u="none" strike="noStrike" kern="0" cap="none" spc="0" normalizeH="0" baseline="0" noProof="0" dirty="0">
              <a:ln>
                <a:noFill/>
              </a:ln>
              <a:solidFill>
                <a:schemeClr val="bg1"/>
              </a:solidFill>
              <a:effectLst/>
              <a:uLnTx/>
              <a:uFillTx/>
              <a:latin typeface="EYInterstate Light (Headings)"/>
              <a:cs typeface="Arial" panose="020B0604020202020204" pitchFamily="34" charset="0"/>
            </a:endParaRPr>
          </a:p>
        </p:txBody>
      </p:sp>
      <p:sp>
        <p:nvSpPr>
          <p:cNvPr id="4" name="Rectangle 6">
            <a:extLst>
              <a:ext uri="{FF2B5EF4-FFF2-40B4-BE49-F238E27FC236}">
                <a16:creationId xmlns:a16="http://schemas.microsoft.com/office/drawing/2014/main" id="{D4657CBC-CB5C-81CD-2916-0AAADB2CD7E1}"/>
              </a:ext>
            </a:extLst>
          </p:cNvPr>
          <p:cNvSpPr>
            <a:spLocks noChangeArrowheads="1"/>
          </p:cNvSpPr>
          <p:nvPr/>
        </p:nvSpPr>
        <p:spPr bwMode="gray">
          <a:xfrm>
            <a:off x="609920" y="1320466"/>
            <a:ext cx="5881842" cy="4878199"/>
          </a:xfrm>
          <a:prstGeom prst="rect">
            <a:avLst/>
          </a:prstGeom>
          <a:noFill/>
          <a:ln w="12700" algn="ctr">
            <a:solidFill>
              <a:srgbClr val="FFE600"/>
            </a:solidFill>
            <a:miter lim="800000"/>
            <a:headEnd/>
            <a:tailEnd/>
          </a:ln>
          <a:effectLst/>
        </p:spPr>
        <p:txBody>
          <a:bodyPr lIns="36000" tIns="36000" rIns="36000" bIns="36000" anchor="t"/>
          <a:lstStyle/>
          <a:p>
            <a:pPr marL="182880" lvl="1" indent="-182880" defTabSz="1007943" fontAlgn="base">
              <a:spcBef>
                <a:spcPct val="0"/>
              </a:spcBef>
              <a:spcAft>
                <a:spcPts val="600"/>
              </a:spcAft>
              <a:buClr>
                <a:schemeClr val="bg1"/>
              </a:buClr>
              <a:buSzPct val="70000"/>
              <a:buFont typeface="Arial" panose="020B0604020202020204" pitchFamily="34" charset="0"/>
              <a:buChar char="►"/>
              <a:defRPr/>
            </a:pPr>
            <a:r>
              <a:rPr lang="cs-CZ" sz="1400" b="1" dirty="0">
                <a:solidFill>
                  <a:schemeClr val="bg1"/>
                </a:solidFill>
                <a:latin typeface="EYInterstate Light (Headings)"/>
              </a:rPr>
              <a:t>Přenesení rizika na dodavatele</a:t>
            </a:r>
            <a:endParaRPr lang="cs-CZ" sz="1400" dirty="0">
              <a:solidFill>
                <a:schemeClr val="bg1"/>
              </a:solidFill>
              <a:latin typeface="EYInterstate Light (Headings)"/>
            </a:endParaRPr>
          </a:p>
          <a:p>
            <a:pPr marL="0" lvl="1" defTabSz="1007943" fontAlgn="base">
              <a:spcBef>
                <a:spcPct val="0"/>
              </a:spcBef>
              <a:buClr>
                <a:schemeClr val="bg1"/>
              </a:buClr>
              <a:buSzPct val="70000"/>
              <a:defRPr/>
            </a:pPr>
            <a:r>
              <a:rPr lang="cs-CZ" sz="1400" dirty="0">
                <a:solidFill>
                  <a:schemeClr val="tx1">
                    <a:lumMod val="50000"/>
                  </a:schemeClr>
                </a:solidFill>
                <a:latin typeface="EYInterstate Light (Headings)"/>
              </a:rPr>
              <a:t>PPP projekt umožňuje přenést zodpovědnost a rizika </a:t>
            </a:r>
          </a:p>
          <a:p>
            <a:pPr marL="0" lvl="1" defTabSz="1007943" fontAlgn="base">
              <a:spcBef>
                <a:spcPct val="0"/>
              </a:spcBef>
              <a:buClr>
                <a:schemeClr val="bg1"/>
              </a:buClr>
              <a:buSzPct val="70000"/>
              <a:defRPr/>
            </a:pPr>
            <a:r>
              <a:rPr lang="cs-CZ" sz="1400" dirty="0">
                <a:solidFill>
                  <a:schemeClr val="tx1">
                    <a:lumMod val="50000"/>
                  </a:schemeClr>
                </a:solidFill>
                <a:latin typeface="EYInterstate Light (Headings)"/>
              </a:rPr>
              <a:t>spojená s výstavbou, financováním a správou na dodavatele. </a:t>
            </a:r>
            <a:endParaRPr lang="en-GB" sz="1400" dirty="0">
              <a:solidFill>
                <a:schemeClr val="tx1">
                  <a:lumMod val="50000"/>
                </a:schemeClr>
              </a:solidFill>
              <a:latin typeface="EYInterstate Light (Headings)"/>
            </a:endParaRPr>
          </a:p>
          <a:p>
            <a:pPr marL="182880" lvl="1" indent="-182880" defTabSz="1007943" fontAlgn="base">
              <a:spcBef>
                <a:spcPct val="0"/>
              </a:spcBef>
              <a:spcAft>
                <a:spcPts val="600"/>
              </a:spcAft>
              <a:buClr>
                <a:schemeClr val="bg1"/>
              </a:buClr>
              <a:buSzPct val="70000"/>
              <a:buFont typeface="Arial" panose="020B0604020202020204" pitchFamily="34" charset="0"/>
              <a:buChar char="►"/>
              <a:defRPr/>
            </a:pPr>
            <a:r>
              <a:rPr lang="cs-CZ" sz="1400" b="1" dirty="0">
                <a:solidFill>
                  <a:schemeClr val="bg1"/>
                </a:solidFill>
                <a:latin typeface="EYInterstate Light (Headings)"/>
              </a:rPr>
              <a:t>Vlastnictví pozemku a budovy</a:t>
            </a:r>
          </a:p>
          <a:p>
            <a:pPr marL="0" lvl="1" defTabSz="1007943" fontAlgn="base">
              <a:spcBef>
                <a:spcPct val="0"/>
              </a:spcBef>
              <a:buClr>
                <a:schemeClr val="bg1"/>
              </a:buClr>
              <a:buSzPct val="70000"/>
              <a:defRPr/>
            </a:pPr>
            <a:r>
              <a:rPr lang="cs-CZ" sz="1400" dirty="0">
                <a:solidFill>
                  <a:schemeClr val="tx1">
                    <a:lumMod val="50000"/>
                  </a:schemeClr>
                </a:solidFill>
                <a:latin typeface="EYInterstate Light (Headings)"/>
              </a:rPr>
              <a:t>Město vlastní pozemek a bytový komplex je stavěn do jejího vlastnictví.</a:t>
            </a:r>
            <a:endParaRPr lang="en-GB" sz="1400" dirty="0">
              <a:solidFill>
                <a:schemeClr val="tx1">
                  <a:lumMod val="50000"/>
                </a:schemeClr>
              </a:solidFill>
              <a:latin typeface="EYInterstate Light (Headings)"/>
            </a:endParaRPr>
          </a:p>
          <a:p>
            <a:pPr marL="182880" lvl="1" indent="-182880" defTabSz="1007943" fontAlgn="base">
              <a:spcBef>
                <a:spcPct val="0"/>
              </a:spcBef>
              <a:spcAft>
                <a:spcPts val="600"/>
              </a:spcAft>
              <a:buClr>
                <a:schemeClr val="bg1"/>
              </a:buClr>
              <a:buSzPct val="70000"/>
              <a:buFont typeface="Arial" panose="020B0604020202020204" pitchFamily="34" charset="0"/>
              <a:buChar char="►"/>
              <a:defRPr/>
            </a:pPr>
            <a:r>
              <a:rPr lang="cs-CZ" sz="1400" b="1" dirty="0">
                <a:solidFill>
                  <a:schemeClr val="bg1"/>
                </a:solidFill>
                <a:latin typeface="EYInterstate Light (Headings)"/>
              </a:rPr>
              <a:t>Možnost měnit výši nájmu</a:t>
            </a:r>
          </a:p>
          <a:p>
            <a:pPr marL="0" lvl="1" defTabSz="1007943" fontAlgn="base">
              <a:spcBef>
                <a:spcPct val="0"/>
              </a:spcBef>
              <a:spcAft>
                <a:spcPts val="600"/>
              </a:spcAft>
              <a:buClr>
                <a:schemeClr val="bg1"/>
              </a:buClr>
              <a:buSzPct val="70000"/>
              <a:defRPr/>
            </a:pPr>
            <a:r>
              <a:rPr lang="cs-CZ" sz="1400" dirty="0">
                <a:solidFill>
                  <a:schemeClr val="tx1">
                    <a:lumMod val="50000"/>
                  </a:schemeClr>
                </a:solidFill>
                <a:latin typeface="EYInterstate Light (Headings)"/>
              </a:rPr>
              <a:t>PPP projekt s platbou za dostupnost umožňuje municipalitám flexibilně reagovat na změny a měnit výši nájemného bez vlivu na vztah se soukromým partnerem.</a:t>
            </a:r>
          </a:p>
          <a:p>
            <a:pPr marL="182880" lvl="1" indent="-182880" defTabSz="1007943" fontAlgn="base">
              <a:spcBef>
                <a:spcPct val="0"/>
              </a:spcBef>
              <a:spcAft>
                <a:spcPts val="600"/>
              </a:spcAft>
              <a:buClr>
                <a:schemeClr val="bg1"/>
              </a:buClr>
              <a:buSzPct val="70000"/>
              <a:buFont typeface="Arial" panose="020B0604020202020204" pitchFamily="34" charset="0"/>
              <a:buChar char="►"/>
              <a:defRPr/>
            </a:pPr>
            <a:r>
              <a:rPr lang="cs-CZ" sz="1400" b="1" dirty="0">
                <a:solidFill>
                  <a:schemeClr val="bg1"/>
                </a:solidFill>
                <a:latin typeface="EYInterstate Light (Headings)"/>
              </a:rPr>
              <a:t>Záruka kvality </a:t>
            </a:r>
          </a:p>
          <a:p>
            <a:pPr marL="0" lvl="1" defTabSz="1007943" fontAlgn="base">
              <a:spcBef>
                <a:spcPct val="0"/>
              </a:spcBef>
              <a:spcAft>
                <a:spcPts val="600"/>
              </a:spcAft>
              <a:buClr>
                <a:schemeClr val="bg1"/>
              </a:buClr>
              <a:buSzPct val="70000"/>
              <a:defRPr/>
            </a:pPr>
            <a:r>
              <a:rPr lang="cs-CZ" sz="1400" dirty="0">
                <a:solidFill>
                  <a:schemeClr val="tx1">
                    <a:lumMod val="50000"/>
                  </a:schemeClr>
                </a:solidFill>
                <a:latin typeface="EYInterstate Light (Headings)"/>
              </a:rPr>
              <a:t>Dodavatel má na starosti dlouhodobě správu a údržbu bytového objektu a je motivován postavit kvalitní budovu a minimalizovat celkové náklady. </a:t>
            </a:r>
          </a:p>
          <a:p>
            <a:pPr marL="182880" lvl="1" indent="-182880" defTabSz="1007943" fontAlgn="base">
              <a:spcBef>
                <a:spcPct val="0"/>
              </a:spcBef>
              <a:spcAft>
                <a:spcPts val="600"/>
              </a:spcAft>
              <a:buClr>
                <a:schemeClr val="bg1"/>
              </a:buClr>
              <a:buSzPct val="70000"/>
              <a:buFont typeface="Arial" panose="020B0604020202020204" pitchFamily="34" charset="0"/>
              <a:buChar char="►"/>
              <a:defRPr/>
            </a:pPr>
            <a:r>
              <a:rPr lang="cs-CZ" sz="1400" b="1" dirty="0">
                <a:solidFill>
                  <a:schemeClr val="bg1"/>
                </a:solidFill>
                <a:latin typeface="EYInterstate Light (Headings)"/>
              </a:rPr>
              <a:t>Tržní kontrolní mechanismy</a:t>
            </a:r>
            <a:endParaRPr lang="cs-CZ" sz="1400" dirty="0">
              <a:solidFill>
                <a:schemeClr val="bg1"/>
              </a:solidFill>
              <a:latin typeface="EYInterstate Light (Headings)"/>
            </a:endParaRPr>
          </a:p>
          <a:p>
            <a:pPr marL="0" lvl="1" defTabSz="1007943" fontAlgn="base">
              <a:spcBef>
                <a:spcPct val="0"/>
              </a:spcBef>
              <a:spcAft>
                <a:spcPts val="600"/>
              </a:spcAft>
              <a:buClr>
                <a:schemeClr val="bg1"/>
              </a:buClr>
              <a:buSzPct val="70000"/>
              <a:defRPr/>
            </a:pPr>
            <a:r>
              <a:rPr lang="cs-CZ" sz="1400" dirty="0">
                <a:solidFill>
                  <a:schemeClr val="tx1">
                    <a:lumMod val="50000"/>
                  </a:schemeClr>
                </a:solidFill>
                <a:latin typeface="EYInterstate Light (Headings)"/>
              </a:rPr>
              <a:t>PPP projekt zahrnuje tržní kontrolní mechanismy v podobě soukromého financování a souvisejícího bankovního a investorského dohledu.</a:t>
            </a:r>
          </a:p>
          <a:p>
            <a:pPr marL="182880" lvl="1" indent="-182880" defTabSz="1007943" fontAlgn="base">
              <a:spcBef>
                <a:spcPct val="0"/>
              </a:spcBef>
              <a:spcAft>
                <a:spcPts val="600"/>
              </a:spcAft>
              <a:buClr>
                <a:schemeClr val="bg1"/>
              </a:buClr>
              <a:buSzPct val="70000"/>
              <a:buFont typeface="Arial" panose="020B0604020202020204" pitchFamily="34" charset="0"/>
              <a:buChar char="►"/>
              <a:defRPr/>
            </a:pPr>
            <a:r>
              <a:rPr lang="cs-CZ" sz="1400" b="1" dirty="0">
                <a:solidFill>
                  <a:schemeClr val="bg1"/>
                </a:solidFill>
                <a:latin typeface="EYInterstate Light (Headings)"/>
              </a:rPr>
              <a:t>Soukromé projektové financování</a:t>
            </a:r>
          </a:p>
          <a:p>
            <a:pPr marL="0" lvl="1" defTabSz="1007943" fontAlgn="base">
              <a:spcBef>
                <a:spcPct val="0"/>
              </a:spcBef>
              <a:spcAft>
                <a:spcPts val="600"/>
              </a:spcAft>
              <a:buClr>
                <a:schemeClr val="bg1"/>
              </a:buClr>
              <a:buSzPct val="70000"/>
              <a:defRPr/>
            </a:pPr>
            <a:r>
              <a:rPr lang="cs-CZ" sz="1400" dirty="0">
                <a:solidFill>
                  <a:schemeClr val="tx1">
                    <a:lumMod val="50000"/>
                  </a:schemeClr>
                </a:solidFill>
                <a:latin typeface="EYInterstate Light (Headings)"/>
              </a:rPr>
              <a:t>Model je postavený na soukromém projektovém financování, municipalita hradí dodavateli platbu za dostupnost z výnosů z pronájmu bytů. V případě nedostupnosti bytů, municipalita nic neplatí. </a:t>
            </a:r>
          </a:p>
          <a:p>
            <a:pPr marL="182880" lvl="1" indent="-182880" defTabSz="1007943" fontAlgn="base">
              <a:spcBef>
                <a:spcPct val="0"/>
              </a:spcBef>
              <a:spcAft>
                <a:spcPts val="600"/>
              </a:spcAft>
              <a:buClr>
                <a:schemeClr val="bg1"/>
              </a:buClr>
              <a:buSzPct val="70000"/>
              <a:buFont typeface="Arial" panose="020B0604020202020204" pitchFamily="34" charset="0"/>
              <a:buChar char="►"/>
              <a:defRPr/>
            </a:pPr>
            <a:endParaRPr lang="cs-CZ" sz="1400" dirty="0">
              <a:solidFill>
                <a:schemeClr val="bg1"/>
              </a:solidFill>
              <a:latin typeface="EYInterstate Light (Headings)"/>
            </a:endParaRPr>
          </a:p>
        </p:txBody>
      </p:sp>
      <p:grpSp>
        <p:nvGrpSpPr>
          <p:cNvPr id="5" name="Group 4">
            <a:extLst>
              <a:ext uri="{FF2B5EF4-FFF2-40B4-BE49-F238E27FC236}">
                <a16:creationId xmlns:a16="http://schemas.microsoft.com/office/drawing/2014/main" id="{783A8454-67F3-5A12-6FDF-31D7CF0FF54E}"/>
              </a:ext>
            </a:extLst>
          </p:cNvPr>
          <p:cNvGrpSpPr/>
          <p:nvPr/>
        </p:nvGrpSpPr>
        <p:grpSpPr>
          <a:xfrm>
            <a:off x="5499344" y="1069283"/>
            <a:ext cx="901550" cy="900000"/>
            <a:chOff x="3627893" y="4625935"/>
            <a:chExt cx="654050" cy="654050"/>
          </a:xfrm>
        </p:grpSpPr>
        <p:sp>
          <p:nvSpPr>
            <p:cNvPr id="6" name="Rectangle 11">
              <a:extLst>
                <a:ext uri="{FF2B5EF4-FFF2-40B4-BE49-F238E27FC236}">
                  <a16:creationId xmlns:a16="http://schemas.microsoft.com/office/drawing/2014/main" id="{3476DFD3-7AD5-B3EC-A552-BEA45B9AEB44}"/>
                </a:ext>
              </a:extLst>
            </p:cNvPr>
            <p:cNvSpPr>
              <a:spLocks noChangeArrowheads="1"/>
            </p:cNvSpPr>
            <p:nvPr>
              <p:custDataLst>
                <p:tags r:id="rId1"/>
              </p:custDataLst>
            </p:nvPr>
          </p:nvSpPr>
          <p:spPr bwMode="gray">
            <a:xfrm>
              <a:off x="3627893" y="4625935"/>
              <a:ext cx="654050" cy="654050"/>
            </a:xfrm>
            <a:prstGeom prst="rect">
              <a:avLst/>
            </a:prstGeom>
            <a:solidFill>
              <a:srgbClr val="FFFFFF"/>
            </a:solidFill>
            <a:ln w="9525" algn="ctr">
              <a:noFill/>
              <a:miter lim="800000"/>
              <a:headEnd/>
              <a:tailEnd/>
            </a:ln>
            <a:effectLst/>
          </p:spPr>
          <p:txBody>
            <a:bodyPr wrap="none" lIns="0" tIns="0" rIns="0" bIns="0" anchor="ctr"/>
            <a:lstStyle/>
            <a:p>
              <a:pPr marL="0" marR="0" lvl="0" indent="0" algn="ctr" defTabSz="995363" eaLnBrk="1" fontAlgn="base" latinLnBrk="0" hangingPunct="1">
                <a:lnSpc>
                  <a:spcPct val="100000"/>
                </a:lnSpc>
                <a:spcBef>
                  <a:spcPct val="0"/>
                </a:spcBef>
                <a:spcAft>
                  <a:spcPct val="0"/>
                </a:spcAft>
                <a:buClr>
                  <a:srgbClr val="999999"/>
                </a:buClr>
                <a:buSzPct val="75000"/>
                <a:buFont typeface="Arial" charset="0"/>
                <a:buNone/>
                <a:tabLst/>
                <a:defRPr/>
              </a:pPr>
              <a:endParaRPr kumimoji="0" lang="de-DE" sz="4400" b="0" i="0" u="none" strike="noStrike" kern="0" cap="none" spc="0" normalizeH="0" baseline="0" noProof="0">
                <a:ln>
                  <a:noFill/>
                </a:ln>
                <a:solidFill>
                  <a:srgbClr val="646464"/>
                </a:solidFill>
                <a:effectLst/>
                <a:uLnTx/>
                <a:uFillTx/>
                <a:latin typeface="Arial" charset="0"/>
              </a:endParaRPr>
            </a:p>
          </p:txBody>
        </p:sp>
        <p:sp>
          <p:nvSpPr>
            <p:cNvPr id="7" name="Rectangle 12">
              <a:extLst>
                <a:ext uri="{FF2B5EF4-FFF2-40B4-BE49-F238E27FC236}">
                  <a16:creationId xmlns:a16="http://schemas.microsoft.com/office/drawing/2014/main" id="{23D34678-CD93-8340-B4B8-ADD4E8B1F35A}"/>
                </a:ext>
              </a:extLst>
            </p:cNvPr>
            <p:cNvSpPr>
              <a:spLocks noChangeArrowheads="1"/>
            </p:cNvSpPr>
            <p:nvPr/>
          </p:nvSpPr>
          <p:spPr bwMode="gray">
            <a:xfrm>
              <a:off x="3692980" y="4692610"/>
              <a:ext cx="522288" cy="522287"/>
            </a:xfrm>
            <a:prstGeom prst="rect">
              <a:avLst/>
            </a:prstGeom>
            <a:noFill/>
            <a:ln w="19050" algn="ctr">
              <a:solidFill>
                <a:srgbClr val="FFE600"/>
              </a:solidFill>
              <a:miter lim="800000"/>
              <a:headEnd/>
              <a:tailEnd/>
            </a:ln>
            <a:effectLst/>
          </p:spPr>
          <p:txBody>
            <a:bodyPr lIns="0" tIns="0" rIns="0" bIns="0" anchor="ctr"/>
            <a:lstStyle/>
            <a:p>
              <a:pPr marL="0" marR="0" lvl="0" indent="0" algn="ctr" defTabSz="995363" eaLnBrk="1" fontAlgn="base" latinLnBrk="0" hangingPunct="1">
                <a:lnSpc>
                  <a:spcPct val="100000"/>
                </a:lnSpc>
                <a:spcBef>
                  <a:spcPct val="0"/>
                </a:spcBef>
                <a:spcAft>
                  <a:spcPct val="0"/>
                </a:spcAft>
                <a:buClr>
                  <a:srgbClr val="999999"/>
                </a:buClr>
                <a:buSzPct val="75000"/>
                <a:buFont typeface="Arial" charset="0"/>
                <a:buNone/>
                <a:tabLst/>
                <a:defRPr/>
              </a:pPr>
              <a:r>
                <a:rPr kumimoji="0" lang="en-US" sz="5400" b="1" i="0" u="none" strike="noStrike" kern="0" cap="none" spc="0" normalizeH="0" baseline="0" noProof="0" dirty="0">
                  <a:ln>
                    <a:noFill/>
                  </a:ln>
                  <a:solidFill>
                    <a:srgbClr val="FFE600"/>
                  </a:solidFill>
                  <a:effectLst/>
                  <a:uLnTx/>
                  <a:uFillTx/>
                  <a:latin typeface="EYInterstate" pitchFamily="2" charset="0"/>
                </a:rPr>
                <a:t>+</a:t>
              </a:r>
              <a:endParaRPr kumimoji="0" lang="en-US" sz="4400" b="1" i="0" u="none" strike="noStrike" kern="0" cap="none" spc="0" normalizeH="0" baseline="0" noProof="0" dirty="0">
                <a:ln>
                  <a:noFill/>
                </a:ln>
                <a:solidFill>
                  <a:srgbClr val="FFE600"/>
                </a:solidFill>
                <a:effectLst/>
                <a:uLnTx/>
                <a:uFillTx/>
                <a:latin typeface="EYInterstate" pitchFamily="2" charset="0"/>
              </a:endParaRPr>
            </a:p>
          </p:txBody>
        </p:sp>
      </p:grpSp>
      <p:sp>
        <p:nvSpPr>
          <p:cNvPr id="8" name="Rectangle 5">
            <a:extLst>
              <a:ext uri="{FF2B5EF4-FFF2-40B4-BE49-F238E27FC236}">
                <a16:creationId xmlns:a16="http://schemas.microsoft.com/office/drawing/2014/main" id="{3030F905-F451-14A4-126C-65F4A9B1CD67}"/>
              </a:ext>
            </a:extLst>
          </p:cNvPr>
          <p:cNvSpPr>
            <a:spLocks noChangeArrowheads="1"/>
          </p:cNvSpPr>
          <p:nvPr/>
        </p:nvSpPr>
        <p:spPr bwMode="gray">
          <a:xfrm>
            <a:off x="6645966" y="979756"/>
            <a:ext cx="4942469" cy="340711"/>
          </a:xfrm>
          <a:prstGeom prst="rect">
            <a:avLst/>
          </a:prstGeom>
          <a:solidFill>
            <a:srgbClr val="A5A5A5"/>
          </a:solidFill>
          <a:ln w="12700" algn="ctr">
            <a:solidFill>
              <a:srgbClr val="A5A5A5"/>
            </a:solidFill>
            <a:miter lim="800000"/>
            <a:headEnd/>
            <a:tailEnd/>
          </a:ln>
          <a:effectLst/>
        </p:spPr>
        <p:txBody>
          <a:bodyPr wrap="none" lIns="90000" tIns="46800" rIns="90000" bIns="46800" anchor="ctr"/>
          <a:lstStyle/>
          <a:p>
            <a:pPr marL="0" marR="0" lvl="0" indent="0" defTabSz="995363" eaLnBrk="1" fontAlgn="base" latinLnBrk="0" hangingPunct="1">
              <a:lnSpc>
                <a:spcPct val="100000"/>
              </a:lnSpc>
              <a:spcBef>
                <a:spcPct val="0"/>
              </a:spcBef>
              <a:spcAft>
                <a:spcPct val="0"/>
              </a:spcAft>
              <a:buClr>
                <a:srgbClr val="000000"/>
              </a:buClr>
              <a:buSzPct val="75000"/>
              <a:buFont typeface="Arial" charset="0"/>
              <a:buNone/>
              <a:tabLst/>
              <a:defRPr/>
            </a:pPr>
            <a:r>
              <a:rPr kumimoji="0" lang="cs-CZ" sz="1600" b="1" i="0" u="none" strike="noStrike" kern="0" cap="none" spc="0" normalizeH="0" baseline="0" noProof="0" dirty="0">
                <a:ln>
                  <a:noFill/>
                </a:ln>
                <a:solidFill>
                  <a:srgbClr val="FFFFFF"/>
                </a:solidFill>
                <a:effectLst/>
                <a:uLnTx/>
                <a:uFillTx/>
                <a:latin typeface="EYInterstate Light (Headings)"/>
                <a:cs typeface="Arial" panose="020B0604020202020204" pitchFamily="34" charset="0"/>
              </a:rPr>
              <a:t>Nevýhody a limitace</a:t>
            </a:r>
            <a:endParaRPr kumimoji="0" lang="de-DE" sz="1600" b="1" i="0" u="none" strike="noStrike" kern="0" cap="none" spc="0" normalizeH="0" baseline="0" noProof="0" dirty="0">
              <a:ln>
                <a:noFill/>
              </a:ln>
              <a:solidFill>
                <a:srgbClr val="FFFFFF"/>
              </a:solidFill>
              <a:effectLst/>
              <a:uLnTx/>
              <a:uFillTx/>
              <a:latin typeface="EYInterstate Light (Headings)"/>
              <a:cs typeface="Arial" panose="020B0604020202020204" pitchFamily="34" charset="0"/>
            </a:endParaRPr>
          </a:p>
        </p:txBody>
      </p:sp>
      <p:sp>
        <p:nvSpPr>
          <p:cNvPr id="9" name="Rectangle 6">
            <a:extLst>
              <a:ext uri="{FF2B5EF4-FFF2-40B4-BE49-F238E27FC236}">
                <a16:creationId xmlns:a16="http://schemas.microsoft.com/office/drawing/2014/main" id="{B780DE77-7643-C7D5-4DB8-798ACFF3C0F3}"/>
              </a:ext>
            </a:extLst>
          </p:cNvPr>
          <p:cNvSpPr>
            <a:spLocks noChangeArrowheads="1"/>
          </p:cNvSpPr>
          <p:nvPr/>
        </p:nvSpPr>
        <p:spPr bwMode="gray">
          <a:xfrm>
            <a:off x="6645966" y="1320467"/>
            <a:ext cx="4942471" cy="4878199"/>
          </a:xfrm>
          <a:prstGeom prst="rect">
            <a:avLst/>
          </a:prstGeom>
          <a:noFill/>
          <a:ln w="12700" algn="ctr">
            <a:solidFill>
              <a:srgbClr val="A5A5A5"/>
            </a:solidFill>
            <a:miter lim="800000"/>
            <a:headEnd/>
            <a:tailEnd/>
          </a:ln>
          <a:effectLst/>
        </p:spPr>
        <p:txBody>
          <a:bodyPr lIns="36000" tIns="36000" rIns="36000" bIns="36000"/>
          <a:lstStyle/>
          <a:p>
            <a:pPr marL="182880" lvl="1" indent="-182880" defTabSz="1007943" fontAlgn="base">
              <a:spcBef>
                <a:spcPct val="0"/>
              </a:spcBef>
              <a:spcAft>
                <a:spcPts val="600"/>
              </a:spcAft>
              <a:buClr>
                <a:schemeClr val="bg1"/>
              </a:buClr>
              <a:buSzPct val="70000"/>
              <a:buFont typeface="Arial" panose="020B0604020202020204" pitchFamily="34" charset="0"/>
              <a:buChar char="►"/>
              <a:defRPr/>
            </a:pPr>
            <a:r>
              <a:rPr lang="cs-CZ" sz="1400" b="1" dirty="0">
                <a:solidFill>
                  <a:schemeClr val="bg1"/>
                </a:solidFill>
                <a:latin typeface="EYInterstate Light (Headings)"/>
              </a:rPr>
              <a:t>Nevhodné pro menší projekty</a:t>
            </a:r>
          </a:p>
          <a:p>
            <a:pPr marL="0" lvl="1" defTabSz="1007943" fontAlgn="base">
              <a:spcBef>
                <a:spcPct val="0"/>
              </a:spcBef>
              <a:buClr>
                <a:schemeClr val="bg1"/>
              </a:buClr>
              <a:buSzPct val="70000"/>
              <a:defRPr/>
            </a:pPr>
            <a:r>
              <a:rPr lang="cs-CZ" sz="1400" dirty="0">
                <a:solidFill>
                  <a:schemeClr val="tx1">
                    <a:lumMod val="50000"/>
                  </a:schemeClr>
                </a:solidFill>
                <a:latin typeface="EYInterstate Light (Headings)"/>
              </a:rPr>
              <a:t>PPP projekty jsou vhodné pro větší municipality, </a:t>
            </a:r>
          </a:p>
          <a:p>
            <a:pPr marL="0" lvl="1" defTabSz="1007943" fontAlgn="base">
              <a:spcBef>
                <a:spcPct val="0"/>
              </a:spcBef>
              <a:buClr>
                <a:schemeClr val="bg1"/>
              </a:buClr>
              <a:buSzPct val="70000"/>
              <a:defRPr/>
            </a:pPr>
            <a:r>
              <a:rPr lang="cs-CZ" sz="1400" dirty="0">
                <a:solidFill>
                  <a:schemeClr val="tx1">
                    <a:lumMod val="50000"/>
                  </a:schemeClr>
                </a:solidFill>
                <a:latin typeface="EYInterstate Light (Headings)"/>
              </a:rPr>
              <a:t>které mají odbornou kapacitu kvalifikovaně </a:t>
            </a:r>
          </a:p>
          <a:p>
            <a:pPr marL="0" lvl="1" defTabSz="1007943" fontAlgn="base">
              <a:spcBef>
                <a:spcPct val="0"/>
              </a:spcBef>
              <a:buClr>
                <a:schemeClr val="bg1"/>
              </a:buClr>
              <a:buSzPct val="70000"/>
              <a:defRPr/>
            </a:pPr>
            <a:r>
              <a:rPr lang="cs-CZ" sz="1400" dirty="0">
                <a:solidFill>
                  <a:schemeClr val="tx1">
                    <a:lumMod val="50000"/>
                  </a:schemeClr>
                </a:solidFill>
                <a:latin typeface="EYInterstate Light (Headings)"/>
              </a:rPr>
              <a:t>připravit a realizovat větší investiční projekty (stavební náklady min. 1 mld. Kč) a spolupracovat s multidisciplinárním týmem konzultantů.</a:t>
            </a:r>
          </a:p>
          <a:p>
            <a:pPr marL="182880" lvl="1" indent="-182880" defTabSz="1007943" fontAlgn="base">
              <a:spcBef>
                <a:spcPct val="0"/>
              </a:spcBef>
              <a:spcAft>
                <a:spcPts val="600"/>
              </a:spcAft>
              <a:buClr>
                <a:schemeClr val="bg1"/>
              </a:buClr>
              <a:buSzPct val="70000"/>
              <a:buFont typeface="Arial" panose="020B0604020202020204" pitchFamily="34" charset="0"/>
              <a:buChar char="►"/>
              <a:defRPr/>
            </a:pPr>
            <a:r>
              <a:rPr lang="cs-CZ" sz="1400" b="1" dirty="0">
                <a:solidFill>
                  <a:schemeClr val="bg1"/>
                </a:solidFill>
                <a:latin typeface="EYInterstate Light (Headings)"/>
              </a:rPr>
              <a:t>Časová náročnost </a:t>
            </a:r>
          </a:p>
          <a:p>
            <a:pPr marL="0" lvl="1" defTabSz="1007943" fontAlgn="base">
              <a:spcBef>
                <a:spcPct val="0"/>
              </a:spcBef>
              <a:spcAft>
                <a:spcPts val="600"/>
              </a:spcAft>
              <a:buClr>
                <a:schemeClr val="bg1"/>
              </a:buClr>
              <a:buSzPct val="70000"/>
              <a:defRPr/>
            </a:pPr>
            <a:r>
              <a:rPr lang="cs-CZ" sz="1400" dirty="0">
                <a:solidFill>
                  <a:schemeClr val="tx1">
                    <a:lumMod val="50000"/>
                  </a:schemeClr>
                </a:solidFill>
                <a:latin typeface="EYInterstate Light (Headings)"/>
              </a:rPr>
              <a:t>Příprava projektu PPP je náročnější v porovnání s běžnou veřejnou zakázkou a zadávací řízení trvá delší dobu.</a:t>
            </a:r>
          </a:p>
          <a:p>
            <a:pPr marL="182880" lvl="1" indent="-182880" defTabSz="1007943" fontAlgn="base">
              <a:spcBef>
                <a:spcPct val="0"/>
              </a:spcBef>
              <a:spcAft>
                <a:spcPts val="600"/>
              </a:spcAft>
              <a:buClr>
                <a:schemeClr val="bg1"/>
              </a:buClr>
              <a:buSzPct val="70000"/>
              <a:buFont typeface="Arial" panose="020B0604020202020204" pitchFamily="34" charset="0"/>
              <a:buChar char="►"/>
              <a:defRPr/>
            </a:pPr>
            <a:r>
              <a:rPr lang="cs-CZ" sz="1400" b="1" dirty="0">
                <a:solidFill>
                  <a:schemeClr val="bg1"/>
                </a:solidFill>
                <a:latin typeface="EYInterstate Light (Headings)"/>
              </a:rPr>
              <a:t>Projekt vstupuje do zadlužení municipality</a:t>
            </a:r>
          </a:p>
          <a:p>
            <a:pPr marL="0" lvl="1" defTabSz="1007943" fontAlgn="base">
              <a:spcBef>
                <a:spcPct val="0"/>
              </a:spcBef>
              <a:spcAft>
                <a:spcPts val="600"/>
              </a:spcAft>
              <a:buClr>
                <a:schemeClr val="bg1"/>
              </a:buClr>
              <a:buSzPct val="70000"/>
              <a:defRPr/>
            </a:pPr>
            <a:r>
              <a:rPr lang="cs-CZ" sz="1400" dirty="0">
                <a:solidFill>
                  <a:schemeClr val="tx1">
                    <a:lumMod val="50000"/>
                  </a:schemeClr>
                </a:solidFill>
                <a:latin typeface="EYInterstate Light (Headings)"/>
              </a:rPr>
              <a:t>Financování zajišťuje dodavatel. Municipalita nicméně zůstává vlastníkem budovy a musí účetně evidovat dluh ve výši součtu plateb za dostupnost.</a:t>
            </a:r>
          </a:p>
          <a:p>
            <a:pPr marL="182880" lvl="1" indent="-182880" defTabSz="1007943" fontAlgn="base">
              <a:spcBef>
                <a:spcPct val="0"/>
              </a:spcBef>
              <a:spcAft>
                <a:spcPts val="600"/>
              </a:spcAft>
              <a:buClr>
                <a:schemeClr val="bg1"/>
              </a:buClr>
              <a:buSzPct val="70000"/>
              <a:buFont typeface="Arial" panose="020B0604020202020204" pitchFamily="34" charset="0"/>
              <a:buChar char="►"/>
              <a:defRPr/>
            </a:pPr>
            <a:r>
              <a:rPr lang="cs-CZ" sz="1400" b="1" dirty="0">
                <a:solidFill>
                  <a:schemeClr val="bg1"/>
                </a:solidFill>
                <a:latin typeface="EYInterstate Light (Headings)"/>
              </a:rPr>
              <a:t>Municipalita zajišťuje stavební povolení</a:t>
            </a:r>
          </a:p>
          <a:p>
            <a:pPr marL="0" lvl="1" defTabSz="1007943" fontAlgn="base">
              <a:spcBef>
                <a:spcPct val="0"/>
              </a:spcBef>
              <a:spcAft>
                <a:spcPts val="600"/>
              </a:spcAft>
              <a:buClr>
                <a:schemeClr val="bg1"/>
              </a:buClr>
              <a:buSzPct val="70000"/>
              <a:defRPr/>
            </a:pPr>
            <a:r>
              <a:rPr lang="cs-CZ" sz="1400" dirty="0">
                <a:solidFill>
                  <a:schemeClr val="tx1">
                    <a:lumMod val="50000"/>
                  </a:schemeClr>
                </a:solidFill>
                <a:latin typeface="EYInterstate Light (Headings)"/>
              </a:rPr>
              <a:t>Municipalita zajišťuje přípravu projektové dokumentace a získání stavebního povolení (povolení záměru).  </a:t>
            </a:r>
          </a:p>
          <a:p>
            <a:pPr marL="182880" lvl="1" indent="-182880" defTabSz="1007943" fontAlgn="base">
              <a:spcBef>
                <a:spcPct val="0"/>
              </a:spcBef>
              <a:spcAft>
                <a:spcPts val="600"/>
              </a:spcAft>
              <a:buClr>
                <a:schemeClr val="bg1"/>
              </a:buClr>
              <a:buSzPct val="70000"/>
              <a:buFont typeface="Arial" panose="020B0604020202020204" pitchFamily="34" charset="0"/>
              <a:buChar char="►"/>
              <a:defRPr/>
            </a:pPr>
            <a:r>
              <a:rPr lang="cs-CZ" sz="1400" b="1" dirty="0">
                <a:solidFill>
                  <a:schemeClr val="bg1"/>
                </a:solidFill>
                <a:latin typeface="EYInterstate Light (Headings)"/>
              </a:rPr>
              <a:t>Soukromé inovace jsou limitovány stavebním povolením </a:t>
            </a:r>
          </a:p>
          <a:p>
            <a:pPr marL="0" lvl="1" defTabSz="1007943" fontAlgn="base">
              <a:spcBef>
                <a:spcPct val="0"/>
              </a:spcBef>
              <a:spcAft>
                <a:spcPts val="600"/>
              </a:spcAft>
              <a:buClr>
                <a:schemeClr val="bg1"/>
              </a:buClr>
              <a:buSzPct val="70000"/>
              <a:defRPr/>
            </a:pPr>
            <a:r>
              <a:rPr lang="cs-CZ" sz="1400" dirty="0">
                <a:solidFill>
                  <a:schemeClr val="tx1">
                    <a:lumMod val="50000"/>
                  </a:schemeClr>
                </a:solidFill>
                <a:latin typeface="EYInterstate Light (Headings)"/>
              </a:rPr>
              <a:t>Soukromý sektor může přinést inovace a efektivnější řízení projektu, ale je limitován schváleným stavebním povolením.</a:t>
            </a:r>
          </a:p>
          <a:p>
            <a:pPr marL="182880" lvl="1" indent="-182880" defTabSz="1007943" fontAlgn="base">
              <a:spcBef>
                <a:spcPct val="0"/>
              </a:spcBef>
              <a:spcAft>
                <a:spcPts val="600"/>
              </a:spcAft>
              <a:buClr>
                <a:schemeClr val="bg1"/>
              </a:buClr>
              <a:buSzPct val="70000"/>
              <a:buFont typeface="Arial" panose="020B0604020202020204" pitchFamily="34" charset="0"/>
              <a:buChar char="►"/>
              <a:defRPr/>
            </a:pPr>
            <a:endParaRPr lang="cs-CZ" sz="1400" dirty="0">
              <a:solidFill>
                <a:schemeClr val="bg1"/>
              </a:solidFill>
              <a:latin typeface="EYInterstate Light (Headings)"/>
            </a:endParaRPr>
          </a:p>
        </p:txBody>
      </p:sp>
      <p:grpSp>
        <p:nvGrpSpPr>
          <p:cNvPr id="10" name="Group 9">
            <a:extLst>
              <a:ext uri="{FF2B5EF4-FFF2-40B4-BE49-F238E27FC236}">
                <a16:creationId xmlns:a16="http://schemas.microsoft.com/office/drawing/2014/main" id="{CED5140E-13DD-D44F-EFD2-353028C20CA5}"/>
              </a:ext>
            </a:extLst>
          </p:cNvPr>
          <p:cNvGrpSpPr>
            <a:grpSpLocks/>
          </p:cNvGrpSpPr>
          <p:nvPr/>
        </p:nvGrpSpPr>
        <p:grpSpPr>
          <a:xfrm>
            <a:off x="10615963" y="1069284"/>
            <a:ext cx="901550" cy="900000"/>
            <a:chOff x="3537094" y="5667687"/>
            <a:chExt cx="654050" cy="654050"/>
          </a:xfrm>
        </p:grpSpPr>
        <p:sp>
          <p:nvSpPr>
            <p:cNvPr id="12" name="Rectangle 11">
              <a:extLst>
                <a:ext uri="{FF2B5EF4-FFF2-40B4-BE49-F238E27FC236}">
                  <a16:creationId xmlns:a16="http://schemas.microsoft.com/office/drawing/2014/main" id="{D80DAF0D-A3EF-F97A-E3E9-3611754177E9}"/>
                </a:ext>
              </a:extLst>
            </p:cNvPr>
            <p:cNvSpPr>
              <a:spLocks noChangeArrowheads="1"/>
            </p:cNvSpPr>
            <p:nvPr/>
          </p:nvSpPr>
          <p:spPr bwMode="gray">
            <a:xfrm>
              <a:off x="3537094" y="5667687"/>
              <a:ext cx="654050" cy="654050"/>
            </a:xfrm>
            <a:prstGeom prst="rect">
              <a:avLst/>
            </a:prstGeom>
            <a:solidFill>
              <a:srgbClr val="FFFFFF"/>
            </a:solidFill>
            <a:ln w="9525" algn="ctr">
              <a:noFill/>
              <a:miter lim="800000"/>
              <a:headEnd/>
              <a:tailEnd/>
            </a:ln>
            <a:effectLst/>
          </p:spPr>
          <p:txBody>
            <a:bodyPr wrap="none" lIns="0" tIns="0" rIns="0" bIns="0" anchor="ctr"/>
            <a:lstStyle/>
            <a:p>
              <a:pPr marL="0" marR="0" lvl="0" indent="0" algn="ctr" defTabSz="995363" eaLnBrk="1" fontAlgn="base" latinLnBrk="0" hangingPunct="1">
                <a:lnSpc>
                  <a:spcPct val="100000"/>
                </a:lnSpc>
                <a:spcBef>
                  <a:spcPct val="0"/>
                </a:spcBef>
                <a:spcAft>
                  <a:spcPct val="0"/>
                </a:spcAft>
                <a:buClr>
                  <a:srgbClr val="999999"/>
                </a:buClr>
                <a:buSzPct val="75000"/>
                <a:buFont typeface="Arial" charset="0"/>
                <a:buNone/>
                <a:tabLst/>
                <a:defRPr/>
              </a:pPr>
              <a:endParaRPr kumimoji="0" lang="de-DE" sz="4400" b="0" i="0" u="none" strike="noStrike" kern="0" cap="none" spc="0" normalizeH="0" baseline="0" noProof="0">
                <a:ln>
                  <a:noFill/>
                </a:ln>
                <a:solidFill>
                  <a:srgbClr val="646464"/>
                </a:solidFill>
                <a:effectLst/>
                <a:uLnTx/>
                <a:uFillTx/>
                <a:latin typeface="Arial" charset="0"/>
              </a:endParaRPr>
            </a:p>
          </p:txBody>
        </p:sp>
        <p:sp>
          <p:nvSpPr>
            <p:cNvPr id="13" name="Rectangle 12">
              <a:extLst>
                <a:ext uri="{FF2B5EF4-FFF2-40B4-BE49-F238E27FC236}">
                  <a16:creationId xmlns:a16="http://schemas.microsoft.com/office/drawing/2014/main" id="{CF8D2AF0-4665-F86C-6017-A20C02CCA0C1}"/>
                </a:ext>
              </a:extLst>
            </p:cNvPr>
            <p:cNvSpPr>
              <a:spLocks noChangeArrowheads="1"/>
            </p:cNvSpPr>
            <p:nvPr/>
          </p:nvSpPr>
          <p:spPr bwMode="gray">
            <a:xfrm>
              <a:off x="3602181" y="5734362"/>
              <a:ext cx="522288" cy="522287"/>
            </a:xfrm>
            <a:prstGeom prst="rect">
              <a:avLst/>
            </a:prstGeom>
            <a:noFill/>
            <a:ln w="19050" algn="ctr">
              <a:solidFill>
                <a:srgbClr val="A5A5A5"/>
              </a:solidFill>
              <a:miter lim="800000"/>
              <a:headEnd/>
              <a:tailEnd/>
            </a:ln>
            <a:effectLst/>
          </p:spPr>
          <p:txBody>
            <a:bodyPr lIns="0" tIns="0" rIns="0" bIns="0" anchor="ctr"/>
            <a:lstStyle/>
            <a:p>
              <a:pPr marL="0" marR="0" lvl="0" indent="0" algn="ctr" defTabSz="995363" eaLnBrk="1" fontAlgn="base" latinLnBrk="0" hangingPunct="1">
                <a:lnSpc>
                  <a:spcPct val="100000"/>
                </a:lnSpc>
                <a:spcBef>
                  <a:spcPct val="0"/>
                </a:spcBef>
                <a:spcAft>
                  <a:spcPct val="0"/>
                </a:spcAft>
                <a:buClr>
                  <a:srgbClr val="999999"/>
                </a:buClr>
                <a:buSzPct val="75000"/>
                <a:buFont typeface="Arial" charset="0"/>
                <a:buNone/>
                <a:tabLst/>
                <a:defRPr/>
              </a:pPr>
              <a:r>
                <a:rPr lang="en-US" sz="5400" b="1" kern="0" dirty="0">
                  <a:solidFill>
                    <a:srgbClr val="A5A5A5"/>
                  </a:solidFill>
                  <a:latin typeface="EYInterstate" pitchFamily="2" charset="0"/>
                </a:rPr>
                <a:t>-</a:t>
              </a:r>
              <a:endParaRPr kumimoji="0" lang="en-US" sz="5400" b="1" i="0" u="none" strike="noStrike" kern="0" cap="none" spc="0" normalizeH="0" baseline="0" noProof="0" dirty="0">
                <a:ln>
                  <a:noFill/>
                </a:ln>
                <a:solidFill>
                  <a:srgbClr val="A5A5A5"/>
                </a:solidFill>
                <a:effectLst/>
                <a:uLnTx/>
                <a:uFillTx/>
                <a:latin typeface="EYInterstate" pitchFamily="2" charset="0"/>
              </a:endParaRPr>
            </a:p>
          </p:txBody>
        </p:sp>
      </p:grpSp>
    </p:spTree>
    <p:extLst>
      <p:ext uri="{BB962C8B-B14F-4D97-AF65-F5344CB8AC3E}">
        <p14:creationId xmlns:p14="http://schemas.microsoft.com/office/powerpoint/2010/main" val="3890959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51D3456-DD8A-4A34-BE7C-0B0B93419D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3" name="Object 2" hidden="1">
                        <a:extLst>
                          <a:ext uri="{FF2B5EF4-FFF2-40B4-BE49-F238E27FC236}">
                            <a16:creationId xmlns:a16="http://schemas.microsoft.com/office/drawing/2014/main" id="{851D3456-DD8A-4A34-BE7C-0B0B93419D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FF61B4D-D362-41F2-9691-29A36306698C}"/>
              </a:ext>
            </a:extLst>
          </p:cNvPr>
          <p:cNvSpPr>
            <a:spLocks noGrp="1"/>
          </p:cNvSpPr>
          <p:nvPr>
            <p:ph type="title"/>
          </p:nvPr>
        </p:nvSpPr>
        <p:spPr/>
        <p:txBody>
          <a:bodyPr vert="horz"/>
          <a:lstStyle/>
          <a:p>
            <a:r>
              <a:rPr lang="cs-CZ" dirty="0"/>
              <a:t>Možnosti zvýšení dostupnosti nájemního bydlení v navrhovaném modelu </a:t>
            </a:r>
          </a:p>
        </p:txBody>
      </p:sp>
      <p:sp>
        <p:nvSpPr>
          <p:cNvPr id="5" name="TextBox 4">
            <a:extLst>
              <a:ext uri="{FF2B5EF4-FFF2-40B4-BE49-F238E27FC236}">
                <a16:creationId xmlns:a16="http://schemas.microsoft.com/office/drawing/2014/main" id="{E73C0B22-01DB-9FA9-74E4-B2E6EB4A0751}"/>
              </a:ext>
            </a:extLst>
          </p:cNvPr>
          <p:cNvSpPr txBox="1"/>
          <p:nvPr/>
        </p:nvSpPr>
        <p:spPr>
          <a:xfrm>
            <a:off x="5067929" y="2252204"/>
            <a:ext cx="2049160" cy="475248"/>
          </a:xfrm>
          <a:prstGeom prst="rect">
            <a:avLst/>
          </a:prstGeom>
          <a:solidFill>
            <a:schemeClr val="tx1"/>
          </a:solidFill>
          <a:ln>
            <a:solidFill>
              <a:schemeClr val="bg2"/>
            </a:solidFill>
          </a:ln>
        </p:spPr>
        <p:txBody>
          <a:bodyPr wrap="square" lIns="47836" tIns="48601" rIns="47836" bIns="47836" rtlCol="0" anchor="ctr" anchorCtr="0">
            <a:noAutofit/>
          </a:bodyPr>
          <a:lstStyle/>
          <a:p>
            <a:pPr algn="ctr" defTabSz="1215055">
              <a:lnSpc>
                <a:spcPct val="85000"/>
              </a:lnSpc>
              <a:spcAft>
                <a:spcPts val="797"/>
              </a:spcAft>
              <a:buClr>
                <a:srgbClr val="FFE600"/>
              </a:buClr>
              <a:buSzPct val="70000"/>
            </a:pPr>
            <a:r>
              <a:rPr lang="cs-CZ" sz="1400" b="1" kern="0" dirty="0">
                <a:solidFill>
                  <a:srgbClr val="000000"/>
                </a:solidFill>
                <a:latin typeface="+mj-lt"/>
              </a:rPr>
              <a:t>Municipalita / zadávající autorita</a:t>
            </a:r>
          </a:p>
        </p:txBody>
      </p:sp>
      <p:sp>
        <p:nvSpPr>
          <p:cNvPr id="7" name="TextBox 6">
            <a:extLst>
              <a:ext uri="{FF2B5EF4-FFF2-40B4-BE49-F238E27FC236}">
                <a16:creationId xmlns:a16="http://schemas.microsoft.com/office/drawing/2014/main" id="{BC1CD30C-D328-348C-2FEE-076C53E546DD}"/>
              </a:ext>
            </a:extLst>
          </p:cNvPr>
          <p:cNvSpPr txBox="1"/>
          <p:nvPr/>
        </p:nvSpPr>
        <p:spPr>
          <a:xfrm>
            <a:off x="5067929" y="3597125"/>
            <a:ext cx="2049160" cy="1116031"/>
          </a:xfrm>
          <a:prstGeom prst="rect">
            <a:avLst/>
          </a:prstGeom>
          <a:solidFill>
            <a:schemeClr val="tx1"/>
          </a:solidFill>
          <a:ln>
            <a:solidFill>
              <a:schemeClr val="bg2"/>
            </a:solidFill>
          </a:ln>
        </p:spPr>
        <p:txBody>
          <a:bodyPr wrap="square" lIns="47836" tIns="48601" rIns="47836" bIns="47836" rtlCol="0" anchor="ctr" anchorCtr="0">
            <a:noAutofit/>
          </a:bodyPr>
          <a:lstStyle/>
          <a:p>
            <a:pPr marL="0" marR="0" lvl="0" indent="0" algn="ctr" defTabSz="1215055" eaLnBrk="1" fontAlgn="auto" latinLnBrk="0" hangingPunct="1">
              <a:lnSpc>
                <a:spcPct val="85000"/>
              </a:lnSpc>
              <a:spcBef>
                <a:spcPts val="0"/>
              </a:spcBef>
              <a:spcAft>
                <a:spcPts val="797"/>
              </a:spcAft>
              <a:buClr>
                <a:srgbClr val="FFE600"/>
              </a:buClr>
              <a:buSzPct val="70000"/>
              <a:buFontTx/>
              <a:buNone/>
              <a:tabLst/>
              <a:defRPr/>
            </a:pPr>
            <a:r>
              <a:rPr kumimoji="0" lang="cs-CZ" sz="1400" b="1" i="0" u="none" strike="noStrike" kern="0" cap="none" spc="0" normalizeH="0" baseline="0" dirty="0">
                <a:ln>
                  <a:noFill/>
                </a:ln>
                <a:solidFill>
                  <a:srgbClr val="000000"/>
                </a:solidFill>
                <a:effectLst/>
                <a:uLnTx/>
                <a:uFillTx/>
                <a:latin typeface="+mj-lt"/>
              </a:rPr>
              <a:t>Projektový podnik PPP (SPV) založený </a:t>
            </a:r>
            <a:r>
              <a:rPr lang="cs-CZ" sz="1400" b="1" kern="0" dirty="0">
                <a:solidFill>
                  <a:srgbClr val="000000"/>
                </a:solidFill>
                <a:latin typeface="+mj-lt"/>
              </a:rPr>
              <a:t>dodavatelem (soukromým partnerem)</a:t>
            </a:r>
            <a:endParaRPr kumimoji="0" lang="cs-CZ" sz="1400" b="1" i="0" u="none" strike="noStrike" kern="0" cap="none" spc="0" normalizeH="0" baseline="0" dirty="0">
              <a:ln>
                <a:noFill/>
              </a:ln>
              <a:solidFill>
                <a:srgbClr val="000000"/>
              </a:solidFill>
              <a:effectLst/>
              <a:uLnTx/>
              <a:uFillTx/>
              <a:latin typeface="+mj-lt"/>
            </a:endParaRPr>
          </a:p>
        </p:txBody>
      </p:sp>
      <p:sp>
        <p:nvSpPr>
          <p:cNvPr id="11" name="TextBox 10">
            <a:extLst>
              <a:ext uri="{FF2B5EF4-FFF2-40B4-BE49-F238E27FC236}">
                <a16:creationId xmlns:a16="http://schemas.microsoft.com/office/drawing/2014/main" id="{8454262C-90AD-873D-3F72-1480A6C81A3A}"/>
              </a:ext>
            </a:extLst>
          </p:cNvPr>
          <p:cNvSpPr txBox="1"/>
          <p:nvPr/>
        </p:nvSpPr>
        <p:spPr>
          <a:xfrm>
            <a:off x="9931174" y="3597125"/>
            <a:ext cx="1642350" cy="475248"/>
          </a:xfrm>
          <a:prstGeom prst="rect">
            <a:avLst/>
          </a:prstGeom>
          <a:noFill/>
          <a:ln w="9525">
            <a:solidFill>
              <a:schemeClr val="bg2"/>
            </a:solidFill>
          </a:ln>
        </p:spPr>
        <p:txBody>
          <a:bodyPr wrap="square" lIns="47836" tIns="48601" rIns="47836" bIns="47836" rtlCol="0" anchor="ctr" anchorCtr="0">
            <a:noAutofit/>
          </a:bodyPr>
          <a:lstStyle/>
          <a:p>
            <a:pPr marL="0" marR="0" lvl="0" indent="0" algn="ctr" defTabSz="1215055" eaLnBrk="1" fontAlgn="auto" latinLnBrk="0" hangingPunct="1">
              <a:lnSpc>
                <a:spcPct val="85000"/>
              </a:lnSpc>
              <a:spcBef>
                <a:spcPts val="0"/>
              </a:spcBef>
              <a:spcAft>
                <a:spcPts val="797"/>
              </a:spcAft>
              <a:buClr>
                <a:srgbClr val="FFE600"/>
              </a:buClr>
              <a:buSzPct val="70000"/>
              <a:buFontTx/>
              <a:buNone/>
              <a:tabLst/>
              <a:defRPr/>
            </a:pPr>
            <a:r>
              <a:rPr kumimoji="0" lang="cs-CZ" sz="1400" b="1" i="0" u="none" strike="noStrike" kern="0" cap="none" spc="0" normalizeH="0" baseline="0" noProof="0" dirty="0">
                <a:ln>
                  <a:noFill/>
                </a:ln>
                <a:solidFill>
                  <a:srgbClr val="000000"/>
                </a:solidFill>
                <a:effectLst/>
                <a:uLnTx/>
                <a:uFillTx/>
                <a:latin typeface="+mj-lt"/>
              </a:rPr>
              <a:t>Investoři</a:t>
            </a:r>
          </a:p>
        </p:txBody>
      </p:sp>
      <p:sp>
        <p:nvSpPr>
          <p:cNvPr id="12" name="TextBox 11">
            <a:extLst>
              <a:ext uri="{FF2B5EF4-FFF2-40B4-BE49-F238E27FC236}">
                <a16:creationId xmlns:a16="http://schemas.microsoft.com/office/drawing/2014/main" id="{0581F485-FC6B-E378-8046-E1595EF6FD90}"/>
              </a:ext>
            </a:extLst>
          </p:cNvPr>
          <p:cNvSpPr txBox="1"/>
          <p:nvPr/>
        </p:nvSpPr>
        <p:spPr>
          <a:xfrm>
            <a:off x="9937150" y="4237908"/>
            <a:ext cx="1642350" cy="475248"/>
          </a:xfrm>
          <a:prstGeom prst="rect">
            <a:avLst/>
          </a:prstGeom>
          <a:noFill/>
          <a:ln w="9525">
            <a:solidFill>
              <a:schemeClr val="bg2"/>
            </a:solidFill>
          </a:ln>
        </p:spPr>
        <p:txBody>
          <a:bodyPr wrap="square" lIns="47836" tIns="48601" rIns="47836" bIns="47836" rtlCol="0" anchor="ctr" anchorCtr="0">
            <a:noAutofit/>
          </a:bodyPr>
          <a:lstStyle/>
          <a:p>
            <a:pPr marL="0" marR="0" lvl="0" indent="0" algn="ctr" defTabSz="1215055" eaLnBrk="1" fontAlgn="auto" latinLnBrk="0" hangingPunct="1">
              <a:lnSpc>
                <a:spcPct val="85000"/>
              </a:lnSpc>
              <a:spcBef>
                <a:spcPts val="0"/>
              </a:spcBef>
              <a:spcAft>
                <a:spcPts val="797"/>
              </a:spcAft>
              <a:buClr>
                <a:srgbClr val="FFE600"/>
              </a:buClr>
              <a:buSzPct val="70000"/>
              <a:buFontTx/>
              <a:buNone/>
              <a:tabLst/>
              <a:defRPr/>
            </a:pPr>
            <a:r>
              <a:rPr lang="cs-CZ" sz="1400" b="1" kern="0" dirty="0">
                <a:solidFill>
                  <a:srgbClr val="000000"/>
                </a:solidFill>
                <a:latin typeface="+mj-lt"/>
              </a:rPr>
              <a:t>Financující banky</a:t>
            </a:r>
            <a:endParaRPr kumimoji="0" lang="cs-CZ" sz="1400" b="1" i="0" u="none" strike="noStrike" kern="0" cap="none" spc="0" normalizeH="0" baseline="0" noProof="0" dirty="0">
              <a:ln>
                <a:noFill/>
              </a:ln>
              <a:solidFill>
                <a:srgbClr val="000000"/>
              </a:solidFill>
              <a:effectLst/>
              <a:uLnTx/>
              <a:uFillTx/>
              <a:latin typeface="+mj-lt"/>
            </a:endParaRPr>
          </a:p>
        </p:txBody>
      </p:sp>
      <p:sp>
        <p:nvSpPr>
          <p:cNvPr id="15" name="TextBox 14">
            <a:extLst>
              <a:ext uri="{FF2B5EF4-FFF2-40B4-BE49-F238E27FC236}">
                <a16:creationId xmlns:a16="http://schemas.microsoft.com/office/drawing/2014/main" id="{FAFCE2D0-91C1-CAFA-29B7-51934C05EBCF}"/>
              </a:ext>
            </a:extLst>
          </p:cNvPr>
          <p:cNvSpPr txBox="1"/>
          <p:nvPr/>
        </p:nvSpPr>
        <p:spPr>
          <a:xfrm>
            <a:off x="8586756" y="3479163"/>
            <a:ext cx="1265758" cy="350865"/>
          </a:xfrm>
          <a:prstGeom prst="rect">
            <a:avLst/>
          </a:prstGeom>
          <a:noFill/>
        </p:spPr>
        <p:txBody>
          <a:bodyPr wrap="square" lIns="0" tIns="36576" rIns="0" bIns="0" rtlCol="0">
            <a:spAutoFit/>
          </a:bodyPr>
          <a:lstStyle/>
          <a:p>
            <a:pPr marL="0" marR="0" lvl="0" indent="0" algn="ctr" defTabSz="914400" eaLnBrk="1" fontAlgn="auto" latinLnBrk="0" hangingPunct="1">
              <a:lnSpc>
                <a:spcPct val="85000"/>
              </a:lnSpc>
              <a:spcBef>
                <a:spcPts val="0"/>
              </a:spcBef>
              <a:spcAft>
                <a:spcPts val="600"/>
              </a:spcAft>
              <a:buClr>
                <a:srgbClr val="FFE600"/>
              </a:buClr>
              <a:buSzPct val="70000"/>
              <a:buFontTx/>
              <a:buNone/>
              <a:tabLst/>
              <a:defRPr/>
            </a:pPr>
            <a:r>
              <a:rPr kumimoji="0" lang="cs-CZ" sz="1200" b="1" i="0" u="none" strike="noStrike" kern="0" cap="none" spc="0" normalizeH="0" baseline="0" noProof="0" dirty="0">
                <a:ln>
                  <a:noFill/>
                </a:ln>
                <a:solidFill>
                  <a:srgbClr val="000000"/>
                </a:solidFill>
                <a:effectLst/>
                <a:uLnTx/>
                <a:uFillTx/>
                <a:latin typeface="+mj-lt"/>
              </a:rPr>
              <a:t>Vlastní kapitál (ekvita)</a:t>
            </a:r>
          </a:p>
        </p:txBody>
      </p:sp>
      <p:sp>
        <p:nvSpPr>
          <p:cNvPr id="22" name="TextBox 21">
            <a:extLst>
              <a:ext uri="{FF2B5EF4-FFF2-40B4-BE49-F238E27FC236}">
                <a16:creationId xmlns:a16="http://schemas.microsoft.com/office/drawing/2014/main" id="{2C789376-9A6F-7675-8F8C-A819319108AE}"/>
              </a:ext>
            </a:extLst>
          </p:cNvPr>
          <p:cNvSpPr txBox="1"/>
          <p:nvPr/>
        </p:nvSpPr>
        <p:spPr>
          <a:xfrm>
            <a:off x="9939416" y="2252204"/>
            <a:ext cx="1642350" cy="475248"/>
          </a:xfrm>
          <a:prstGeom prst="rect">
            <a:avLst/>
          </a:prstGeom>
          <a:solidFill>
            <a:schemeClr val="tx1"/>
          </a:solidFill>
          <a:ln>
            <a:solidFill>
              <a:schemeClr val="bg2"/>
            </a:solidFill>
          </a:ln>
        </p:spPr>
        <p:txBody>
          <a:bodyPr wrap="square" lIns="47836" tIns="48601" rIns="47836" bIns="47836" rtlCol="0" anchor="ctr" anchorCtr="0">
            <a:noAutofit/>
          </a:bodyPr>
          <a:lstStyle/>
          <a:p>
            <a:pPr marL="0" marR="0" lvl="0" indent="0" algn="ctr" defTabSz="1215055" eaLnBrk="1" fontAlgn="auto" latinLnBrk="0" hangingPunct="1">
              <a:lnSpc>
                <a:spcPct val="85000"/>
              </a:lnSpc>
              <a:spcBef>
                <a:spcPts val="0"/>
              </a:spcBef>
              <a:spcAft>
                <a:spcPts val="797"/>
              </a:spcAft>
              <a:buClr>
                <a:srgbClr val="FFE600"/>
              </a:buClr>
              <a:buSzPct val="70000"/>
              <a:buFontTx/>
              <a:buNone/>
              <a:tabLst/>
              <a:defRPr/>
            </a:pPr>
            <a:r>
              <a:rPr kumimoji="0" lang="cs-CZ" sz="1400" b="1" i="0" u="none" strike="noStrike" kern="0" cap="none" spc="0" normalizeH="0" baseline="0" noProof="0">
                <a:ln>
                  <a:noFill/>
                </a:ln>
                <a:solidFill>
                  <a:srgbClr val="000000"/>
                </a:solidFill>
                <a:effectLst/>
                <a:uLnTx/>
                <a:uFillTx/>
                <a:latin typeface="+mj-lt"/>
              </a:rPr>
              <a:t>Nájemníci</a:t>
            </a:r>
            <a:endParaRPr kumimoji="0" lang="cs-CZ" sz="1400" b="1" i="0" u="none" strike="noStrike" kern="0" cap="none" spc="0" normalizeH="0" baseline="0" noProof="0" dirty="0">
              <a:ln>
                <a:noFill/>
              </a:ln>
              <a:solidFill>
                <a:srgbClr val="000000"/>
              </a:solidFill>
              <a:effectLst/>
              <a:uLnTx/>
              <a:uFillTx/>
              <a:latin typeface="+mj-lt"/>
            </a:endParaRPr>
          </a:p>
        </p:txBody>
      </p:sp>
      <p:sp>
        <p:nvSpPr>
          <p:cNvPr id="23" name="TextBox 22">
            <a:extLst>
              <a:ext uri="{FF2B5EF4-FFF2-40B4-BE49-F238E27FC236}">
                <a16:creationId xmlns:a16="http://schemas.microsoft.com/office/drawing/2014/main" id="{7F4F3CFC-13CF-7D75-8F6A-981B9992212A}"/>
              </a:ext>
            </a:extLst>
          </p:cNvPr>
          <p:cNvSpPr txBox="1"/>
          <p:nvPr/>
        </p:nvSpPr>
        <p:spPr>
          <a:xfrm>
            <a:off x="8662506" y="4118270"/>
            <a:ext cx="1190008" cy="350865"/>
          </a:xfrm>
          <a:prstGeom prst="rect">
            <a:avLst/>
          </a:prstGeom>
          <a:noFill/>
        </p:spPr>
        <p:txBody>
          <a:bodyPr wrap="square" lIns="0" tIns="36576" rIns="0" bIns="0" rtlCol="0">
            <a:spAutoFit/>
          </a:bodyPr>
          <a:lstStyle/>
          <a:p>
            <a:pPr marL="0" marR="0" lvl="0" indent="0" algn="ctr" defTabSz="914400" eaLnBrk="1" fontAlgn="auto" latinLnBrk="0" hangingPunct="1">
              <a:lnSpc>
                <a:spcPct val="85000"/>
              </a:lnSpc>
              <a:spcBef>
                <a:spcPts val="0"/>
              </a:spcBef>
              <a:spcAft>
                <a:spcPts val="600"/>
              </a:spcAft>
              <a:buClr>
                <a:srgbClr val="FFE600"/>
              </a:buClr>
              <a:buSzPct val="70000"/>
              <a:buFontTx/>
              <a:buNone/>
              <a:tabLst/>
              <a:defRPr/>
            </a:pPr>
            <a:r>
              <a:rPr kumimoji="0" lang="cs-CZ" sz="1200" b="1" i="0" u="none" strike="noStrike" kern="0" cap="none" spc="0" normalizeH="0" baseline="0" noProof="0" dirty="0">
                <a:ln>
                  <a:noFill/>
                </a:ln>
                <a:solidFill>
                  <a:srgbClr val="000000"/>
                </a:solidFill>
                <a:effectLst/>
                <a:uLnTx/>
                <a:uFillTx/>
                <a:latin typeface="+mj-lt"/>
              </a:rPr>
              <a:t>Dluhové financování</a:t>
            </a:r>
          </a:p>
        </p:txBody>
      </p:sp>
      <p:sp>
        <p:nvSpPr>
          <p:cNvPr id="26" name="TextBox 25">
            <a:extLst>
              <a:ext uri="{FF2B5EF4-FFF2-40B4-BE49-F238E27FC236}">
                <a16:creationId xmlns:a16="http://schemas.microsoft.com/office/drawing/2014/main" id="{36AD8211-2FC1-FC7F-D004-AED5523AFA6B}"/>
              </a:ext>
            </a:extLst>
          </p:cNvPr>
          <p:cNvSpPr txBox="1"/>
          <p:nvPr/>
        </p:nvSpPr>
        <p:spPr>
          <a:xfrm>
            <a:off x="7852020" y="2101679"/>
            <a:ext cx="1171111" cy="350865"/>
          </a:xfrm>
          <a:prstGeom prst="rect">
            <a:avLst/>
          </a:prstGeom>
          <a:solidFill>
            <a:srgbClr val="FFFFFF"/>
          </a:solidFill>
        </p:spPr>
        <p:txBody>
          <a:bodyPr wrap="square" lIns="0" tIns="36576" rIns="0" bIns="0" rtlCol="0">
            <a:spAutoFit/>
          </a:bodyPr>
          <a:lstStyle/>
          <a:p>
            <a:pPr marL="0" marR="0" lvl="0" indent="0" algn="ctr" defTabSz="914400" eaLnBrk="1" fontAlgn="auto" latinLnBrk="0" hangingPunct="1">
              <a:lnSpc>
                <a:spcPct val="85000"/>
              </a:lnSpc>
              <a:spcBef>
                <a:spcPts val="0"/>
              </a:spcBef>
              <a:spcAft>
                <a:spcPts val="600"/>
              </a:spcAft>
              <a:buClr>
                <a:srgbClr val="FFE600"/>
              </a:buClr>
              <a:buSzPct val="70000"/>
              <a:buFontTx/>
              <a:buNone/>
              <a:tabLst/>
              <a:defRPr/>
            </a:pPr>
            <a:r>
              <a:rPr kumimoji="0" lang="cs-CZ" sz="1200" b="1" i="0" u="none" strike="noStrike" kern="0" cap="none" spc="0" normalizeH="0" baseline="0" noProof="0" dirty="0">
                <a:ln>
                  <a:noFill/>
                </a:ln>
                <a:solidFill>
                  <a:srgbClr val="000000"/>
                </a:solidFill>
                <a:effectLst/>
                <a:uLnTx/>
                <a:uFillTx/>
                <a:latin typeface="+mj-lt"/>
              </a:rPr>
              <a:t>Zvýhodněný nájem</a:t>
            </a:r>
          </a:p>
        </p:txBody>
      </p:sp>
      <p:sp>
        <p:nvSpPr>
          <p:cNvPr id="28" name="TextBox 27">
            <a:extLst>
              <a:ext uri="{FF2B5EF4-FFF2-40B4-BE49-F238E27FC236}">
                <a16:creationId xmlns:a16="http://schemas.microsoft.com/office/drawing/2014/main" id="{A7670F51-C287-A863-C8BB-1E68AA1AEC71}"/>
              </a:ext>
            </a:extLst>
          </p:cNvPr>
          <p:cNvSpPr txBox="1"/>
          <p:nvPr/>
        </p:nvSpPr>
        <p:spPr>
          <a:xfrm>
            <a:off x="5947798" y="2980455"/>
            <a:ext cx="1352965" cy="350865"/>
          </a:xfrm>
          <a:prstGeom prst="rect">
            <a:avLst/>
          </a:prstGeom>
          <a:solidFill>
            <a:srgbClr val="FFFFFF"/>
          </a:solidFill>
        </p:spPr>
        <p:txBody>
          <a:bodyPr wrap="square" lIns="0" tIns="36576" rIns="0" bIns="0" rtlCol="0">
            <a:spAutoFit/>
          </a:bodyPr>
          <a:lstStyle/>
          <a:p>
            <a:pPr marL="0" marR="0" lvl="0" indent="0" algn="ctr" defTabSz="914400" eaLnBrk="1" fontAlgn="auto" latinLnBrk="0" hangingPunct="1">
              <a:lnSpc>
                <a:spcPct val="85000"/>
              </a:lnSpc>
              <a:spcBef>
                <a:spcPts val="0"/>
              </a:spcBef>
              <a:spcAft>
                <a:spcPts val="600"/>
              </a:spcAft>
              <a:buClr>
                <a:srgbClr val="FFE600"/>
              </a:buClr>
              <a:buSzPct val="70000"/>
              <a:buFontTx/>
              <a:buNone/>
              <a:tabLst/>
              <a:defRPr/>
            </a:pPr>
            <a:r>
              <a:rPr kumimoji="0" lang="cs-CZ" sz="1200" b="1" i="0" u="none" strike="noStrike" kern="0" cap="none" spc="0" normalizeH="0" baseline="0" noProof="0" dirty="0">
                <a:ln>
                  <a:noFill/>
                </a:ln>
                <a:solidFill>
                  <a:srgbClr val="000000"/>
                </a:solidFill>
                <a:effectLst/>
                <a:uLnTx/>
                <a:uFillTx/>
                <a:latin typeface="+mj-lt"/>
              </a:rPr>
              <a:t>Platba za dostupnost</a:t>
            </a:r>
          </a:p>
        </p:txBody>
      </p:sp>
      <p:cxnSp>
        <p:nvCxnSpPr>
          <p:cNvPr id="178" name="Connector: Elbow 177">
            <a:extLst>
              <a:ext uri="{FF2B5EF4-FFF2-40B4-BE49-F238E27FC236}">
                <a16:creationId xmlns:a16="http://schemas.microsoft.com/office/drawing/2014/main" id="{A446F488-BC69-71CB-91A7-81DEAB82D3AC}"/>
              </a:ext>
            </a:extLst>
          </p:cNvPr>
          <p:cNvCxnSpPr>
            <a:cxnSpLocks/>
            <a:stCxn id="11" idx="1"/>
            <a:endCxn id="7" idx="3"/>
          </p:cNvCxnSpPr>
          <p:nvPr/>
        </p:nvCxnSpPr>
        <p:spPr>
          <a:xfrm rot="10800000" flipV="1">
            <a:off x="7117090" y="3834749"/>
            <a:ext cx="2814085" cy="320392"/>
          </a:xfrm>
          <a:prstGeom prst="bentConnector3">
            <a:avLst>
              <a:gd name="adj1" fmla="val 50000"/>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B5675A58-2A0E-E50F-B5B7-89535DAA991D}"/>
              </a:ext>
            </a:extLst>
          </p:cNvPr>
          <p:cNvSpPr/>
          <p:nvPr/>
        </p:nvSpPr>
        <p:spPr>
          <a:xfrm>
            <a:off x="1446001" y="1210161"/>
            <a:ext cx="3216110" cy="487092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cs-CZ" sz="1400" b="1" dirty="0">
                <a:solidFill>
                  <a:schemeClr val="bg1"/>
                </a:solidFill>
                <a:latin typeface="+mj-lt"/>
              </a:rPr>
              <a:t>Město dosahuje nižších nájmů díky: </a:t>
            </a:r>
          </a:p>
          <a:p>
            <a:endParaRPr lang="cs-CZ" sz="1400" b="1" dirty="0">
              <a:solidFill>
                <a:schemeClr val="bg1"/>
              </a:solidFill>
              <a:latin typeface="+mj-lt"/>
            </a:endParaRPr>
          </a:p>
          <a:p>
            <a:pPr marL="182880" lvl="1" indent="-182880" defTabSz="1007943" fontAlgn="base">
              <a:spcBef>
                <a:spcPct val="0"/>
              </a:spcBef>
              <a:spcAft>
                <a:spcPts val="600"/>
              </a:spcAft>
              <a:buClr>
                <a:schemeClr val="bg1"/>
              </a:buClr>
              <a:buSzPct val="70000"/>
              <a:buFont typeface="Arial" panose="020B0604020202020204" pitchFamily="34" charset="0"/>
              <a:buChar char="►"/>
              <a:defRPr/>
            </a:pPr>
            <a:r>
              <a:rPr lang="cs-CZ" sz="1400" b="1" dirty="0">
                <a:solidFill>
                  <a:schemeClr val="bg1"/>
                </a:solidFill>
                <a:latin typeface="EYInterstate Light (Headings)"/>
              </a:rPr>
              <a:t>bezplatnému vložení vlastního pozemku do projektu, </a:t>
            </a:r>
            <a:endParaRPr lang="en-GB" sz="1400" b="1" dirty="0">
              <a:solidFill>
                <a:schemeClr val="bg1"/>
              </a:solidFill>
              <a:latin typeface="EYInterstate Light (Headings)"/>
            </a:endParaRPr>
          </a:p>
          <a:p>
            <a:pPr marL="182880" lvl="1" indent="-182880" defTabSz="1007943" fontAlgn="base">
              <a:spcBef>
                <a:spcPct val="0"/>
              </a:spcBef>
              <a:spcAft>
                <a:spcPts val="600"/>
              </a:spcAft>
              <a:buClr>
                <a:schemeClr val="bg1"/>
              </a:buClr>
              <a:buSzPct val="70000"/>
              <a:buFont typeface="Arial" panose="020B0604020202020204" pitchFamily="34" charset="0"/>
              <a:buChar char="►"/>
              <a:defRPr/>
            </a:pPr>
            <a:endParaRPr lang="en-GB" sz="1400" b="1" dirty="0">
              <a:solidFill>
                <a:schemeClr val="bg1"/>
              </a:solidFill>
              <a:latin typeface="EYInterstate Light (Headings)"/>
            </a:endParaRPr>
          </a:p>
          <a:p>
            <a:pPr marL="182880" lvl="1" indent="-182880" defTabSz="1007943" fontAlgn="base">
              <a:spcBef>
                <a:spcPct val="0"/>
              </a:spcBef>
              <a:spcAft>
                <a:spcPts val="600"/>
              </a:spcAft>
              <a:buClr>
                <a:schemeClr val="bg1"/>
              </a:buClr>
              <a:buSzPct val="70000"/>
              <a:buFont typeface="Arial" panose="020B0604020202020204" pitchFamily="34" charset="0"/>
              <a:buChar char="►"/>
              <a:defRPr/>
            </a:pPr>
            <a:r>
              <a:rPr lang="cs-CZ" sz="1400" b="1" dirty="0">
                <a:solidFill>
                  <a:schemeClr val="bg1"/>
                </a:solidFill>
                <a:latin typeface="EYInterstate Light (Headings)"/>
              </a:rPr>
              <a:t>úsporu přináší vyšší efektivita PPP metody a nižší rizika pro municipalitu, </a:t>
            </a:r>
            <a:endParaRPr lang="en-GB" sz="1400" b="1" dirty="0">
              <a:solidFill>
                <a:schemeClr val="bg1"/>
              </a:solidFill>
              <a:latin typeface="EYInterstate Light (Headings)"/>
            </a:endParaRPr>
          </a:p>
          <a:p>
            <a:pPr marL="182880" lvl="1" indent="-182880" defTabSz="1007943" fontAlgn="base">
              <a:spcBef>
                <a:spcPct val="0"/>
              </a:spcBef>
              <a:spcAft>
                <a:spcPts val="600"/>
              </a:spcAft>
              <a:buClr>
                <a:schemeClr val="bg1"/>
              </a:buClr>
              <a:buSzPct val="70000"/>
              <a:buFont typeface="Arial" panose="020B0604020202020204" pitchFamily="34" charset="0"/>
              <a:buChar char="►"/>
              <a:defRPr/>
            </a:pPr>
            <a:endParaRPr lang="en-GB" sz="1400" b="1" dirty="0">
              <a:solidFill>
                <a:schemeClr val="bg1"/>
              </a:solidFill>
              <a:latin typeface="EYInterstate Light (Headings)"/>
            </a:endParaRPr>
          </a:p>
          <a:p>
            <a:pPr marL="182880" lvl="1" indent="-182880" defTabSz="1007943" fontAlgn="base">
              <a:spcBef>
                <a:spcPct val="0"/>
              </a:spcBef>
              <a:spcAft>
                <a:spcPts val="600"/>
              </a:spcAft>
              <a:buClr>
                <a:schemeClr val="bg1"/>
              </a:buClr>
              <a:buSzPct val="70000"/>
              <a:buFont typeface="Arial" panose="020B0604020202020204" pitchFamily="34" charset="0"/>
              <a:buChar char="►"/>
              <a:defRPr/>
            </a:pPr>
            <a:r>
              <a:rPr lang="cs-CZ" sz="1400" b="1" dirty="0">
                <a:solidFill>
                  <a:schemeClr val="bg1"/>
                </a:solidFill>
                <a:latin typeface="EYInterstate Light (Headings)"/>
              </a:rPr>
              <a:t>úsporu může přinést vyřízení stavebního povolení na straně municipality</a:t>
            </a:r>
            <a:r>
              <a:rPr lang="en-GB" sz="1400" b="1" dirty="0">
                <a:solidFill>
                  <a:schemeClr val="bg1"/>
                </a:solidFill>
                <a:latin typeface="EYInterstate Light (Headings)"/>
              </a:rPr>
              <a:t>,</a:t>
            </a:r>
          </a:p>
          <a:p>
            <a:pPr marL="182880" lvl="1" indent="-182880" defTabSz="1007943" fontAlgn="base">
              <a:spcBef>
                <a:spcPct val="0"/>
              </a:spcBef>
              <a:spcAft>
                <a:spcPts val="600"/>
              </a:spcAft>
              <a:buClr>
                <a:schemeClr val="bg1"/>
              </a:buClr>
              <a:buSzPct val="70000"/>
              <a:buFont typeface="Arial" panose="020B0604020202020204" pitchFamily="34" charset="0"/>
              <a:buChar char="►"/>
              <a:defRPr/>
            </a:pPr>
            <a:endParaRPr lang="en-GB" sz="1400" b="1" dirty="0">
              <a:solidFill>
                <a:schemeClr val="bg1"/>
              </a:solidFill>
              <a:latin typeface="EYInterstate Light (Headings)"/>
            </a:endParaRPr>
          </a:p>
          <a:p>
            <a:pPr marL="182880" lvl="1" indent="-182880" defTabSz="1007943" fontAlgn="base">
              <a:spcBef>
                <a:spcPct val="0"/>
              </a:spcBef>
              <a:spcAft>
                <a:spcPts val="600"/>
              </a:spcAft>
              <a:buClr>
                <a:schemeClr val="bg1"/>
              </a:buClr>
              <a:buSzPct val="70000"/>
              <a:buFont typeface="Arial" panose="020B0604020202020204" pitchFamily="34" charset="0"/>
              <a:buChar char="►"/>
              <a:defRPr/>
            </a:pPr>
            <a:r>
              <a:rPr lang="cs-CZ" sz="1400" b="1" dirty="0">
                <a:solidFill>
                  <a:schemeClr val="bg1"/>
                </a:solidFill>
                <a:latin typeface="EYInterstate Light (Headings)"/>
              </a:rPr>
              <a:t>město může doplatit rozdíl mezi vybraným nájmem a platbou za dostupnost z vlastních zdrojů nebo získat finanční prostředky třetích stra</a:t>
            </a:r>
            <a:r>
              <a:rPr lang="en-GB" sz="1400" b="1" dirty="0">
                <a:solidFill>
                  <a:schemeClr val="bg1"/>
                </a:solidFill>
                <a:latin typeface="EYInterstate Light (Headings)"/>
              </a:rPr>
              <a:t>n.</a:t>
            </a:r>
          </a:p>
        </p:txBody>
      </p:sp>
      <p:cxnSp>
        <p:nvCxnSpPr>
          <p:cNvPr id="34" name="Straight Arrow Connector 33">
            <a:extLst>
              <a:ext uri="{FF2B5EF4-FFF2-40B4-BE49-F238E27FC236}">
                <a16:creationId xmlns:a16="http://schemas.microsoft.com/office/drawing/2014/main" id="{62CAA3D1-9B58-AC48-17CB-E41A3E103D5D}"/>
              </a:ext>
            </a:extLst>
          </p:cNvPr>
          <p:cNvCxnSpPr>
            <a:cxnSpLocks/>
            <a:stCxn id="22" idx="1"/>
            <a:endCxn id="5" idx="3"/>
          </p:cNvCxnSpPr>
          <p:nvPr/>
        </p:nvCxnSpPr>
        <p:spPr>
          <a:xfrm flipH="1">
            <a:off x="7117089" y="2489828"/>
            <a:ext cx="2822327" cy="0"/>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59F78A1-C816-C0CB-C981-190785B49AB9}"/>
              </a:ext>
            </a:extLst>
          </p:cNvPr>
          <p:cNvCxnSpPr>
            <a:cxnSpLocks/>
            <a:stCxn id="5" idx="2"/>
            <a:endCxn id="7" idx="0"/>
          </p:cNvCxnSpPr>
          <p:nvPr/>
        </p:nvCxnSpPr>
        <p:spPr>
          <a:xfrm>
            <a:off x="6092509" y="2727452"/>
            <a:ext cx="0" cy="869673"/>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10" name="Graphic 9" descr="Mortgage outline">
            <a:extLst>
              <a:ext uri="{FF2B5EF4-FFF2-40B4-BE49-F238E27FC236}">
                <a16:creationId xmlns:a16="http://schemas.microsoft.com/office/drawing/2014/main" id="{574D65E0-21D8-C280-AAAA-CB766146DCD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9246" y="1543055"/>
            <a:ext cx="686957" cy="686957"/>
          </a:xfrm>
          <a:prstGeom prst="rect">
            <a:avLst/>
          </a:prstGeom>
        </p:spPr>
      </p:pic>
      <p:pic>
        <p:nvPicPr>
          <p:cNvPr id="16" name="Graphic 15" descr="Body builder outline">
            <a:extLst>
              <a:ext uri="{FF2B5EF4-FFF2-40B4-BE49-F238E27FC236}">
                <a16:creationId xmlns:a16="http://schemas.microsoft.com/office/drawing/2014/main" id="{AA9E6ED7-3B7E-1561-B22F-356A7580F5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3528" y="2402714"/>
            <a:ext cx="778393" cy="778393"/>
          </a:xfrm>
          <a:prstGeom prst="rect">
            <a:avLst/>
          </a:prstGeom>
        </p:spPr>
      </p:pic>
      <p:pic>
        <p:nvPicPr>
          <p:cNvPr id="18" name="Graphic 17" descr="Inbox Check outline">
            <a:extLst>
              <a:ext uri="{FF2B5EF4-FFF2-40B4-BE49-F238E27FC236}">
                <a16:creationId xmlns:a16="http://schemas.microsoft.com/office/drawing/2014/main" id="{76E19A56-93A3-B6F4-D276-6D12904CCC9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3528" y="3351238"/>
            <a:ext cx="778393" cy="778393"/>
          </a:xfrm>
          <a:prstGeom prst="rect">
            <a:avLst/>
          </a:prstGeom>
        </p:spPr>
      </p:pic>
      <p:pic>
        <p:nvPicPr>
          <p:cNvPr id="20" name="Graphic 19" descr="Money outline">
            <a:extLst>
              <a:ext uri="{FF2B5EF4-FFF2-40B4-BE49-F238E27FC236}">
                <a16:creationId xmlns:a16="http://schemas.microsoft.com/office/drawing/2014/main" id="{1122FB4D-F9F2-AC9B-AB2B-1B1A203721A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29246" y="4313120"/>
            <a:ext cx="686957" cy="686957"/>
          </a:xfrm>
          <a:prstGeom prst="rect">
            <a:avLst/>
          </a:prstGeom>
        </p:spPr>
      </p:pic>
      <p:cxnSp>
        <p:nvCxnSpPr>
          <p:cNvPr id="13" name="Connector: Elbow 12">
            <a:extLst>
              <a:ext uri="{FF2B5EF4-FFF2-40B4-BE49-F238E27FC236}">
                <a16:creationId xmlns:a16="http://schemas.microsoft.com/office/drawing/2014/main" id="{63812F3A-8A85-C2D6-B0C2-A9E85CDFC49A}"/>
              </a:ext>
            </a:extLst>
          </p:cNvPr>
          <p:cNvCxnSpPr>
            <a:cxnSpLocks/>
            <a:stCxn id="12" idx="1"/>
            <a:endCxn id="7" idx="3"/>
          </p:cNvCxnSpPr>
          <p:nvPr/>
        </p:nvCxnSpPr>
        <p:spPr>
          <a:xfrm rot="10800000">
            <a:off x="7117090" y="4155142"/>
            <a:ext cx="2820061" cy="320391"/>
          </a:xfrm>
          <a:prstGeom prst="bentConnector3">
            <a:avLst>
              <a:gd name="adj1" fmla="val 50000"/>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3893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51D3456-DD8A-4A34-BE7C-0B0B93419D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3" name="Object 2" hidden="1">
                        <a:extLst>
                          <a:ext uri="{FF2B5EF4-FFF2-40B4-BE49-F238E27FC236}">
                            <a16:creationId xmlns:a16="http://schemas.microsoft.com/office/drawing/2014/main" id="{851D3456-DD8A-4A34-BE7C-0B0B93419D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FF61B4D-D362-41F2-9691-29A36306698C}"/>
              </a:ext>
            </a:extLst>
          </p:cNvPr>
          <p:cNvSpPr>
            <a:spLocks noGrp="1"/>
          </p:cNvSpPr>
          <p:nvPr>
            <p:ph type="title"/>
          </p:nvPr>
        </p:nvSpPr>
        <p:spPr/>
        <p:txBody>
          <a:bodyPr vert="horz"/>
          <a:lstStyle/>
          <a:p>
            <a:r>
              <a:rPr lang="cs-CZ" dirty="0"/>
              <a:t>Projekt se počítá do zadluženosti municipality podle české legislativy </a:t>
            </a:r>
          </a:p>
        </p:txBody>
      </p:sp>
      <p:sp>
        <p:nvSpPr>
          <p:cNvPr id="7" name="Rectangle 6">
            <a:extLst>
              <a:ext uri="{FF2B5EF4-FFF2-40B4-BE49-F238E27FC236}">
                <a16:creationId xmlns:a16="http://schemas.microsoft.com/office/drawing/2014/main" id="{06C03DE2-22A6-8C21-6974-B7CCBBB2A300}"/>
              </a:ext>
            </a:extLst>
          </p:cNvPr>
          <p:cNvSpPr/>
          <p:nvPr/>
        </p:nvSpPr>
        <p:spPr>
          <a:xfrm>
            <a:off x="609918" y="6151634"/>
            <a:ext cx="10534331" cy="304286"/>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cs-CZ" sz="1200" i="1" kern="0" baseline="30000" dirty="0">
                <a:solidFill>
                  <a:srgbClr val="000000"/>
                </a:solidFill>
                <a:latin typeface="+mj-lt"/>
              </a:rPr>
              <a:t>1</a:t>
            </a:r>
            <a:r>
              <a:rPr lang="cs-CZ" sz="1200" i="1" kern="0" dirty="0">
                <a:solidFill>
                  <a:srgbClr val="000000"/>
                </a:solidFill>
                <a:latin typeface="+mj-lt"/>
              </a:rPr>
              <a:t>Dle zákona č. 23/2017 Sb., o pravidlech rozpočtové odpovědnosti, ve znění pozdějších předpisů. Ustanovení § 17.</a:t>
            </a:r>
            <a:endParaRPr lang="en-GB" sz="1200" i="1" dirty="0">
              <a:solidFill>
                <a:schemeClr val="tx1"/>
              </a:solidFill>
            </a:endParaRPr>
          </a:p>
        </p:txBody>
      </p:sp>
      <p:sp>
        <p:nvSpPr>
          <p:cNvPr id="15" name="TextBox 14">
            <a:extLst>
              <a:ext uri="{FF2B5EF4-FFF2-40B4-BE49-F238E27FC236}">
                <a16:creationId xmlns:a16="http://schemas.microsoft.com/office/drawing/2014/main" id="{13DFE10D-1CBB-FF03-D7FC-28E105B567C5}"/>
              </a:ext>
            </a:extLst>
          </p:cNvPr>
          <p:cNvSpPr txBox="1"/>
          <p:nvPr/>
        </p:nvSpPr>
        <p:spPr>
          <a:xfrm>
            <a:off x="609905" y="1609417"/>
            <a:ext cx="10978512" cy="107409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a:defRPr sz="1200">
                <a:solidFill>
                  <a:schemeClr val="bg1"/>
                </a:solidFill>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buClr>
                <a:schemeClr val="tx2"/>
              </a:buClr>
              <a:buSzPct val="70000"/>
              <a:buFont typeface="Arial" panose="020B0604020202020204" pitchFamily="34" charset="0"/>
              <a:buChar char="►"/>
            </a:pPr>
            <a:r>
              <a:rPr lang="cs-CZ" sz="1400" dirty="0"/>
              <a:t>Municipalita bude evidovat v účetnictví vlastnictví nemovitosti a dluh ve výši součtu všech plateb za dostupnost.</a:t>
            </a:r>
          </a:p>
          <a:p>
            <a:pPr marL="171450" indent="-171450">
              <a:buClr>
                <a:schemeClr val="tx2"/>
              </a:buClr>
              <a:buSzPct val="70000"/>
              <a:buFont typeface="Arial" panose="020B0604020202020204" pitchFamily="34" charset="0"/>
              <a:buChar char="►"/>
            </a:pPr>
            <a:r>
              <a:rPr lang="cs-CZ" sz="1400" dirty="0"/>
              <a:t>Evidovaný dluh se bude postupně snižovat o platby za dostupnost.</a:t>
            </a:r>
          </a:p>
          <a:p>
            <a:pPr marL="171450" indent="-171450">
              <a:buClr>
                <a:schemeClr val="tx2"/>
              </a:buClr>
              <a:buSzPct val="70000"/>
              <a:buFont typeface="Arial" panose="020B0604020202020204" pitchFamily="34" charset="0"/>
              <a:buChar char="►"/>
            </a:pPr>
            <a:r>
              <a:rPr lang="cs-CZ" sz="1400" dirty="0"/>
              <a:t>Pravidlo rozpočtového omezení pro územní samosprávní celky</a:t>
            </a:r>
            <a:r>
              <a:rPr lang="cs-CZ" sz="1400" i="1" kern="0" baseline="30000" dirty="0">
                <a:solidFill>
                  <a:srgbClr val="000000"/>
                </a:solidFill>
                <a:latin typeface="+mj-lt"/>
              </a:rPr>
              <a:t>1</a:t>
            </a:r>
            <a:r>
              <a:rPr lang="cs-CZ" sz="1400" dirty="0"/>
              <a:t> stanovuje limity zadlužení. </a:t>
            </a:r>
          </a:p>
          <a:p>
            <a:pPr marL="171450" indent="-171450">
              <a:buClr>
                <a:schemeClr val="tx2"/>
              </a:buClr>
              <a:buSzPct val="70000"/>
              <a:buFont typeface="Arial" panose="020B0604020202020204" pitchFamily="34" charset="0"/>
              <a:buChar char="►"/>
            </a:pPr>
            <a:r>
              <a:rPr lang="cs-CZ" sz="1400" dirty="0"/>
              <a:t>Překročení limitu není zakázané, ale municipalita má při překročení limitu povinnost dluh každoročně snižovat. </a:t>
            </a:r>
          </a:p>
          <a:p>
            <a:pPr marL="171450" indent="-171450">
              <a:buClr>
                <a:schemeClr val="tx2"/>
              </a:buClr>
              <a:buSzPct val="70000"/>
              <a:buFont typeface="Arial" panose="020B0604020202020204" pitchFamily="34" charset="0"/>
              <a:buChar char="►"/>
            </a:pPr>
            <a:endParaRPr lang="cs-CZ" sz="1400" dirty="0"/>
          </a:p>
          <a:p>
            <a:pPr marL="171450" indent="-171450">
              <a:buClr>
                <a:schemeClr val="tx2"/>
              </a:buClr>
              <a:buSzPct val="70000"/>
              <a:buFont typeface="Arial" panose="020B0604020202020204" pitchFamily="34" charset="0"/>
              <a:buChar char="►"/>
            </a:pPr>
            <a:endParaRPr lang="cs-CZ" sz="1400" dirty="0"/>
          </a:p>
        </p:txBody>
      </p:sp>
      <p:sp>
        <p:nvSpPr>
          <p:cNvPr id="22" name="Rectangle 21">
            <a:extLst>
              <a:ext uri="{FF2B5EF4-FFF2-40B4-BE49-F238E27FC236}">
                <a16:creationId xmlns:a16="http://schemas.microsoft.com/office/drawing/2014/main" id="{DE6C28DC-56A1-4A8C-5046-E6616ABA43A0}"/>
              </a:ext>
            </a:extLst>
          </p:cNvPr>
          <p:cNvSpPr/>
          <p:nvPr/>
        </p:nvSpPr>
        <p:spPr>
          <a:xfrm>
            <a:off x="609921" y="1093155"/>
            <a:ext cx="10978512" cy="433563"/>
          </a:xfrm>
          <a:prstGeom prst="rect">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Aft>
                <a:spcPts val="600"/>
              </a:spcAft>
            </a:pPr>
            <a:r>
              <a:rPr lang="cs-CZ" sz="1400" b="1" dirty="0"/>
              <a:t>Bilanční vykazování vlastnictví budovy a dluhu municipality</a:t>
            </a:r>
          </a:p>
        </p:txBody>
      </p:sp>
      <p:sp>
        <p:nvSpPr>
          <p:cNvPr id="13" name="Rectangle 12">
            <a:extLst>
              <a:ext uri="{FF2B5EF4-FFF2-40B4-BE49-F238E27FC236}">
                <a16:creationId xmlns:a16="http://schemas.microsoft.com/office/drawing/2014/main" id="{179AF52F-294C-A13D-D66E-51AA9BD9B5D2}"/>
              </a:ext>
            </a:extLst>
          </p:cNvPr>
          <p:cNvSpPr/>
          <p:nvPr/>
        </p:nvSpPr>
        <p:spPr>
          <a:xfrm>
            <a:off x="609895" y="3220067"/>
            <a:ext cx="792620" cy="37126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cs-CZ" sz="1400" b="1" dirty="0">
                <a:solidFill>
                  <a:schemeClr val="bg1"/>
                </a:solidFill>
              </a:rPr>
              <a:t>DLUH</a:t>
            </a:r>
          </a:p>
        </p:txBody>
      </p:sp>
      <p:pic>
        <p:nvPicPr>
          <p:cNvPr id="19" name="Graphic 18" descr="Caret Right with solid fill">
            <a:extLst>
              <a:ext uri="{FF2B5EF4-FFF2-40B4-BE49-F238E27FC236}">
                <a16:creationId xmlns:a16="http://schemas.microsoft.com/office/drawing/2014/main" id="{76DFEFED-3DF6-AC73-8F45-EF2ED45FE81A}"/>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32675" t="18559" r="33165" b="18558"/>
          <a:stretch/>
        </p:blipFill>
        <p:spPr>
          <a:xfrm flipH="1">
            <a:off x="1492861" y="3220067"/>
            <a:ext cx="241300" cy="371260"/>
          </a:xfrm>
          <a:prstGeom prst="rect">
            <a:avLst/>
          </a:prstGeom>
        </p:spPr>
      </p:pic>
      <p:pic>
        <p:nvPicPr>
          <p:cNvPr id="24" name="Graphic 23" descr="Checkmark with solid fill">
            <a:extLst>
              <a:ext uri="{FF2B5EF4-FFF2-40B4-BE49-F238E27FC236}">
                <a16:creationId xmlns:a16="http://schemas.microsoft.com/office/drawing/2014/main" id="{52D65F3F-CDE8-166B-FA37-EFC9600D0D9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56610" y="3178809"/>
            <a:ext cx="481317" cy="481317"/>
          </a:xfrm>
          <a:prstGeom prst="rect">
            <a:avLst/>
          </a:prstGeom>
        </p:spPr>
      </p:pic>
      <p:sp>
        <p:nvSpPr>
          <p:cNvPr id="25" name="Rectangle 24">
            <a:extLst>
              <a:ext uri="{FF2B5EF4-FFF2-40B4-BE49-F238E27FC236}">
                <a16:creationId xmlns:a16="http://schemas.microsoft.com/office/drawing/2014/main" id="{961BF5C5-B0D6-BC37-D343-15F2BA2E3A86}"/>
              </a:ext>
            </a:extLst>
          </p:cNvPr>
          <p:cNvSpPr/>
          <p:nvPr/>
        </p:nvSpPr>
        <p:spPr>
          <a:xfrm>
            <a:off x="1824508" y="3220067"/>
            <a:ext cx="4453516" cy="371260"/>
          </a:xfrm>
          <a:prstGeom prst="rect">
            <a:avLst/>
          </a:prstGeom>
          <a:solidFill>
            <a:schemeClr val="bg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cs-CZ" sz="1400" b="1" dirty="0">
                <a:solidFill>
                  <a:schemeClr val="bg1"/>
                </a:solidFill>
              </a:rPr>
              <a:t>60 % průměrných příjmů za poslední 4 roky </a:t>
            </a:r>
          </a:p>
        </p:txBody>
      </p:sp>
      <p:sp>
        <p:nvSpPr>
          <p:cNvPr id="27" name="Rectangle 26">
            <a:extLst>
              <a:ext uri="{FF2B5EF4-FFF2-40B4-BE49-F238E27FC236}">
                <a16:creationId xmlns:a16="http://schemas.microsoft.com/office/drawing/2014/main" id="{F682FC0E-F0FE-7D1F-9F0C-B6831029F26F}"/>
              </a:ext>
            </a:extLst>
          </p:cNvPr>
          <p:cNvSpPr/>
          <p:nvPr/>
        </p:nvSpPr>
        <p:spPr>
          <a:xfrm>
            <a:off x="8191838" y="3246588"/>
            <a:ext cx="1755819" cy="371260"/>
          </a:xfrm>
          <a:prstGeom prst="rect">
            <a:avLst/>
          </a:prstGeom>
          <a:solidFill>
            <a:schemeClr val="tx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cs-CZ" sz="1400" b="1" dirty="0">
                <a:solidFill>
                  <a:schemeClr val="bg1"/>
                </a:solidFill>
              </a:rPr>
              <a:t>Žádné opatření</a:t>
            </a:r>
          </a:p>
        </p:txBody>
      </p:sp>
      <p:cxnSp>
        <p:nvCxnSpPr>
          <p:cNvPr id="30" name="Straight Arrow Connector 29">
            <a:extLst>
              <a:ext uri="{FF2B5EF4-FFF2-40B4-BE49-F238E27FC236}">
                <a16:creationId xmlns:a16="http://schemas.microsoft.com/office/drawing/2014/main" id="{9EC898F0-93B2-98B8-B283-721E63C17108}"/>
              </a:ext>
            </a:extLst>
          </p:cNvPr>
          <p:cNvCxnSpPr>
            <a:cxnSpLocks/>
          </p:cNvCxnSpPr>
          <p:nvPr/>
        </p:nvCxnSpPr>
        <p:spPr>
          <a:xfrm>
            <a:off x="7154990" y="3432218"/>
            <a:ext cx="819785" cy="0"/>
          </a:xfrm>
          <a:prstGeom prst="straightConnector1">
            <a:avLst/>
          </a:prstGeom>
          <a:ln w="9525">
            <a:solidFill>
              <a:schemeClr val="bg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A405C674-320A-A6E4-8EEE-0DDC8B4E7241}"/>
              </a:ext>
            </a:extLst>
          </p:cNvPr>
          <p:cNvGrpSpPr/>
          <p:nvPr/>
        </p:nvGrpSpPr>
        <p:grpSpPr>
          <a:xfrm>
            <a:off x="609905" y="3777731"/>
            <a:ext cx="6280798" cy="481317"/>
            <a:chOff x="6518421" y="2504002"/>
            <a:chExt cx="6280798" cy="481317"/>
          </a:xfrm>
        </p:grpSpPr>
        <p:pic>
          <p:nvPicPr>
            <p:cNvPr id="37" name="Graphic 36" descr="Close with solid fill">
              <a:extLst>
                <a:ext uri="{FF2B5EF4-FFF2-40B4-BE49-F238E27FC236}">
                  <a16:creationId xmlns:a16="http://schemas.microsoft.com/office/drawing/2014/main" id="{475FE731-F5BB-05C2-69F4-43F9D172C05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317902" y="2504002"/>
              <a:ext cx="481317" cy="481317"/>
            </a:xfrm>
            <a:prstGeom prst="rect">
              <a:avLst/>
            </a:prstGeom>
          </p:spPr>
        </p:pic>
        <p:sp>
          <p:nvSpPr>
            <p:cNvPr id="38" name="Rectangle 37">
              <a:extLst>
                <a:ext uri="{FF2B5EF4-FFF2-40B4-BE49-F238E27FC236}">
                  <a16:creationId xmlns:a16="http://schemas.microsoft.com/office/drawing/2014/main" id="{FEDD2F8D-8EB1-AD4E-E4F5-07493135F986}"/>
                </a:ext>
              </a:extLst>
            </p:cNvPr>
            <p:cNvSpPr/>
            <p:nvPr/>
          </p:nvSpPr>
          <p:spPr>
            <a:xfrm>
              <a:off x="6518421" y="2564445"/>
              <a:ext cx="792620" cy="37126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cs-CZ" sz="1400" b="1" dirty="0">
                  <a:solidFill>
                    <a:schemeClr val="bg1"/>
                  </a:solidFill>
                </a:rPr>
                <a:t>DLUH</a:t>
              </a:r>
            </a:p>
          </p:txBody>
        </p:sp>
        <p:sp>
          <p:nvSpPr>
            <p:cNvPr id="39" name="Rectangle 38">
              <a:extLst>
                <a:ext uri="{FF2B5EF4-FFF2-40B4-BE49-F238E27FC236}">
                  <a16:creationId xmlns:a16="http://schemas.microsoft.com/office/drawing/2014/main" id="{93621554-A3DB-456D-D56A-3A1A4E2E4FC6}"/>
                </a:ext>
              </a:extLst>
            </p:cNvPr>
            <p:cNvSpPr/>
            <p:nvPr/>
          </p:nvSpPr>
          <p:spPr>
            <a:xfrm>
              <a:off x="7733034" y="2564445"/>
              <a:ext cx="4453506" cy="371260"/>
            </a:xfrm>
            <a:prstGeom prst="rect">
              <a:avLst/>
            </a:prstGeom>
            <a:solidFill>
              <a:schemeClr val="bg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cs-CZ" sz="1400" b="1" dirty="0">
                  <a:solidFill>
                    <a:schemeClr val="bg1"/>
                  </a:solidFill>
                </a:rPr>
                <a:t>60 % průměrných příjmů za poslední 4 roky </a:t>
              </a:r>
            </a:p>
          </p:txBody>
        </p:sp>
        <p:pic>
          <p:nvPicPr>
            <p:cNvPr id="40" name="Graphic 39" descr="Caret Right with solid fill">
              <a:extLst>
                <a:ext uri="{FF2B5EF4-FFF2-40B4-BE49-F238E27FC236}">
                  <a16:creationId xmlns:a16="http://schemas.microsoft.com/office/drawing/2014/main" id="{DC7560B9-E55F-1C93-5084-58E134333280}"/>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32675" t="18559" r="33165" b="18558"/>
            <a:stretch/>
          </p:blipFill>
          <p:spPr>
            <a:xfrm>
              <a:off x="7401387" y="2564445"/>
              <a:ext cx="241300" cy="371260"/>
            </a:xfrm>
            <a:prstGeom prst="rect">
              <a:avLst/>
            </a:prstGeom>
          </p:spPr>
        </p:pic>
      </p:grpSp>
      <p:sp>
        <p:nvSpPr>
          <p:cNvPr id="35" name="Rectangle 34">
            <a:extLst>
              <a:ext uri="{FF2B5EF4-FFF2-40B4-BE49-F238E27FC236}">
                <a16:creationId xmlns:a16="http://schemas.microsoft.com/office/drawing/2014/main" id="{C48D2C21-76F7-D47A-0B22-9E5CFBD10725}"/>
              </a:ext>
            </a:extLst>
          </p:cNvPr>
          <p:cNvSpPr/>
          <p:nvPr/>
        </p:nvSpPr>
        <p:spPr>
          <a:xfrm>
            <a:off x="8191838" y="3783145"/>
            <a:ext cx="1755819" cy="371260"/>
          </a:xfrm>
          <a:prstGeom prst="rect">
            <a:avLst/>
          </a:prstGeom>
          <a:solidFill>
            <a:schemeClr val="tx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cs-CZ" sz="1400" b="1" dirty="0">
                <a:solidFill>
                  <a:schemeClr val="bg1"/>
                </a:solidFill>
              </a:rPr>
              <a:t>Splátka dluhu</a:t>
            </a:r>
          </a:p>
        </p:txBody>
      </p:sp>
      <p:cxnSp>
        <p:nvCxnSpPr>
          <p:cNvPr id="36" name="Straight Arrow Connector 35">
            <a:extLst>
              <a:ext uri="{FF2B5EF4-FFF2-40B4-BE49-F238E27FC236}">
                <a16:creationId xmlns:a16="http://schemas.microsoft.com/office/drawing/2014/main" id="{0518EFF5-9D4F-A5CF-01BD-2284C8E5E714}"/>
              </a:ext>
            </a:extLst>
          </p:cNvPr>
          <p:cNvCxnSpPr>
            <a:cxnSpLocks/>
          </p:cNvCxnSpPr>
          <p:nvPr/>
        </p:nvCxnSpPr>
        <p:spPr>
          <a:xfrm>
            <a:off x="7139010" y="3968775"/>
            <a:ext cx="819785" cy="0"/>
          </a:xfrm>
          <a:prstGeom prst="straightConnector1">
            <a:avLst/>
          </a:prstGeom>
          <a:ln w="9525">
            <a:solidFill>
              <a:schemeClr val="bg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481C388F-A169-30D8-53AE-CBFA41BD5B52}"/>
              </a:ext>
            </a:extLst>
          </p:cNvPr>
          <p:cNvGrpSpPr/>
          <p:nvPr/>
        </p:nvGrpSpPr>
        <p:grpSpPr>
          <a:xfrm>
            <a:off x="3043722" y="4880834"/>
            <a:ext cx="8544690" cy="391592"/>
            <a:chOff x="74971" y="3529980"/>
            <a:chExt cx="8544690" cy="391592"/>
          </a:xfrm>
        </p:grpSpPr>
        <p:sp>
          <p:nvSpPr>
            <p:cNvPr id="42" name="Rectangle 41">
              <a:extLst>
                <a:ext uri="{FF2B5EF4-FFF2-40B4-BE49-F238E27FC236}">
                  <a16:creationId xmlns:a16="http://schemas.microsoft.com/office/drawing/2014/main" id="{F198F52F-FEC8-0614-2AAB-F2F9768BDC55}"/>
                </a:ext>
              </a:extLst>
            </p:cNvPr>
            <p:cNvSpPr/>
            <p:nvPr/>
          </p:nvSpPr>
          <p:spPr>
            <a:xfrm>
              <a:off x="74971" y="3550312"/>
              <a:ext cx="2721135" cy="37126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cs-CZ" sz="1400" b="1" dirty="0">
                  <a:solidFill>
                    <a:schemeClr val="bg1"/>
                  </a:solidFill>
                  <a:sym typeface="Wingdings" panose="05000000000000000000" pitchFamily="2" charset="2"/>
                </a:rPr>
                <a:t>Splácení dluhu ve výši 5 %</a:t>
              </a:r>
              <a:r>
                <a:rPr lang="cs-CZ" sz="1400" b="1" dirty="0">
                  <a:solidFill>
                    <a:schemeClr val="bg1"/>
                  </a:solidFill>
                </a:rPr>
                <a:t> z:</a:t>
              </a:r>
            </a:p>
          </p:txBody>
        </p:sp>
        <p:grpSp>
          <p:nvGrpSpPr>
            <p:cNvPr id="43" name="Group 42">
              <a:extLst>
                <a:ext uri="{FF2B5EF4-FFF2-40B4-BE49-F238E27FC236}">
                  <a16:creationId xmlns:a16="http://schemas.microsoft.com/office/drawing/2014/main" id="{3CABDCB9-60A5-7A73-DBFC-6F859034163D}"/>
                </a:ext>
              </a:extLst>
            </p:cNvPr>
            <p:cNvGrpSpPr/>
            <p:nvPr/>
          </p:nvGrpSpPr>
          <p:grpSpPr>
            <a:xfrm>
              <a:off x="2676225" y="3529980"/>
              <a:ext cx="5943436" cy="391592"/>
              <a:chOff x="-413177" y="3964095"/>
              <a:chExt cx="5943436" cy="391592"/>
            </a:xfrm>
          </p:grpSpPr>
          <p:grpSp>
            <p:nvGrpSpPr>
              <p:cNvPr id="44" name="Group 43">
                <a:extLst>
                  <a:ext uri="{FF2B5EF4-FFF2-40B4-BE49-F238E27FC236}">
                    <a16:creationId xmlns:a16="http://schemas.microsoft.com/office/drawing/2014/main" id="{5C809109-1F0A-E389-6FC1-416F9C2A5E9C}"/>
                  </a:ext>
                </a:extLst>
              </p:cNvPr>
              <p:cNvGrpSpPr/>
              <p:nvPr/>
            </p:nvGrpSpPr>
            <p:grpSpPr>
              <a:xfrm>
                <a:off x="-23129" y="3984427"/>
                <a:ext cx="5131395" cy="371260"/>
                <a:chOff x="5885373" y="2564445"/>
                <a:chExt cx="5131395" cy="371260"/>
              </a:xfrm>
            </p:grpSpPr>
            <p:sp>
              <p:nvSpPr>
                <p:cNvPr id="48" name="Rectangle 47">
                  <a:extLst>
                    <a:ext uri="{FF2B5EF4-FFF2-40B4-BE49-F238E27FC236}">
                      <a16:creationId xmlns:a16="http://schemas.microsoft.com/office/drawing/2014/main" id="{DD522479-4943-B370-A349-094857133B28}"/>
                    </a:ext>
                  </a:extLst>
                </p:cNvPr>
                <p:cNvSpPr/>
                <p:nvPr/>
              </p:nvSpPr>
              <p:spPr>
                <a:xfrm>
                  <a:off x="5885373" y="2564445"/>
                  <a:ext cx="792620" cy="37126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cs-CZ" sz="1400" b="1" dirty="0">
                      <a:solidFill>
                        <a:schemeClr val="bg1"/>
                      </a:solidFill>
                    </a:rPr>
                    <a:t>DLUH</a:t>
                  </a:r>
                </a:p>
              </p:txBody>
            </p:sp>
            <p:sp>
              <p:nvSpPr>
                <p:cNvPr id="49" name="Rectangle 48">
                  <a:extLst>
                    <a:ext uri="{FF2B5EF4-FFF2-40B4-BE49-F238E27FC236}">
                      <a16:creationId xmlns:a16="http://schemas.microsoft.com/office/drawing/2014/main" id="{A6A5BB71-E45A-15ED-D419-8815C8264EB6}"/>
                    </a:ext>
                  </a:extLst>
                </p:cNvPr>
                <p:cNvSpPr/>
                <p:nvPr/>
              </p:nvSpPr>
              <p:spPr>
                <a:xfrm>
                  <a:off x="7171930" y="2564445"/>
                  <a:ext cx="3844838" cy="371260"/>
                </a:xfrm>
                <a:prstGeom prst="rect">
                  <a:avLst/>
                </a:prstGeom>
                <a:solidFill>
                  <a:schemeClr val="bg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cs-CZ" sz="1400" b="1" dirty="0">
                      <a:solidFill>
                        <a:schemeClr val="bg1"/>
                      </a:solidFill>
                    </a:rPr>
                    <a:t>60 % průměrných příjmů za poslední 4 roky </a:t>
                  </a:r>
                </a:p>
              </p:txBody>
            </p:sp>
          </p:grpSp>
          <p:pic>
            <p:nvPicPr>
              <p:cNvPr id="45" name="Graphic 44" descr="Add with solid fill">
                <a:extLst>
                  <a:ext uri="{FF2B5EF4-FFF2-40B4-BE49-F238E27FC236}">
                    <a16:creationId xmlns:a16="http://schemas.microsoft.com/office/drawing/2014/main" id="{F366FD39-6879-A255-0897-AF0807854D50}"/>
                  </a:ext>
                </a:extLst>
              </p:cNvPr>
              <p:cNvPicPr>
                <a:picLocks noChangeAspect="1"/>
              </p:cNvPicPr>
              <p:nvPr/>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7569" t="44373" r="7430" b="45069"/>
              <a:stretch/>
            </p:blipFill>
            <p:spPr>
              <a:xfrm>
                <a:off x="857702" y="4170056"/>
                <a:ext cx="241301" cy="55028"/>
              </a:xfrm>
              <a:prstGeom prst="rect">
                <a:avLst/>
              </a:prstGeom>
            </p:spPr>
          </p:pic>
          <p:sp>
            <p:nvSpPr>
              <p:cNvPr id="46" name="Rectangle 45">
                <a:extLst>
                  <a:ext uri="{FF2B5EF4-FFF2-40B4-BE49-F238E27FC236}">
                    <a16:creationId xmlns:a16="http://schemas.microsoft.com/office/drawing/2014/main" id="{B9DD04A6-63F6-FAD4-7886-91F3D8C43BBC}"/>
                  </a:ext>
                </a:extLst>
              </p:cNvPr>
              <p:cNvSpPr/>
              <p:nvPr/>
            </p:nvSpPr>
            <p:spPr>
              <a:xfrm>
                <a:off x="-413177" y="3964095"/>
                <a:ext cx="509930" cy="37126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cs-CZ" sz="4000" dirty="0">
                    <a:solidFill>
                      <a:schemeClr val="bg1"/>
                    </a:solidFill>
                    <a:sym typeface="Wingdings" panose="05000000000000000000" pitchFamily="2" charset="2"/>
                  </a:rPr>
                  <a:t>(</a:t>
                </a:r>
                <a:endParaRPr lang="cs-CZ" sz="4000" dirty="0">
                  <a:solidFill>
                    <a:schemeClr val="bg1"/>
                  </a:solidFill>
                </a:endParaRPr>
              </a:p>
            </p:txBody>
          </p:sp>
          <p:sp>
            <p:nvSpPr>
              <p:cNvPr id="47" name="Rectangle 46">
                <a:extLst>
                  <a:ext uri="{FF2B5EF4-FFF2-40B4-BE49-F238E27FC236}">
                    <a16:creationId xmlns:a16="http://schemas.microsoft.com/office/drawing/2014/main" id="{89FF3E94-F788-CB9F-D57C-E90950A3DCCA}"/>
                  </a:ext>
                </a:extLst>
              </p:cNvPr>
              <p:cNvSpPr/>
              <p:nvPr/>
            </p:nvSpPr>
            <p:spPr>
              <a:xfrm>
                <a:off x="5020329" y="3964095"/>
                <a:ext cx="509930" cy="37126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cs-CZ" sz="4000" dirty="0">
                    <a:solidFill>
                      <a:schemeClr val="bg1"/>
                    </a:solidFill>
                    <a:sym typeface="Wingdings" panose="05000000000000000000" pitchFamily="2" charset="2"/>
                  </a:rPr>
                  <a:t>)</a:t>
                </a:r>
                <a:endParaRPr lang="cs-CZ" sz="4000" dirty="0">
                  <a:solidFill>
                    <a:schemeClr val="bg1"/>
                  </a:solidFill>
                </a:endParaRPr>
              </a:p>
            </p:txBody>
          </p:sp>
        </p:grpSp>
      </p:grpSp>
      <p:cxnSp>
        <p:nvCxnSpPr>
          <p:cNvPr id="50" name="Connector: Elbow 49">
            <a:extLst>
              <a:ext uri="{FF2B5EF4-FFF2-40B4-BE49-F238E27FC236}">
                <a16:creationId xmlns:a16="http://schemas.microsoft.com/office/drawing/2014/main" id="{866E7690-60CE-AB23-D534-FCE7181959C4}"/>
              </a:ext>
            </a:extLst>
          </p:cNvPr>
          <p:cNvCxnSpPr>
            <a:cxnSpLocks/>
            <a:stCxn id="35" idx="3"/>
            <a:endCxn id="42" idx="1"/>
          </p:cNvCxnSpPr>
          <p:nvPr/>
        </p:nvCxnSpPr>
        <p:spPr>
          <a:xfrm flipH="1">
            <a:off x="3043722" y="3968775"/>
            <a:ext cx="6903935" cy="1118021"/>
          </a:xfrm>
          <a:prstGeom prst="bentConnector5">
            <a:avLst>
              <a:gd name="adj1" fmla="val -3311"/>
              <a:gd name="adj2" fmla="val 50000"/>
              <a:gd name="adj3" fmla="val 103311"/>
            </a:avLst>
          </a:prstGeom>
          <a:ln w="9525">
            <a:solidFill>
              <a:schemeClr val="bg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1854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203D71-B70C-5EB4-E62F-69121007A17E}"/>
              </a:ext>
            </a:extLst>
          </p:cNvPr>
          <p:cNvPicPr>
            <a:picLocks noChangeAspect="1"/>
          </p:cNvPicPr>
          <p:nvPr/>
        </p:nvPicPr>
        <p:blipFill rotWithShape="1">
          <a:blip r:embed="rId4"/>
          <a:srcRect l="14632" r="25079"/>
          <a:stretch/>
        </p:blipFill>
        <p:spPr>
          <a:xfrm>
            <a:off x="4826000" y="1"/>
            <a:ext cx="7372350" cy="6875026"/>
          </a:xfrm>
          <a:prstGeom prst="rect">
            <a:avLst/>
          </a:prstGeom>
        </p:spPr>
      </p:pic>
      <p:sp>
        <p:nvSpPr>
          <p:cNvPr id="3" name="Text Placeholder 2">
            <a:extLst>
              <a:ext uri="{FF2B5EF4-FFF2-40B4-BE49-F238E27FC236}">
                <a16:creationId xmlns:a16="http://schemas.microsoft.com/office/drawing/2014/main" id="{51061197-BE9D-44D1-AB2D-91245D9E4208}"/>
              </a:ext>
            </a:extLst>
          </p:cNvPr>
          <p:cNvSpPr>
            <a:spLocks noGrp="1"/>
          </p:cNvSpPr>
          <p:nvPr>
            <p:ph type="body" sz="quarter" idx="10"/>
          </p:nvPr>
        </p:nvSpPr>
        <p:spPr>
          <a:xfrm>
            <a:off x="609601" y="2918173"/>
            <a:ext cx="4216924" cy="1055708"/>
          </a:xfrm>
        </p:spPr>
        <p:txBody>
          <a:bodyPr/>
          <a:lstStyle/>
          <a:p>
            <a:r>
              <a:rPr lang="cs-CZ" dirty="0"/>
              <a:t>Příklad aplikace modelu na připravovaný projekt ve větším městě</a:t>
            </a:r>
            <a:endParaRPr lang="en-US" dirty="0"/>
          </a:p>
        </p:txBody>
      </p:sp>
      <p:sp>
        <p:nvSpPr>
          <p:cNvPr id="2" name="37c92584-f093-4b91-90a4-4154c487c464">
            <a:extLst>
              <a:ext uri="{FF2B5EF4-FFF2-40B4-BE49-F238E27FC236}">
                <a16:creationId xmlns:a16="http://schemas.microsoft.com/office/drawing/2014/main" id="{B4055483-2951-FDF5-21F0-455B6AB3B2C4}"/>
              </a:ext>
            </a:extLst>
          </p:cNvPr>
          <p:cNvSpPr>
            <a:spLocks noChangeAspect="1"/>
          </p:cNvSpPr>
          <p:nvPr>
            <p:custDataLst>
              <p:tags r:id="rId1"/>
            </p:custDataLst>
          </p:nvPr>
        </p:nvSpPr>
        <p:spPr>
          <a:xfrm>
            <a:off x="11175065" y="6222688"/>
            <a:ext cx="435013" cy="439278"/>
          </a:xfrm>
          <a:prstGeom prst="rect">
            <a:avLst/>
          </a:prstGeom>
          <a:blipFill>
            <a:blip r:embed="rId5">
              <a:extLst>
                <a:ext uri="{96DAC541-7B7A-43D3-8B79-37D633B846F1}">
                  <asvg:svgBlip xmlns:asvg="http://schemas.microsoft.com/office/drawing/2016/SVG/main" r:embed="rId6"/>
                </a:ext>
              </a:extLst>
            </a:blip>
            <a:stretch>
              <a:fillRect/>
            </a:stretch>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cs-CZ" sz="1200" dirty="0">
              <a:solidFill>
                <a:schemeClr val="tx1"/>
              </a:solidFill>
            </a:endParaRPr>
          </a:p>
        </p:txBody>
      </p:sp>
    </p:spTree>
    <p:extLst>
      <p:ext uri="{BB962C8B-B14F-4D97-AF65-F5344CB8AC3E}">
        <p14:creationId xmlns:p14="http://schemas.microsoft.com/office/powerpoint/2010/main" val="556677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nvPr>
        </p:nvGraphicFramePr>
        <p:xfrm>
          <a:off x="4763" y="3373"/>
          <a:ext cx="1587" cy="1587"/>
        </p:xfrm>
        <a:graphic>
          <a:graphicData uri="http://schemas.openxmlformats.org/presentationml/2006/ole">
            <mc:AlternateContent xmlns:mc="http://schemas.openxmlformats.org/markup-compatibility/2006">
              <mc:Choice xmlns:v="urn:schemas-microsoft-com:vml" Requires="v">
                <p:oleObj name="think-cell Slide" r:id="rId5" imgW="352" imgH="353" progId="TCLayout.ActiveDocument.1">
                  <p:embed/>
                </p:oleObj>
              </mc:Choice>
              <mc:Fallback>
                <p:oleObj name="think-cell Slide" r:id="rId5" imgW="352" imgH="353" progId="TCLayout.ActiveDocument.1">
                  <p:embed/>
                  <p:pic>
                    <p:nvPicPr>
                      <p:cNvPr id="7" name="Objekt 6" hidden="1"/>
                      <p:cNvPicPr/>
                      <p:nvPr/>
                    </p:nvPicPr>
                    <p:blipFill>
                      <a:blip r:embed="rId6"/>
                      <a:stretch>
                        <a:fillRect/>
                      </a:stretch>
                    </p:blipFill>
                    <p:spPr>
                      <a:xfrm>
                        <a:off x="4763" y="3373"/>
                        <a:ext cx="1587" cy="1587"/>
                      </a:xfrm>
                      <a:prstGeom prst="rect">
                        <a:avLst/>
                      </a:prstGeom>
                    </p:spPr>
                  </p:pic>
                </p:oleObj>
              </mc:Fallback>
            </mc:AlternateContent>
          </a:graphicData>
        </a:graphic>
      </p:graphicFrame>
      <p:sp>
        <p:nvSpPr>
          <p:cNvPr id="6" name="Rechteck 5" hidden="1"/>
          <p:cNvSpPr/>
          <p:nvPr>
            <p:custDataLst>
              <p:tags r:id="rId2"/>
            </p:custDataLst>
          </p:nvPr>
        </p:nvSpPr>
        <p:spPr>
          <a:xfrm>
            <a:off x="3176" y="1786"/>
            <a:ext cx="158667" cy="158667"/>
          </a:xfrm>
          <a:prstGeom prst="rect">
            <a:avLst/>
          </a:prstGeom>
          <a:solidFill>
            <a:srgbClr val="D2D2DA"/>
          </a:solidFill>
          <a:ln w="12700" cap="sq" cmpd="sng" algn="ctr">
            <a:noFill/>
            <a:prstDash val="solid"/>
            <a:miter lim="800000"/>
            <a:tailEnd type="none"/>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2399" kern="0" dirty="0">
              <a:solidFill>
                <a:srgbClr val="2E2E38"/>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35" name="Rectangle 34">
            <a:extLst>
              <a:ext uri="{FF2B5EF4-FFF2-40B4-BE49-F238E27FC236}">
                <a16:creationId xmlns:a16="http://schemas.microsoft.com/office/drawing/2014/main" id="{323DF6E6-C10B-4B04-8B87-0084623B39DA}"/>
              </a:ext>
            </a:extLst>
          </p:cNvPr>
          <p:cNvSpPr/>
          <p:nvPr/>
        </p:nvSpPr>
        <p:spPr>
          <a:xfrm>
            <a:off x="574727" y="1003970"/>
            <a:ext cx="6881873" cy="1936614"/>
          </a:xfrm>
          <a:prstGeom prst="rect">
            <a:avLst/>
          </a:prstGeom>
          <a:noFill/>
          <a:ln w="12700" cap="sq" cmpd="sng" algn="ctr">
            <a:noFill/>
            <a:prstDash val="solid"/>
            <a:miter lim="800000"/>
            <a:tailEnd type="none"/>
          </a:ln>
          <a:effectLst/>
        </p:spPr>
        <p:txBody>
          <a:bodyPr rot="0" spcFirstLastPara="0" vertOverflow="overflow" horzOverflow="overflow" vert="horz" wrap="square" lIns="91440" tIns="45720" rIns="0" bIns="45720" numCol="1" spcCol="0" rtlCol="0" fromWordArt="0" anchor="t" anchorCtr="0" forceAA="0" compatLnSpc="1">
            <a:prstTxWarp prst="textNoShape">
              <a:avLst/>
            </a:prstTxWarp>
            <a:noAutofit/>
          </a:bodyPr>
          <a:lstStyle/>
          <a:p>
            <a:pPr>
              <a:spcAft>
                <a:spcPts val="600"/>
              </a:spcAft>
              <a:buClr>
                <a:schemeClr val="tx2"/>
              </a:buClr>
              <a:buSzPct val="110000"/>
              <a:defRPr/>
            </a:pPr>
            <a:r>
              <a:rPr lang="cs-CZ" sz="1600" b="1" dirty="0">
                <a:solidFill>
                  <a:srgbClr val="2E2E38"/>
                </a:solidFill>
                <a:latin typeface="+mj-lt"/>
              </a:rPr>
              <a:t>Stručný popis projektu</a:t>
            </a:r>
            <a:endParaRPr lang="cs-CZ" sz="1600" b="1" dirty="0">
              <a:solidFill>
                <a:schemeClr val="bg1"/>
              </a:solidFill>
              <a:latin typeface="+mj-lt"/>
            </a:endParaRPr>
          </a:p>
          <a:p>
            <a:pPr algn="just" fontAlgn="base">
              <a:spcBef>
                <a:spcPct val="0"/>
              </a:spcBef>
              <a:spcAft>
                <a:spcPts val="600"/>
              </a:spcAft>
              <a:buClr>
                <a:srgbClr val="FFE600"/>
              </a:buClr>
              <a:buSzPct val="70000"/>
              <a:defRPr/>
            </a:pPr>
            <a:r>
              <a:rPr lang="cs-CZ" sz="1400" dirty="0">
                <a:solidFill>
                  <a:srgbClr val="010024"/>
                </a:solidFill>
                <a:latin typeface="+mj-lt"/>
              </a:rPr>
              <a:t>Nová zástavba v lokalitě Západní brána v Brně bude disponovat 344 nájemními bytovými jednotkami a parkovacími místy pro 500 aut. Projekt nabízí byty v dispozici 1+kk až 4+kk v několika standardech, přičemž jednotlivé standardy se liší především ve velikosti jednotlivých dispozic. </a:t>
            </a:r>
          </a:p>
          <a:p>
            <a:pPr algn="just" fontAlgn="base">
              <a:spcBef>
                <a:spcPct val="0"/>
              </a:spcBef>
              <a:spcAft>
                <a:spcPts val="600"/>
              </a:spcAft>
              <a:buClr>
                <a:srgbClr val="FFE600"/>
              </a:buClr>
              <a:buSzPct val="70000"/>
              <a:defRPr/>
            </a:pPr>
            <a:endParaRPr lang="cs-CZ" sz="1400" dirty="0">
              <a:solidFill>
                <a:srgbClr val="010024"/>
              </a:solidFill>
              <a:latin typeface="+mj-lt"/>
            </a:endParaRPr>
          </a:p>
        </p:txBody>
      </p:sp>
      <p:sp>
        <p:nvSpPr>
          <p:cNvPr id="27" name="Rectangle 26">
            <a:extLst>
              <a:ext uri="{FF2B5EF4-FFF2-40B4-BE49-F238E27FC236}">
                <a16:creationId xmlns:a16="http://schemas.microsoft.com/office/drawing/2014/main" id="{E42D2ECF-C37A-4616-AF17-B7956903993A}"/>
              </a:ext>
            </a:extLst>
          </p:cNvPr>
          <p:cNvSpPr/>
          <p:nvPr/>
        </p:nvSpPr>
        <p:spPr>
          <a:xfrm>
            <a:off x="574727" y="2303022"/>
            <a:ext cx="6881873" cy="334863"/>
          </a:xfrm>
          <a:prstGeom prst="rect">
            <a:avLst/>
          </a:prstGeom>
          <a:noFill/>
          <a:ln w="12700" cap="sq" cmpd="sng" algn="ctr">
            <a:noFill/>
            <a:prstDash val="solid"/>
            <a:miter lim="800000"/>
            <a:tailEnd type="none"/>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buClr>
                <a:schemeClr val="tx2"/>
              </a:buClr>
              <a:buSzPct val="110000"/>
              <a:defRPr/>
            </a:pPr>
            <a:r>
              <a:rPr lang="cs-CZ" sz="1600" b="1" dirty="0">
                <a:solidFill>
                  <a:srgbClr val="2E2E38"/>
                </a:solidFill>
                <a:latin typeface="+mj-lt"/>
              </a:rPr>
              <a:t>Projekt v číslech</a:t>
            </a:r>
            <a:r>
              <a:rPr lang="en-US" sz="1600" b="1" baseline="30000" dirty="0">
                <a:solidFill>
                  <a:srgbClr val="2E2E38"/>
                </a:solidFill>
                <a:latin typeface="+mj-lt"/>
              </a:rPr>
              <a:t>1</a:t>
            </a:r>
            <a:endParaRPr lang="cs-CZ" sz="1600" b="1" baseline="30000" dirty="0">
              <a:solidFill>
                <a:schemeClr val="bg1"/>
              </a:solidFill>
              <a:latin typeface="+mj-lt"/>
            </a:endParaRPr>
          </a:p>
        </p:txBody>
      </p:sp>
      <p:sp>
        <p:nvSpPr>
          <p:cNvPr id="75" name="Oval 74">
            <a:extLst>
              <a:ext uri="{FF2B5EF4-FFF2-40B4-BE49-F238E27FC236}">
                <a16:creationId xmlns:a16="http://schemas.microsoft.com/office/drawing/2014/main" id="{C0CA5AF9-CDD3-4C22-A0D3-83C125DADCA3}"/>
              </a:ext>
            </a:extLst>
          </p:cNvPr>
          <p:cNvSpPr/>
          <p:nvPr/>
        </p:nvSpPr>
        <p:spPr>
          <a:xfrm>
            <a:off x="1185356" y="2742299"/>
            <a:ext cx="791588" cy="791588"/>
          </a:xfrm>
          <a:prstGeom prst="ellipse">
            <a:avLst/>
          </a:prstGeom>
          <a:solidFill>
            <a:srgbClr val="FFE600"/>
          </a:solidFill>
          <a:ln w="25400" cap="flat" cmpd="sng" algn="ctr">
            <a:noFill/>
            <a:prstDash val="solid"/>
          </a:ln>
          <a:effectLst/>
        </p:spPr>
        <p:txBody>
          <a:bodyPr rtlCol="0" anchor="ctr"/>
          <a:lstStyle/>
          <a:p>
            <a:pPr algn="ctr" defTabSz="913943" fontAlgn="base">
              <a:lnSpc>
                <a:spcPts val="1399"/>
              </a:lnSpc>
              <a:spcBef>
                <a:spcPct val="0"/>
              </a:spcBef>
              <a:spcAft>
                <a:spcPct val="0"/>
              </a:spcAft>
              <a:defRPr/>
            </a:pPr>
            <a:endParaRPr lang="en-US" sz="1099" kern="0" dirty="0">
              <a:solidFill>
                <a:srgbClr val="FF0000"/>
              </a:solidFill>
              <a:latin typeface="+mj-lt"/>
            </a:endParaRPr>
          </a:p>
        </p:txBody>
      </p:sp>
      <p:sp>
        <p:nvSpPr>
          <p:cNvPr id="76" name="TextBox 75">
            <a:extLst>
              <a:ext uri="{FF2B5EF4-FFF2-40B4-BE49-F238E27FC236}">
                <a16:creationId xmlns:a16="http://schemas.microsoft.com/office/drawing/2014/main" id="{D819C807-CEAD-424D-94FC-77DAFBB1B3AE}"/>
              </a:ext>
            </a:extLst>
          </p:cNvPr>
          <p:cNvSpPr txBox="1"/>
          <p:nvPr/>
        </p:nvSpPr>
        <p:spPr>
          <a:xfrm>
            <a:off x="478624" y="3598570"/>
            <a:ext cx="2205052" cy="633444"/>
          </a:xfrm>
          <a:prstGeom prst="rect">
            <a:avLst/>
          </a:prstGeom>
        </p:spPr>
        <p:txBody>
          <a:bodyPr wrap="square" anchor="ctr">
            <a:noAutofit/>
          </a:bodyPr>
          <a:lstStyle>
            <a:defPPr>
              <a:defRPr lang="en-GB"/>
            </a:defPPr>
            <a:lvl1pPr marL="176213" lvl="0" indent="-171450" algn="just" defTabSz="995363">
              <a:lnSpc>
                <a:spcPct val="100000"/>
              </a:lnSpc>
              <a:spcAft>
                <a:spcPct val="50000"/>
              </a:spcAft>
              <a:buClr>
                <a:schemeClr val="accent2"/>
              </a:buClr>
              <a:buSzPct val="80000"/>
              <a:buFont typeface="Arial" panose="020B0604020202020204" pitchFamily="34" charset="0"/>
              <a:buChar char="►"/>
              <a:defRPr>
                <a:solidFill>
                  <a:schemeClr val="tx2">
                    <a:lumMod val="85000"/>
                    <a:lumOff val="15000"/>
                  </a:schemeClr>
                </a:solidFill>
                <a:latin typeface="EYInterstate Light" pitchFamily="2" charset="0"/>
              </a:defRPr>
            </a:lvl1pPr>
          </a:lstStyle>
          <a:p>
            <a:pPr marL="4763" indent="0" algn="ctr" fontAlgn="base">
              <a:spcBef>
                <a:spcPct val="0"/>
              </a:spcBef>
              <a:spcAft>
                <a:spcPts val="0"/>
              </a:spcAft>
              <a:buClr>
                <a:srgbClr val="FFE600"/>
              </a:buClr>
              <a:buNone/>
              <a:defRPr/>
            </a:pPr>
            <a:r>
              <a:rPr lang="cs-CZ" sz="1600" b="1" kern="0" dirty="0">
                <a:solidFill>
                  <a:srgbClr val="000000"/>
                </a:solidFill>
                <a:latin typeface="+mj-lt"/>
              </a:rPr>
              <a:t>344</a:t>
            </a:r>
            <a:endParaRPr lang="cs-CZ" sz="1400" b="1" kern="0" baseline="30000" dirty="0">
              <a:solidFill>
                <a:srgbClr val="000000"/>
              </a:solidFill>
              <a:latin typeface="+mj-lt"/>
            </a:endParaRPr>
          </a:p>
          <a:p>
            <a:pPr marL="4763" indent="0" algn="ctr" fontAlgn="base">
              <a:spcBef>
                <a:spcPct val="0"/>
              </a:spcBef>
              <a:spcAft>
                <a:spcPts val="0"/>
              </a:spcAft>
              <a:buClr>
                <a:srgbClr val="FFE600"/>
              </a:buClr>
              <a:buNone/>
              <a:defRPr/>
            </a:pPr>
            <a:r>
              <a:rPr lang="cs-CZ" sz="1400" kern="0" dirty="0">
                <a:solidFill>
                  <a:srgbClr val="000000"/>
                </a:solidFill>
                <a:latin typeface="+mj-lt"/>
              </a:rPr>
              <a:t>bytů</a:t>
            </a:r>
            <a:endParaRPr lang="en-US" sz="1100" kern="0" dirty="0">
              <a:solidFill>
                <a:srgbClr val="000000"/>
              </a:solidFill>
              <a:latin typeface="+mj-lt"/>
            </a:endParaRPr>
          </a:p>
        </p:txBody>
      </p:sp>
      <p:sp>
        <p:nvSpPr>
          <p:cNvPr id="77" name="Oval 76">
            <a:extLst>
              <a:ext uri="{FF2B5EF4-FFF2-40B4-BE49-F238E27FC236}">
                <a16:creationId xmlns:a16="http://schemas.microsoft.com/office/drawing/2014/main" id="{5209F45E-6634-471D-AD5E-64BC88A750C1}"/>
              </a:ext>
            </a:extLst>
          </p:cNvPr>
          <p:cNvSpPr/>
          <p:nvPr/>
        </p:nvSpPr>
        <p:spPr>
          <a:xfrm>
            <a:off x="3457839" y="2742299"/>
            <a:ext cx="791588" cy="791588"/>
          </a:xfrm>
          <a:prstGeom prst="ellipse">
            <a:avLst/>
          </a:prstGeom>
          <a:solidFill>
            <a:srgbClr val="FFE600"/>
          </a:solidFill>
          <a:ln w="25400" cap="flat" cmpd="sng" algn="ctr">
            <a:noFill/>
            <a:prstDash val="solid"/>
          </a:ln>
          <a:effectLst/>
        </p:spPr>
        <p:txBody>
          <a:bodyPr rtlCol="0" anchor="ctr"/>
          <a:lstStyle/>
          <a:p>
            <a:pPr algn="ctr" defTabSz="913943" fontAlgn="base">
              <a:lnSpc>
                <a:spcPts val="1399"/>
              </a:lnSpc>
              <a:spcBef>
                <a:spcPct val="0"/>
              </a:spcBef>
              <a:spcAft>
                <a:spcPct val="0"/>
              </a:spcAft>
              <a:defRPr/>
            </a:pPr>
            <a:endParaRPr lang="en-US" sz="1099" kern="0" dirty="0">
              <a:solidFill>
                <a:srgbClr val="FF0000"/>
              </a:solidFill>
              <a:latin typeface="+mj-lt"/>
            </a:endParaRPr>
          </a:p>
        </p:txBody>
      </p:sp>
      <p:pic>
        <p:nvPicPr>
          <p:cNvPr id="78" name="Graphic 77" descr="Money outline">
            <a:extLst>
              <a:ext uri="{FF2B5EF4-FFF2-40B4-BE49-F238E27FC236}">
                <a16:creationId xmlns:a16="http://schemas.microsoft.com/office/drawing/2014/main" id="{6063F4F7-16AE-4ECF-8A44-7172BDC93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83633" y="2868093"/>
            <a:ext cx="540000" cy="540000"/>
          </a:xfrm>
          <a:prstGeom prst="rect">
            <a:avLst/>
          </a:prstGeom>
        </p:spPr>
      </p:pic>
      <p:sp>
        <p:nvSpPr>
          <p:cNvPr id="79" name="TextBox 78">
            <a:extLst>
              <a:ext uri="{FF2B5EF4-FFF2-40B4-BE49-F238E27FC236}">
                <a16:creationId xmlns:a16="http://schemas.microsoft.com/office/drawing/2014/main" id="{EB93D467-6F4C-429B-B23B-98DA7C2F6168}"/>
              </a:ext>
            </a:extLst>
          </p:cNvPr>
          <p:cNvSpPr txBox="1"/>
          <p:nvPr/>
        </p:nvSpPr>
        <p:spPr>
          <a:xfrm>
            <a:off x="2751107" y="3598570"/>
            <a:ext cx="2205052" cy="633444"/>
          </a:xfrm>
          <a:prstGeom prst="rect">
            <a:avLst/>
          </a:prstGeom>
        </p:spPr>
        <p:txBody>
          <a:bodyPr wrap="square" anchor="ctr">
            <a:noAutofit/>
          </a:bodyPr>
          <a:lstStyle>
            <a:defPPr>
              <a:defRPr lang="en-GB"/>
            </a:defPPr>
            <a:lvl1pPr marL="176213" lvl="0" indent="-171450" algn="just" defTabSz="995363">
              <a:lnSpc>
                <a:spcPct val="100000"/>
              </a:lnSpc>
              <a:spcAft>
                <a:spcPct val="50000"/>
              </a:spcAft>
              <a:buClr>
                <a:schemeClr val="accent2"/>
              </a:buClr>
              <a:buSzPct val="80000"/>
              <a:buFont typeface="Arial" panose="020B0604020202020204" pitchFamily="34" charset="0"/>
              <a:buChar char="►"/>
              <a:defRPr>
                <a:solidFill>
                  <a:schemeClr val="tx2">
                    <a:lumMod val="85000"/>
                    <a:lumOff val="15000"/>
                  </a:schemeClr>
                </a:solidFill>
                <a:latin typeface="EYInterstate Light" pitchFamily="2" charset="0"/>
              </a:defRPr>
            </a:lvl1pPr>
          </a:lstStyle>
          <a:p>
            <a:pPr marL="4763" indent="0" algn="ctr" fontAlgn="base">
              <a:spcBef>
                <a:spcPct val="0"/>
              </a:spcBef>
              <a:spcAft>
                <a:spcPts val="0"/>
              </a:spcAft>
              <a:buClr>
                <a:srgbClr val="FFE600"/>
              </a:buClr>
              <a:buNone/>
              <a:defRPr/>
            </a:pPr>
            <a:r>
              <a:rPr lang="cs-CZ" sz="1600" b="1" kern="0" dirty="0">
                <a:solidFill>
                  <a:srgbClr val="000000"/>
                </a:solidFill>
                <a:latin typeface="+mj-lt"/>
              </a:rPr>
              <a:t>2 174</a:t>
            </a:r>
            <a:r>
              <a:rPr lang="en-US" sz="1600" b="1" kern="0" dirty="0">
                <a:solidFill>
                  <a:srgbClr val="000000"/>
                </a:solidFill>
                <a:latin typeface="+mj-lt"/>
              </a:rPr>
              <a:t> mil</a:t>
            </a:r>
            <a:r>
              <a:rPr lang="cs-CZ" sz="1600" b="1" kern="0" dirty="0">
                <a:solidFill>
                  <a:srgbClr val="000000"/>
                </a:solidFill>
                <a:latin typeface="+mj-lt"/>
              </a:rPr>
              <a:t>.</a:t>
            </a:r>
            <a:r>
              <a:rPr lang="en-US" sz="1600" b="1" kern="0" dirty="0">
                <a:solidFill>
                  <a:srgbClr val="000000"/>
                </a:solidFill>
                <a:latin typeface="+mj-lt"/>
              </a:rPr>
              <a:t> </a:t>
            </a:r>
            <a:r>
              <a:rPr lang="cs-CZ" sz="1600" b="1" kern="0" dirty="0">
                <a:solidFill>
                  <a:srgbClr val="000000"/>
                </a:solidFill>
                <a:latin typeface="+mj-lt"/>
              </a:rPr>
              <a:t>Kč</a:t>
            </a:r>
            <a:endParaRPr lang="cs-CZ" sz="1600" b="1" kern="0" baseline="30000" dirty="0">
              <a:solidFill>
                <a:srgbClr val="000000"/>
              </a:solidFill>
              <a:latin typeface="+mj-lt"/>
            </a:endParaRPr>
          </a:p>
          <a:p>
            <a:pPr marL="4763" indent="0" algn="ctr" fontAlgn="base">
              <a:spcBef>
                <a:spcPct val="0"/>
              </a:spcBef>
              <a:spcAft>
                <a:spcPts val="0"/>
              </a:spcAft>
              <a:buClr>
                <a:srgbClr val="FFE600"/>
              </a:buClr>
              <a:buNone/>
              <a:defRPr/>
            </a:pPr>
            <a:r>
              <a:rPr lang="cs-CZ" sz="1400" kern="0" dirty="0">
                <a:solidFill>
                  <a:srgbClr val="000000"/>
                </a:solidFill>
                <a:latin typeface="+mj-lt"/>
              </a:rPr>
              <a:t>stavební náklady</a:t>
            </a:r>
            <a:r>
              <a:rPr lang="en-US" sz="1400" kern="0" dirty="0">
                <a:solidFill>
                  <a:srgbClr val="000000"/>
                </a:solidFill>
                <a:latin typeface="+mj-lt"/>
              </a:rPr>
              <a:t> v</a:t>
            </a:r>
            <a:r>
              <a:rPr lang="cs-CZ" sz="1400" kern="0" dirty="0">
                <a:solidFill>
                  <a:srgbClr val="000000"/>
                </a:solidFill>
                <a:latin typeface="+mj-lt"/>
              </a:rPr>
              <a:t>č. ost. nákladů</a:t>
            </a:r>
            <a:endParaRPr lang="en-US" sz="1100" kern="0" dirty="0">
              <a:solidFill>
                <a:srgbClr val="000000"/>
              </a:solidFill>
              <a:latin typeface="+mj-lt"/>
            </a:endParaRPr>
          </a:p>
        </p:txBody>
      </p:sp>
      <p:sp>
        <p:nvSpPr>
          <p:cNvPr id="80" name="Oval 79">
            <a:extLst>
              <a:ext uri="{FF2B5EF4-FFF2-40B4-BE49-F238E27FC236}">
                <a16:creationId xmlns:a16="http://schemas.microsoft.com/office/drawing/2014/main" id="{BEAB4472-91EB-44A3-8550-F6A942F412E5}"/>
              </a:ext>
            </a:extLst>
          </p:cNvPr>
          <p:cNvSpPr/>
          <p:nvPr/>
        </p:nvSpPr>
        <p:spPr>
          <a:xfrm>
            <a:off x="5802743" y="2742299"/>
            <a:ext cx="791588" cy="791588"/>
          </a:xfrm>
          <a:prstGeom prst="ellipse">
            <a:avLst/>
          </a:prstGeom>
          <a:solidFill>
            <a:srgbClr val="FFE600"/>
          </a:solidFill>
          <a:ln w="25400" cap="flat" cmpd="sng" algn="ctr">
            <a:noFill/>
            <a:prstDash val="solid"/>
          </a:ln>
          <a:effectLst/>
        </p:spPr>
        <p:txBody>
          <a:bodyPr rtlCol="0" anchor="ctr"/>
          <a:lstStyle/>
          <a:p>
            <a:pPr algn="ctr" defTabSz="913943" fontAlgn="base">
              <a:lnSpc>
                <a:spcPts val="1399"/>
              </a:lnSpc>
              <a:spcBef>
                <a:spcPct val="0"/>
              </a:spcBef>
              <a:spcAft>
                <a:spcPct val="0"/>
              </a:spcAft>
              <a:defRPr/>
            </a:pPr>
            <a:endParaRPr lang="en-US" sz="1099" u="sng" kern="0" dirty="0">
              <a:solidFill>
                <a:srgbClr val="FF0000"/>
              </a:solidFill>
              <a:latin typeface="+mj-lt"/>
            </a:endParaRPr>
          </a:p>
        </p:txBody>
      </p:sp>
      <p:sp>
        <p:nvSpPr>
          <p:cNvPr id="81" name="TextBox 80">
            <a:extLst>
              <a:ext uri="{FF2B5EF4-FFF2-40B4-BE49-F238E27FC236}">
                <a16:creationId xmlns:a16="http://schemas.microsoft.com/office/drawing/2014/main" id="{E1D2C947-FA11-4091-BDD0-726824A97817}"/>
              </a:ext>
            </a:extLst>
          </p:cNvPr>
          <p:cNvSpPr txBox="1"/>
          <p:nvPr/>
        </p:nvSpPr>
        <p:spPr>
          <a:xfrm>
            <a:off x="5096011" y="3598570"/>
            <a:ext cx="2205052" cy="633444"/>
          </a:xfrm>
          <a:prstGeom prst="rect">
            <a:avLst/>
          </a:prstGeom>
        </p:spPr>
        <p:txBody>
          <a:bodyPr wrap="square" anchor="ctr">
            <a:noAutofit/>
          </a:bodyPr>
          <a:lstStyle>
            <a:defPPr>
              <a:defRPr lang="en-GB"/>
            </a:defPPr>
            <a:lvl1pPr marL="176213" lvl="0" indent="-171450" algn="just" defTabSz="995363">
              <a:lnSpc>
                <a:spcPct val="100000"/>
              </a:lnSpc>
              <a:spcAft>
                <a:spcPct val="50000"/>
              </a:spcAft>
              <a:buClr>
                <a:schemeClr val="accent2"/>
              </a:buClr>
              <a:buSzPct val="80000"/>
              <a:buFont typeface="Arial" panose="020B0604020202020204" pitchFamily="34" charset="0"/>
              <a:buChar char="►"/>
              <a:defRPr>
                <a:solidFill>
                  <a:schemeClr val="tx2">
                    <a:lumMod val="85000"/>
                    <a:lumOff val="15000"/>
                  </a:schemeClr>
                </a:solidFill>
                <a:latin typeface="EYInterstate Light" pitchFamily="2" charset="0"/>
              </a:defRPr>
            </a:lvl1pPr>
          </a:lstStyle>
          <a:p>
            <a:pPr marL="4763" indent="0" algn="ctr" fontAlgn="base">
              <a:spcBef>
                <a:spcPct val="0"/>
              </a:spcBef>
              <a:spcAft>
                <a:spcPts val="0"/>
              </a:spcAft>
              <a:buClr>
                <a:srgbClr val="FFE600"/>
              </a:buClr>
              <a:buNone/>
              <a:defRPr/>
            </a:pPr>
            <a:r>
              <a:rPr lang="cs-CZ" sz="1600" b="1" kern="0" dirty="0">
                <a:solidFill>
                  <a:srgbClr val="000000"/>
                </a:solidFill>
                <a:latin typeface="+mj-lt"/>
              </a:rPr>
              <a:t>30,1 tis. m</a:t>
            </a:r>
            <a:r>
              <a:rPr lang="cs-CZ" sz="1600" b="1" kern="0" baseline="30000" dirty="0">
                <a:solidFill>
                  <a:srgbClr val="000000"/>
                </a:solidFill>
                <a:latin typeface="+mj-lt"/>
              </a:rPr>
              <a:t>2</a:t>
            </a:r>
          </a:p>
          <a:p>
            <a:pPr marL="4763" indent="0" algn="ctr" fontAlgn="base">
              <a:spcBef>
                <a:spcPct val="0"/>
              </a:spcBef>
              <a:spcAft>
                <a:spcPts val="0"/>
              </a:spcAft>
              <a:buClr>
                <a:srgbClr val="FFE600"/>
              </a:buClr>
              <a:buNone/>
              <a:defRPr/>
            </a:pPr>
            <a:r>
              <a:rPr lang="cs-CZ" sz="1400" kern="0" dirty="0">
                <a:solidFill>
                  <a:srgbClr val="000000"/>
                </a:solidFill>
                <a:latin typeface="+mj-lt"/>
              </a:rPr>
              <a:t>hrubá podlažní plocha</a:t>
            </a:r>
            <a:endParaRPr lang="en-US" sz="1100" kern="0" dirty="0">
              <a:solidFill>
                <a:srgbClr val="000000"/>
              </a:solidFill>
              <a:latin typeface="+mj-lt"/>
            </a:endParaRPr>
          </a:p>
        </p:txBody>
      </p:sp>
      <p:pic>
        <p:nvPicPr>
          <p:cNvPr id="82" name="Graphic 81" descr="Stop outline">
            <a:extLst>
              <a:ext uri="{FF2B5EF4-FFF2-40B4-BE49-F238E27FC236}">
                <a16:creationId xmlns:a16="http://schemas.microsoft.com/office/drawing/2014/main" id="{765A32DC-7378-4FE2-9137-585914AA53C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28537" y="2868093"/>
            <a:ext cx="540000" cy="540000"/>
          </a:xfrm>
          <a:prstGeom prst="rect">
            <a:avLst/>
          </a:prstGeom>
        </p:spPr>
      </p:pic>
      <p:pic>
        <p:nvPicPr>
          <p:cNvPr id="83" name="Graphic 82" descr="Key outline">
            <a:extLst>
              <a:ext uri="{FF2B5EF4-FFF2-40B4-BE49-F238E27FC236}">
                <a16:creationId xmlns:a16="http://schemas.microsoft.com/office/drawing/2014/main" id="{C12D45E9-887E-475C-953D-B37ED8C9919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03950" y="2860893"/>
            <a:ext cx="554400" cy="554400"/>
          </a:xfrm>
          <a:prstGeom prst="rect">
            <a:avLst/>
          </a:prstGeom>
        </p:spPr>
      </p:pic>
      <p:sp>
        <p:nvSpPr>
          <p:cNvPr id="85" name="Title 1">
            <a:extLst>
              <a:ext uri="{FF2B5EF4-FFF2-40B4-BE49-F238E27FC236}">
                <a16:creationId xmlns:a16="http://schemas.microsoft.com/office/drawing/2014/main" id="{282719BF-DCE4-4E9F-9CD4-A5A09BAF2F91}"/>
              </a:ext>
            </a:extLst>
          </p:cNvPr>
          <p:cNvSpPr txBox="1">
            <a:spLocks/>
          </p:cNvSpPr>
          <p:nvPr/>
        </p:nvSpPr>
        <p:spPr>
          <a:xfrm>
            <a:off x="609919" y="501228"/>
            <a:ext cx="10829607" cy="59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400" b="0" kern="1200">
                <a:solidFill>
                  <a:schemeClr val="bg1"/>
                </a:solidFill>
                <a:latin typeface="Arial" panose="020B0604020202020204" pitchFamily="34" charset="0"/>
                <a:ea typeface="+mj-ea"/>
                <a:cs typeface="Arial" pitchFamily="34" charset="0"/>
              </a:defRPr>
            </a:lvl1pPr>
          </a:lstStyle>
          <a:p>
            <a:r>
              <a:rPr lang="cs-CZ" dirty="0"/>
              <a:t>Představení projektu Západní brána</a:t>
            </a:r>
          </a:p>
        </p:txBody>
      </p:sp>
      <p:graphicFrame>
        <p:nvGraphicFramePr>
          <p:cNvPr id="67" name="Table 66">
            <a:extLst>
              <a:ext uri="{FF2B5EF4-FFF2-40B4-BE49-F238E27FC236}">
                <a16:creationId xmlns:a16="http://schemas.microsoft.com/office/drawing/2014/main" id="{920CE77E-0652-4359-A41E-F8B391B555FA}"/>
              </a:ext>
            </a:extLst>
          </p:cNvPr>
          <p:cNvGraphicFramePr>
            <a:graphicFrameLocks noGrp="1"/>
          </p:cNvGraphicFramePr>
          <p:nvPr/>
        </p:nvGraphicFramePr>
        <p:xfrm>
          <a:off x="7829550" y="1372245"/>
          <a:ext cx="3609974" cy="1712160"/>
        </p:xfrm>
        <a:graphic>
          <a:graphicData uri="http://schemas.openxmlformats.org/drawingml/2006/table">
            <a:tbl>
              <a:tblPr/>
              <a:tblGrid>
                <a:gridCol w="2000250">
                  <a:extLst>
                    <a:ext uri="{9D8B030D-6E8A-4147-A177-3AD203B41FA5}">
                      <a16:colId xmlns:a16="http://schemas.microsoft.com/office/drawing/2014/main" val="4007666110"/>
                    </a:ext>
                  </a:extLst>
                </a:gridCol>
                <a:gridCol w="1609724">
                  <a:extLst>
                    <a:ext uri="{9D8B030D-6E8A-4147-A177-3AD203B41FA5}">
                      <a16:colId xmlns:a16="http://schemas.microsoft.com/office/drawing/2014/main" val="1591658298"/>
                    </a:ext>
                  </a:extLst>
                </a:gridCol>
              </a:tblGrid>
              <a:tr h="200893">
                <a:tc gridSpan="2">
                  <a:txBody>
                    <a:bodyPr/>
                    <a:lstStyle/>
                    <a:p>
                      <a:pPr algn="l" fontAlgn="t"/>
                      <a:r>
                        <a:rPr lang="cs-CZ" sz="1400" b="1" i="0" u="none" strike="noStrike" dirty="0">
                          <a:solidFill>
                            <a:schemeClr val="tx1"/>
                          </a:solidFill>
                          <a:effectLst/>
                          <a:latin typeface="+mj-lt"/>
                        </a:rPr>
                        <a:t>Odhad velikosti bytů</a:t>
                      </a:r>
                    </a:p>
                  </a:txBody>
                  <a:tcPr marL="36000" marR="36000" marT="36000" marB="36000">
                    <a:lnL>
                      <a:noFill/>
                    </a:lnL>
                    <a:lnR>
                      <a:noFill/>
                    </a:lnR>
                    <a:lnT>
                      <a:noFill/>
                    </a:lnT>
                    <a:lnB>
                      <a:noFill/>
                    </a:lnB>
                    <a:solidFill>
                      <a:schemeClr val="bg1"/>
                    </a:solidFill>
                  </a:tcPr>
                </a:tc>
                <a:tc hMerge="1">
                  <a:txBody>
                    <a:bodyPr/>
                    <a:lstStyle/>
                    <a:p>
                      <a:pPr algn="r" fontAlgn="t"/>
                      <a:endParaRPr lang="cs-CZ" sz="1400" b="1" i="0" u="none" strike="noStrike" dirty="0">
                        <a:solidFill>
                          <a:schemeClr val="tx1"/>
                        </a:solidFill>
                        <a:effectLst/>
                        <a:latin typeface="+mj-lt"/>
                      </a:endParaRPr>
                    </a:p>
                  </a:txBody>
                  <a:tcPr marL="36000" marR="36000" marT="36000" marB="36000">
                    <a:lnL>
                      <a:noFill/>
                    </a:lnL>
                    <a:lnR>
                      <a:noFill/>
                    </a:lnR>
                    <a:lnT>
                      <a:noFill/>
                    </a:lnT>
                    <a:lnB>
                      <a:noFill/>
                    </a:lnB>
                    <a:solidFill>
                      <a:schemeClr val="bg1"/>
                    </a:solidFill>
                  </a:tcPr>
                </a:tc>
                <a:extLst>
                  <a:ext uri="{0D108BD9-81ED-4DB2-BD59-A6C34878D82A}">
                    <a16:rowId xmlns:a16="http://schemas.microsoft.com/office/drawing/2014/main" val="1778210570"/>
                  </a:ext>
                </a:extLst>
              </a:tr>
              <a:tr h="200893">
                <a:tc>
                  <a:txBody>
                    <a:bodyPr/>
                    <a:lstStyle/>
                    <a:p>
                      <a:pPr algn="l" fontAlgn="t"/>
                      <a:r>
                        <a:rPr lang="cs-CZ" sz="1400" b="1" i="0" u="none" strike="noStrike" dirty="0">
                          <a:solidFill>
                            <a:schemeClr val="tx1"/>
                          </a:solidFill>
                          <a:effectLst/>
                          <a:latin typeface="+mj-lt"/>
                        </a:rPr>
                        <a:t>Dispozice bytu</a:t>
                      </a:r>
                    </a:p>
                  </a:txBody>
                  <a:tcPr marL="36000" marR="36000" marT="36000" marB="36000">
                    <a:lnL>
                      <a:noFill/>
                    </a:lnL>
                    <a:lnR>
                      <a:noFill/>
                    </a:lnR>
                    <a:lnT>
                      <a:noFill/>
                    </a:lnT>
                    <a:lnB>
                      <a:noFill/>
                    </a:lnB>
                    <a:solidFill>
                      <a:srgbClr val="7F7F7F"/>
                    </a:solidFill>
                  </a:tcPr>
                </a:tc>
                <a:tc>
                  <a:txBody>
                    <a:bodyPr/>
                    <a:lstStyle/>
                    <a:p>
                      <a:pPr algn="r" fontAlgn="t"/>
                      <a:r>
                        <a:rPr lang="cs-CZ" sz="1400" b="1" i="0" u="none" strike="noStrike" dirty="0">
                          <a:solidFill>
                            <a:schemeClr val="tx1"/>
                          </a:solidFill>
                          <a:effectLst/>
                          <a:latin typeface="+mj-lt"/>
                        </a:rPr>
                        <a:t>Velikost bytu (m</a:t>
                      </a:r>
                      <a:r>
                        <a:rPr lang="cs-CZ" sz="1400" b="1" i="0" u="none" strike="noStrike" baseline="30000" dirty="0">
                          <a:solidFill>
                            <a:schemeClr val="tx1"/>
                          </a:solidFill>
                          <a:effectLst/>
                          <a:latin typeface="+mj-lt"/>
                        </a:rPr>
                        <a:t>2</a:t>
                      </a:r>
                      <a:r>
                        <a:rPr lang="cs-CZ" sz="1400" b="1" i="0" u="none" strike="noStrike" dirty="0">
                          <a:solidFill>
                            <a:schemeClr val="tx1"/>
                          </a:solidFill>
                          <a:effectLst/>
                          <a:latin typeface="+mj-lt"/>
                        </a:rPr>
                        <a:t>)</a:t>
                      </a:r>
                    </a:p>
                  </a:txBody>
                  <a:tcPr marL="36000" marR="36000" marT="36000" marB="36000">
                    <a:lnL>
                      <a:noFill/>
                    </a:lnL>
                    <a:lnR>
                      <a:noFill/>
                    </a:lnR>
                    <a:lnT>
                      <a:noFill/>
                    </a:lnT>
                    <a:lnB>
                      <a:noFill/>
                    </a:lnB>
                    <a:solidFill>
                      <a:srgbClr val="7F7F7F"/>
                    </a:solidFill>
                  </a:tcPr>
                </a:tc>
                <a:extLst>
                  <a:ext uri="{0D108BD9-81ED-4DB2-BD59-A6C34878D82A}">
                    <a16:rowId xmlns:a16="http://schemas.microsoft.com/office/drawing/2014/main" val="1878955189"/>
                  </a:ext>
                </a:extLst>
              </a:tr>
              <a:tr h="200893">
                <a:tc>
                  <a:txBody>
                    <a:bodyPr/>
                    <a:lstStyle/>
                    <a:p>
                      <a:pPr algn="l" fontAlgn="t"/>
                      <a:r>
                        <a:rPr lang="cs-CZ" sz="1400" b="0" i="0" u="none" strike="noStrike" dirty="0">
                          <a:solidFill>
                            <a:schemeClr val="bg1"/>
                          </a:solidFill>
                          <a:effectLst/>
                          <a:latin typeface="+mj-lt"/>
                        </a:rPr>
                        <a:t>1 + kk</a:t>
                      </a:r>
                    </a:p>
                  </a:txBody>
                  <a:tcPr marL="36000" marR="36000" marT="36000" marB="36000">
                    <a:lnL>
                      <a:noFill/>
                    </a:lnL>
                    <a:lnR>
                      <a:noFill/>
                    </a:lnR>
                    <a:lnT>
                      <a:noFill/>
                    </a:lnT>
                    <a:lnB w="3175" cap="flat" cmpd="sng" algn="ctr">
                      <a:solidFill>
                        <a:schemeClr val="bg1">
                          <a:lumMod val="60000"/>
                          <a:lumOff val="40000"/>
                        </a:schemeClr>
                      </a:solidFill>
                      <a:prstDash val="solid"/>
                      <a:round/>
                      <a:headEnd type="none" w="med" len="med"/>
                      <a:tailEnd type="none" w="med" len="med"/>
                    </a:lnB>
                  </a:tcPr>
                </a:tc>
                <a:tc>
                  <a:txBody>
                    <a:bodyPr/>
                    <a:lstStyle/>
                    <a:p>
                      <a:pPr algn="r" fontAlgn="t"/>
                      <a:r>
                        <a:rPr lang="en-US" sz="1400" b="0" i="0" u="none" strike="noStrike" kern="1200" dirty="0">
                          <a:solidFill>
                            <a:schemeClr val="bg1"/>
                          </a:solidFill>
                          <a:effectLst/>
                          <a:latin typeface="+mj-lt"/>
                          <a:ea typeface="+mn-ea"/>
                          <a:cs typeface="+mn-cs"/>
                        </a:rPr>
                        <a:t>31 </a:t>
                      </a:r>
                    </a:p>
                  </a:txBody>
                  <a:tcPr marL="36000" marR="36000" marT="0" marB="0">
                    <a:lnL>
                      <a:noFill/>
                    </a:lnL>
                    <a:lnR>
                      <a:noFill/>
                    </a:lnR>
                    <a:lnT>
                      <a:noFill/>
                    </a:lnT>
                    <a:lnB w="3175" cap="flat" cmpd="sng" algn="ctr">
                      <a:solidFill>
                        <a:schemeClr val="bg1">
                          <a:lumMod val="60000"/>
                          <a:lumOff val="40000"/>
                        </a:schemeClr>
                      </a:solidFill>
                      <a:prstDash val="solid"/>
                      <a:round/>
                      <a:headEnd type="none" w="med" len="med"/>
                      <a:tailEnd type="none" w="med" len="med"/>
                    </a:lnB>
                  </a:tcPr>
                </a:tc>
                <a:extLst>
                  <a:ext uri="{0D108BD9-81ED-4DB2-BD59-A6C34878D82A}">
                    <a16:rowId xmlns:a16="http://schemas.microsoft.com/office/drawing/2014/main" val="1249501251"/>
                  </a:ext>
                </a:extLst>
              </a:tr>
              <a:tr h="200893">
                <a:tc>
                  <a:txBody>
                    <a:bodyPr/>
                    <a:lstStyle/>
                    <a:p>
                      <a:pPr algn="l" fontAlgn="t"/>
                      <a:r>
                        <a:rPr lang="cs-CZ" sz="1400" b="0" i="0" u="none" strike="noStrike" dirty="0">
                          <a:solidFill>
                            <a:schemeClr val="bg1"/>
                          </a:solidFill>
                          <a:effectLst/>
                          <a:latin typeface="+mj-lt"/>
                        </a:rPr>
                        <a:t>2 + kk</a:t>
                      </a:r>
                    </a:p>
                  </a:txBody>
                  <a:tcPr marL="36000" marR="36000" marT="36000" marB="36000">
                    <a:lnL>
                      <a:noFill/>
                    </a:lnL>
                    <a:lnR>
                      <a:noFill/>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tcPr>
                </a:tc>
                <a:tc>
                  <a:txBody>
                    <a:bodyPr/>
                    <a:lstStyle/>
                    <a:p>
                      <a:pPr algn="r" fontAlgn="t"/>
                      <a:r>
                        <a:rPr lang="en-US" sz="1400" b="0" i="0" u="none" strike="noStrike" kern="1200" dirty="0">
                          <a:solidFill>
                            <a:schemeClr val="bg1"/>
                          </a:solidFill>
                          <a:effectLst/>
                          <a:latin typeface="+mj-lt"/>
                          <a:ea typeface="+mn-ea"/>
                          <a:cs typeface="+mn-cs"/>
                        </a:rPr>
                        <a:t>54 </a:t>
                      </a:r>
                    </a:p>
                  </a:txBody>
                  <a:tcPr marL="36000" marR="36000" marT="0" marB="0">
                    <a:lnL>
                      <a:noFill/>
                    </a:lnL>
                    <a:lnR>
                      <a:noFill/>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tcPr>
                </a:tc>
                <a:extLst>
                  <a:ext uri="{0D108BD9-81ED-4DB2-BD59-A6C34878D82A}">
                    <a16:rowId xmlns:a16="http://schemas.microsoft.com/office/drawing/2014/main" val="1174509579"/>
                  </a:ext>
                </a:extLst>
              </a:tr>
              <a:tr h="200893">
                <a:tc>
                  <a:txBody>
                    <a:bodyPr/>
                    <a:lstStyle/>
                    <a:p>
                      <a:pPr algn="l" fontAlgn="t"/>
                      <a:r>
                        <a:rPr lang="cs-CZ" sz="1400" b="0" i="0" u="none" strike="noStrike" dirty="0">
                          <a:solidFill>
                            <a:schemeClr val="bg1"/>
                          </a:solidFill>
                          <a:effectLst/>
                          <a:latin typeface="+mj-lt"/>
                        </a:rPr>
                        <a:t>3 + kk</a:t>
                      </a:r>
                    </a:p>
                  </a:txBody>
                  <a:tcPr marL="36000" marR="36000" marT="36000" marB="36000">
                    <a:lnL>
                      <a:noFill/>
                    </a:lnL>
                    <a:lnR>
                      <a:noFill/>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tcPr>
                </a:tc>
                <a:tc>
                  <a:txBody>
                    <a:bodyPr/>
                    <a:lstStyle/>
                    <a:p>
                      <a:pPr algn="r" fontAlgn="t"/>
                      <a:r>
                        <a:rPr lang="en-US" sz="1400" b="0" i="0" u="none" strike="noStrike" kern="1200" dirty="0">
                          <a:solidFill>
                            <a:schemeClr val="bg1"/>
                          </a:solidFill>
                          <a:effectLst/>
                          <a:latin typeface="+mj-lt"/>
                          <a:ea typeface="+mn-ea"/>
                          <a:cs typeface="+mn-cs"/>
                        </a:rPr>
                        <a:t>77 </a:t>
                      </a:r>
                    </a:p>
                  </a:txBody>
                  <a:tcPr marL="36000" marR="36000" marT="0" marB="0">
                    <a:lnL>
                      <a:noFill/>
                    </a:lnL>
                    <a:lnR>
                      <a:noFill/>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tcPr>
                </a:tc>
                <a:extLst>
                  <a:ext uri="{0D108BD9-81ED-4DB2-BD59-A6C34878D82A}">
                    <a16:rowId xmlns:a16="http://schemas.microsoft.com/office/drawing/2014/main" val="416804618"/>
                  </a:ext>
                </a:extLst>
              </a:tr>
              <a:tr h="200893">
                <a:tc>
                  <a:txBody>
                    <a:bodyPr/>
                    <a:lstStyle/>
                    <a:p>
                      <a:pPr algn="l" fontAlgn="t"/>
                      <a:r>
                        <a:rPr lang="cs-CZ" sz="1400" b="0" i="0" u="none" strike="noStrike" dirty="0">
                          <a:solidFill>
                            <a:schemeClr val="bg1"/>
                          </a:solidFill>
                          <a:effectLst/>
                          <a:latin typeface="+mj-lt"/>
                        </a:rPr>
                        <a:t>4 + kk</a:t>
                      </a:r>
                    </a:p>
                  </a:txBody>
                  <a:tcPr marL="36000" marR="36000" marT="36000" marB="36000">
                    <a:lnL>
                      <a:noFill/>
                    </a:lnL>
                    <a:lnR>
                      <a:noFill/>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tcPr>
                </a:tc>
                <a:tc>
                  <a:txBody>
                    <a:bodyPr/>
                    <a:lstStyle/>
                    <a:p>
                      <a:pPr algn="r" fontAlgn="t"/>
                      <a:r>
                        <a:rPr lang="en-US" sz="1400" b="0" i="0" u="none" strike="noStrike" kern="1200" dirty="0">
                          <a:solidFill>
                            <a:schemeClr val="bg1"/>
                          </a:solidFill>
                          <a:effectLst/>
                          <a:latin typeface="+mj-lt"/>
                          <a:ea typeface="+mn-ea"/>
                          <a:cs typeface="+mn-cs"/>
                        </a:rPr>
                        <a:t>95 </a:t>
                      </a:r>
                    </a:p>
                  </a:txBody>
                  <a:tcPr marL="36000" marR="36000" marT="0" marB="0">
                    <a:lnL>
                      <a:noFill/>
                    </a:lnL>
                    <a:lnR>
                      <a:noFill/>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tcPr>
                </a:tc>
                <a:extLst>
                  <a:ext uri="{0D108BD9-81ED-4DB2-BD59-A6C34878D82A}">
                    <a16:rowId xmlns:a16="http://schemas.microsoft.com/office/drawing/2014/main" val="3292179947"/>
                  </a:ext>
                </a:extLst>
              </a:tr>
            </a:tbl>
          </a:graphicData>
        </a:graphic>
      </p:graphicFrame>
      <p:graphicFrame>
        <p:nvGraphicFramePr>
          <p:cNvPr id="69" name="Table 68">
            <a:extLst>
              <a:ext uri="{FF2B5EF4-FFF2-40B4-BE49-F238E27FC236}">
                <a16:creationId xmlns:a16="http://schemas.microsoft.com/office/drawing/2014/main" id="{83222CD9-54B5-4568-88C6-60CABC5FC37D}"/>
              </a:ext>
            </a:extLst>
          </p:cNvPr>
          <p:cNvGraphicFramePr>
            <a:graphicFrameLocks noGrp="1"/>
          </p:cNvGraphicFramePr>
          <p:nvPr/>
        </p:nvGraphicFramePr>
        <p:xfrm>
          <a:off x="7829551" y="3773595"/>
          <a:ext cx="3609974" cy="1712160"/>
        </p:xfrm>
        <a:graphic>
          <a:graphicData uri="http://schemas.openxmlformats.org/drawingml/2006/table">
            <a:tbl>
              <a:tblPr/>
              <a:tblGrid>
                <a:gridCol w="2201292">
                  <a:extLst>
                    <a:ext uri="{9D8B030D-6E8A-4147-A177-3AD203B41FA5}">
                      <a16:colId xmlns:a16="http://schemas.microsoft.com/office/drawing/2014/main" val="3797639984"/>
                    </a:ext>
                  </a:extLst>
                </a:gridCol>
                <a:gridCol w="1408682">
                  <a:extLst>
                    <a:ext uri="{9D8B030D-6E8A-4147-A177-3AD203B41FA5}">
                      <a16:colId xmlns:a16="http://schemas.microsoft.com/office/drawing/2014/main" val="1694164026"/>
                    </a:ext>
                  </a:extLst>
                </a:gridCol>
              </a:tblGrid>
              <a:tr h="244030">
                <a:tc gridSpan="2">
                  <a:txBody>
                    <a:bodyPr/>
                    <a:lstStyle/>
                    <a:p>
                      <a:pPr algn="l" fontAlgn="t"/>
                      <a:r>
                        <a:rPr lang="cs-CZ" sz="1400" b="1" i="0" u="none" strike="noStrike" dirty="0">
                          <a:solidFill>
                            <a:schemeClr val="tx1"/>
                          </a:solidFill>
                          <a:effectLst/>
                          <a:latin typeface="+mj-lt"/>
                        </a:rPr>
                        <a:t>Rozložení bytů dle dispozice</a:t>
                      </a:r>
                    </a:p>
                  </a:txBody>
                  <a:tcPr marL="36000" marR="36000" marT="36000" marB="36000">
                    <a:lnL>
                      <a:noFill/>
                    </a:lnL>
                    <a:lnR w="6350" cap="flat" cmpd="sng" algn="ctr">
                      <a:solidFill>
                        <a:srgbClr val="FFFFFF"/>
                      </a:solidFill>
                      <a:prstDash val="dot"/>
                      <a:round/>
                      <a:headEnd type="none" w="med" len="med"/>
                      <a:tailEnd type="none" w="med" len="med"/>
                    </a:lnR>
                    <a:lnT>
                      <a:noFill/>
                    </a:lnT>
                    <a:lnB>
                      <a:noFill/>
                    </a:lnB>
                    <a:solidFill>
                      <a:schemeClr val="bg1"/>
                    </a:solidFill>
                  </a:tcPr>
                </a:tc>
                <a:tc hMerge="1">
                  <a:txBody>
                    <a:bodyPr/>
                    <a:lstStyle/>
                    <a:p>
                      <a:pPr algn="r" fontAlgn="t"/>
                      <a:endParaRPr lang="cs-CZ" sz="1400" b="1" i="0" u="none" strike="noStrike" dirty="0">
                        <a:solidFill>
                          <a:schemeClr val="tx1"/>
                        </a:solidFill>
                        <a:effectLst/>
                        <a:latin typeface="+mj-lt"/>
                      </a:endParaRPr>
                    </a:p>
                  </a:txBody>
                  <a:tcPr marL="36000" marR="36000" marT="36000" marB="36000">
                    <a:lnL w="6350" cap="flat" cmpd="sng" algn="ctr">
                      <a:no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solidFill>
                      <a:schemeClr val="bg1"/>
                    </a:solidFill>
                  </a:tcPr>
                </a:tc>
                <a:extLst>
                  <a:ext uri="{0D108BD9-81ED-4DB2-BD59-A6C34878D82A}">
                    <a16:rowId xmlns:a16="http://schemas.microsoft.com/office/drawing/2014/main" val="2157786723"/>
                  </a:ext>
                </a:extLst>
              </a:tr>
              <a:tr h="24403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cs-CZ" sz="1400" b="1" i="0" u="none" strike="noStrike" kern="1200" dirty="0">
                          <a:solidFill>
                            <a:schemeClr val="tx1"/>
                          </a:solidFill>
                          <a:effectLst/>
                          <a:latin typeface="+mj-lt"/>
                          <a:ea typeface="+mn-ea"/>
                          <a:cs typeface="+mn-cs"/>
                        </a:rPr>
                        <a:t>Dispozice bytu</a:t>
                      </a:r>
                    </a:p>
                  </a:txBody>
                  <a:tcPr marL="36000" marR="36000" marT="36000" marB="36000">
                    <a:lnL>
                      <a:noFill/>
                    </a:lnL>
                    <a:lnR>
                      <a:noFill/>
                    </a:lnR>
                    <a:lnT>
                      <a:noFill/>
                    </a:lnT>
                    <a:lnB>
                      <a:noFill/>
                    </a:lnB>
                    <a:solidFill>
                      <a:srgbClr val="7F7F7F"/>
                    </a:solidFill>
                  </a:tcPr>
                </a:tc>
                <a:tc>
                  <a:txBody>
                    <a:bodyPr/>
                    <a:lstStyle/>
                    <a:p>
                      <a:pPr algn="r" fontAlgn="t"/>
                      <a:r>
                        <a:rPr lang="cs-CZ" sz="1400" b="1" i="0" u="none" strike="noStrike" dirty="0">
                          <a:solidFill>
                            <a:schemeClr val="tx1"/>
                          </a:solidFill>
                          <a:effectLst/>
                          <a:latin typeface="+mj-lt"/>
                        </a:rPr>
                        <a:t>Podíl</a:t>
                      </a:r>
                    </a:p>
                  </a:txBody>
                  <a:tcPr marL="36000" marR="36000" marT="36000" marB="36000">
                    <a:lnL w="6350" cap="flat" cmpd="sng" algn="ctr">
                      <a:no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solidFill>
                      <a:srgbClr val="7F7F7F"/>
                    </a:solidFill>
                  </a:tcPr>
                </a:tc>
                <a:extLst>
                  <a:ext uri="{0D108BD9-81ED-4DB2-BD59-A6C34878D82A}">
                    <a16:rowId xmlns:a16="http://schemas.microsoft.com/office/drawing/2014/main" val="3014296514"/>
                  </a:ext>
                </a:extLst>
              </a:tr>
              <a:tr h="244030">
                <a:tc>
                  <a:txBody>
                    <a:bodyPr/>
                    <a:lstStyle/>
                    <a:p>
                      <a:pPr algn="l" fontAlgn="t"/>
                      <a:r>
                        <a:rPr lang="cs-CZ" sz="1400" b="0" i="0" u="none" strike="noStrike" dirty="0">
                          <a:solidFill>
                            <a:schemeClr val="bg1"/>
                          </a:solidFill>
                          <a:effectLst/>
                          <a:latin typeface="+mj-lt"/>
                        </a:rPr>
                        <a:t>1 + kk</a:t>
                      </a:r>
                    </a:p>
                  </a:txBody>
                  <a:tcPr marL="36000" marR="36000" marT="36000" marB="36000">
                    <a:lnL>
                      <a:noFill/>
                    </a:lnL>
                    <a:lnR>
                      <a:noFill/>
                    </a:lnR>
                    <a:lnT>
                      <a:noFill/>
                    </a:lnT>
                    <a:lnB w="3175" cap="flat" cmpd="sng" algn="ctr">
                      <a:solidFill>
                        <a:schemeClr val="bg1">
                          <a:lumMod val="60000"/>
                          <a:lumOff val="40000"/>
                        </a:schemeClr>
                      </a:solidFill>
                      <a:prstDash val="solid"/>
                      <a:round/>
                      <a:headEnd type="none" w="med" len="med"/>
                      <a:tailEnd type="none" w="med" len="med"/>
                    </a:lnB>
                    <a:noFill/>
                  </a:tcPr>
                </a:tc>
                <a:tc>
                  <a:txBody>
                    <a:bodyPr/>
                    <a:lstStyle/>
                    <a:p>
                      <a:pPr algn="r" fontAlgn="t"/>
                      <a:r>
                        <a:rPr lang="en-US" sz="1400" b="0" i="0" u="none" strike="noStrike" kern="1200" dirty="0">
                          <a:solidFill>
                            <a:schemeClr val="bg1"/>
                          </a:solidFill>
                          <a:effectLst/>
                          <a:latin typeface="+mj-lt"/>
                          <a:ea typeface="+mn-ea"/>
                          <a:cs typeface="+mn-cs"/>
                        </a:rPr>
                        <a:t>10%</a:t>
                      </a:r>
                    </a:p>
                  </a:txBody>
                  <a:tcPr marL="36000" marR="36000" marT="0" marB="0">
                    <a:lnL w="6350" cap="flat" cmpd="sng" algn="ctr">
                      <a:no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049856797"/>
                  </a:ext>
                </a:extLst>
              </a:tr>
              <a:tr h="244030">
                <a:tc>
                  <a:txBody>
                    <a:bodyPr/>
                    <a:lstStyle/>
                    <a:p>
                      <a:pPr algn="l" fontAlgn="t"/>
                      <a:r>
                        <a:rPr lang="cs-CZ" sz="1400" b="0" i="0" u="none" strike="noStrike" dirty="0">
                          <a:solidFill>
                            <a:schemeClr val="bg1"/>
                          </a:solidFill>
                          <a:effectLst/>
                          <a:latin typeface="+mj-lt"/>
                        </a:rPr>
                        <a:t>2 + kk</a:t>
                      </a:r>
                    </a:p>
                  </a:txBody>
                  <a:tcPr marL="36000" marR="36000" marT="36000" marB="36000">
                    <a:lnL>
                      <a:noFill/>
                    </a:lnL>
                    <a:lnR>
                      <a:noFill/>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noFill/>
                  </a:tcPr>
                </a:tc>
                <a:tc>
                  <a:txBody>
                    <a:bodyPr/>
                    <a:lstStyle/>
                    <a:p>
                      <a:pPr algn="r" fontAlgn="t"/>
                      <a:r>
                        <a:rPr lang="en-US" sz="1400" b="0" i="0" u="none" strike="noStrike" kern="1200" dirty="0">
                          <a:solidFill>
                            <a:schemeClr val="bg1"/>
                          </a:solidFill>
                          <a:effectLst/>
                          <a:latin typeface="+mj-lt"/>
                          <a:ea typeface="+mn-ea"/>
                          <a:cs typeface="+mn-cs"/>
                        </a:rPr>
                        <a:t>48%</a:t>
                      </a:r>
                    </a:p>
                  </a:txBody>
                  <a:tcPr marL="36000" marR="36000" marT="0" marB="0">
                    <a:lnL w="6350" cap="flat" cmpd="sng" algn="ctr">
                      <a:noFill/>
                      <a:prstDash val="dot"/>
                      <a:round/>
                      <a:headEnd type="none" w="med" len="med"/>
                      <a:tailEnd type="none" w="med" len="med"/>
                    </a:lnL>
                    <a:lnR w="6350" cap="flat" cmpd="sng" algn="ctr">
                      <a:solidFill>
                        <a:srgbClr val="FFFFFF"/>
                      </a:solidFill>
                      <a:prstDash val="dot"/>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560251020"/>
                  </a:ext>
                </a:extLst>
              </a:tr>
              <a:tr h="244030">
                <a:tc>
                  <a:txBody>
                    <a:bodyPr/>
                    <a:lstStyle/>
                    <a:p>
                      <a:pPr algn="l" fontAlgn="t"/>
                      <a:r>
                        <a:rPr lang="cs-CZ" sz="1400" b="0" i="0" u="none" strike="noStrike" dirty="0">
                          <a:solidFill>
                            <a:schemeClr val="bg1"/>
                          </a:solidFill>
                          <a:effectLst/>
                          <a:latin typeface="+mj-lt"/>
                        </a:rPr>
                        <a:t>3 + kk</a:t>
                      </a:r>
                    </a:p>
                  </a:txBody>
                  <a:tcPr marL="36000" marR="36000" marT="36000" marB="36000">
                    <a:lnL>
                      <a:noFill/>
                    </a:lnL>
                    <a:lnR>
                      <a:noFill/>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noFill/>
                  </a:tcPr>
                </a:tc>
                <a:tc>
                  <a:txBody>
                    <a:bodyPr/>
                    <a:lstStyle/>
                    <a:p>
                      <a:pPr algn="r" fontAlgn="t"/>
                      <a:r>
                        <a:rPr lang="en-US" sz="1400" b="0" i="0" u="none" strike="noStrike" kern="1200" dirty="0">
                          <a:solidFill>
                            <a:schemeClr val="bg1"/>
                          </a:solidFill>
                          <a:effectLst/>
                          <a:latin typeface="+mj-lt"/>
                          <a:ea typeface="+mn-ea"/>
                          <a:cs typeface="+mn-cs"/>
                        </a:rPr>
                        <a:t>33%</a:t>
                      </a:r>
                    </a:p>
                  </a:txBody>
                  <a:tcPr marL="36000" marR="36000" marT="0" marB="0">
                    <a:lnL w="6350" cap="flat" cmpd="sng" algn="ctr">
                      <a:noFill/>
                      <a:prstDash val="dot"/>
                      <a:round/>
                      <a:headEnd type="none" w="med" len="med"/>
                      <a:tailEnd type="none" w="med" len="med"/>
                    </a:lnL>
                    <a:lnR w="6350" cap="flat" cmpd="sng" algn="ctr">
                      <a:solidFill>
                        <a:srgbClr val="FFFFFF"/>
                      </a:solidFill>
                      <a:prstDash val="dot"/>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657017049"/>
                  </a:ext>
                </a:extLst>
              </a:tr>
              <a:tr h="244030">
                <a:tc>
                  <a:txBody>
                    <a:bodyPr/>
                    <a:lstStyle/>
                    <a:p>
                      <a:pPr algn="l" fontAlgn="t"/>
                      <a:r>
                        <a:rPr lang="cs-CZ" sz="1400" b="0" i="0" u="none" strike="noStrike" dirty="0">
                          <a:solidFill>
                            <a:schemeClr val="bg1"/>
                          </a:solidFill>
                          <a:effectLst/>
                          <a:latin typeface="+mj-lt"/>
                        </a:rPr>
                        <a:t>4 + kk</a:t>
                      </a:r>
                    </a:p>
                  </a:txBody>
                  <a:tcPr marL="36000" marR="36000" marT="36000" marB="36000">
                    <a:lnL>
                      <a:noFill/>
                    </a:lnL>
                    <a:lnR>
                      <a:noFill/>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noFill/>
                  </a:tcPr>
                </a:tc>
                <a:tc>
                  <a:txBody>
                    <a:bodyPr/>
                    <a:lstStyle/>
                    <a:p>
                      <a:pPr algn="r" fontAlgn="t"/>
                      <a:r>
                        <a:rPr lang="en-US" sz="1400" b="0" i="0" u="none" strike="noStrike" kern="1200" dirty="0">
                          <a:solidFill>
                            <a:schemeClr val="bg1"/>
                          </a:solidFill>
                          <a:effectLst/>
                          <a:latin typeface="+mj-lt"/>
                          <a:ea typeface="+mn-ea"/>
                          <a:cs typeface="+mn-cs"/>
                        </a:rPr>
                        <a:t>9%</a:t>
                      </a:r>
                    </a:p>
                  </a:txBody>
                  <a:tcPr marL="36000" marR="36000" marT="0" marB="0">
                    <a:lnL w="6350" cap="flat" cmpd="sng" algn="ctr">
                      <a:noFill/>
                      <a:prstDash val="dot"/>
                      <a:round/>
                      <a:headEnd type="none" w="med" len="med"/>
                      <a:tailEnd type="none" w="med" len="med"/>
                    </a:lnL>
                    <a:lnR w="6350" cap="flat" cmpd="sng" algn="ctr">
                      <a:solidFill>
                        <a:srgbClr val="FFFFFF"/>
                      </a:solidFill>
                      <a:prstDash val="dot"/>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985186821"/>
                  </a:ext>
                </a:extLst>
              </a:tr>
            </a:tbl>
          </a:graphicData>
        </a:graphic>
      </p:graphicFrame>
      <p:sp>
        <p:nvSpPr>
          <p:cNvPr id="70" name="Oval 69">
            <a:extLst>
              <a:ext uri="{FF2B5EF4-FFF2-40B4-BE49-F238E27FC236}">
                <a16:creationId xmlns:a16="http://schemas.microsoft.com/office/drawing/2014/main" id="{B7464262-52E5-4DC9-A60C-A913EC52489D}"/>
              </a:ext>
            </a:extLst>
          </p:cNvPr>
          <p:cNvSpPr/>
          <p:nvPr/>
        </p:nvSpPr>
        <p:spPr>
          <a:xfrm>
            <a:off x="1185356" y="4404571"/>
            <a:ext cx="791588" cy="791588"/>
          </a:xfrm>
          <a:prstGeom prst="ellipse">
            <a:avLst/>
          </a:prstGeom>
          <a:solidFill>
            <a:srgbClr val="FFE600"/>
          </a:solidFill>
          <a:ln w="25400" cap="flat" cmpd="sng" algn="ctr">
            <a:noFill/>
            <a:prstDash val="solid"/>
          </a:ln>
          <a:effectLst/>
        </p:spPr>
        <p:txBody>
          <a:bodyPr rtlCol="0" anchor="ctr"/>
          <a:lstStyle/>
          <a:p>
            <a:pPr algn="ctr" defTabSz="913943" fontAlgn="base">
              <a:lnSpc>
                <a:spcPts val="1399"/>
              </a:lnSpc>
              <a:spcBef>
                <a:spcPct val="0"/>
              </a:spcBef>
              <a:spcAft>
                <a:spcPct val="0"/>
              </a:spcAft>
              <a:defRPr/>
            </a:pPr>
            <a:endParaRPr lang="en-US" sz="1099" kern="0" dirty="0">
              <a:solidFill>
                <a:srgbClr val="FF0000"/>
              </a:solidFill>
              <a:latin typeface="+mj-lt"/>
            </a:endParaRPr>
          </a:p>
        </p:txBody>
      </p:sp>
      <p:sp>
        <p:nvSpPr>
          <p:cNvPr id="71" name="TextBox 70">
            <a:extLst>
              <a:ext uri="{FF2B5EF4-FFF2-40B4-BE49-F238E27FC236}">
                <a16:creationId xmlns:a16="http://schemas.microsoft.com/office/drawing/2014/main" id="{AA4DD2B6-5986-42AE-ABCA-748F5520BE3C}"/>
              </a:ext>
            </a:extLst>
          </p:cNvPr>
          <p:cNvSpPr txBox="1"/>
          <p:nvPr/>
        </p:nvSpPr>
        <p:spPr>
          <a:xfrm>
            <a:off x="699150" y="5298942"/>
            <a:ext cx="1764000" cy="633444"/>
          </a:xfrm>
          <a:prstGeom prst="rect">
            <a:avLst/>
          </a:prstGeom>
        </p:spPr>
        <p:txBody>
          <a:bodyPr wrap="square" anchor="ctr">
            <a:noAutofit/>
          </a:bodyPr>
          <a:lstStyle>
            <a:defPPr>
              <a:defRPr lang="en-GB"/>
            </a:defPPr>
            <a:lvl1pPr marL="176213" lvl="0" indent="-171450" algn="just" defTabSz="995363">
              <a:lnSpc>
                <a:spcPct val="100000"/>
              </a:lnSpc>
              <a:spcAft>
                <a:spcPct val="50000"/>
              </a:spcAft>
              <a:buClr>
                <a:schemeClr val="accent2"/>
              </a:buClr>
              <a:buSzPct val="80000"/>
              <a:buFont typeface="Arial" panose="020B0604020202020204" pitchFamily="34" charset="0"/>
              <a:buChar char="►"/>
              <a:defRPr>
                <a:solidFill>
                  <a:schemeClr val="tx2">
                    <a:lumMod val="85000"/>
                    <a:lumOff val="15000"/>
                  </a:schemeClr>
                </a:solidFill>
                <a:latin typeface="EYInterstate Light" pitchFamily="2" charset="0"/>
              </a:defRPr>
            </a:lvl1pPr>
          </a:lstStyle>
          <a:p>
            <a:pPr marL="4763" indent="0" algn="ctr" fontAlgn="base">
              <a:spcBef>
                <a:spcPct val="0"/>
              </a:spcBef>
              <a:spcAft>
                <a:spcPts val="0"/>
              </a:spcAft>
              <a:buClr>
                <a:srgbClr val="FFE600"/>
              </a:buClr>
              <a:buNone/>
              <a:defRPr/>
            </a:pPr>
            <a:r>
              <a:rPr lang="cs-CZ" sz="1600" b="1" kern="0" dirty="0">
                <a:solidFill>
                  <a:srgbClr val="000000"/>
                </a:solidFill>
                <a:latin typeface="+mj-lt"/>
              </a:rPr>
              <a:t>72,2 tis. Kč</a:t>
            </a:r>
            <a:endParaRPr lang="cs-CZ" sz="1400" b="1" kern="0" baseline="30000" dirty="0">
              <a:solidFill>
                <a:srgbClr val="000000"/>
              </a:solidFill>
              <a:latin typeface="+mj-lt"/>
            </a:endParaRPr>
          </a:p>
          <a:p>
            <a:pPr marL="4763" indent="0" algn="ctr" fontAlgn="base">
              <a:spcBef>
                <a:spcPct val="0"/>
              </a:spcBef>
              <a:spcAft>
                <a:spcPts val="0"/>
              </a:spcAft>
              <a:buClr>
                <a:srgbClr val="FFE600"/>
              </a:buClr>
              <a:buNone/>
              <a:defRPr/>
            </a:pPr>
            <a:r>
              <a:rPr lang="cs-CZ" sz="1400" kern="0" dirty="0">
                <a:solidFill>
                  <a:srgbClr val="000000"/>
                </a:solidFill>
                <a:latin typeface="+mj-lt"/>
              </a:rPr>
              <a:t>stavební náklady na 1 m</a:t>
            </a:r>
            <a:r>
              <a:rPr lang="cs-CZ" sz="1400" kern="0" baseline="30000" dirty="0">
                <a:solidFill>
                  <a:srgbClr val="000000"/>
                </a:solidFill>
                <a:latin typeface="+mj-lt"/>
              </a:rPr>
              <a:t>2</a:t>
            </a:r>
            <a:endParaRPr lang="en-US" sz="1400" kern="0" baseline="30000" dirty="0">
              <a:solidFill>
                <a:srgbClr val="000000"/>
              </a:solidFill>
              <a:latin typeface="+mj-lt"/>
            </a:endParaRPr>
          </a:p>
        </p:txBody>
      </p:sp>
      <p:sp>
        <p:nvSpPr>
          <p:cNvPr id="72" name="Oval 71">
            <a:extLst>
              <a:ext uri="{FF2B5EF4-FFF2-40B4-BE49-F238E27FC236}">
                <a16:creationId xmlns:a16="http://schemas.microsoft.com/office/drawing/2014/main" id="{2B992035-4747-44C5-A014-620BD7F63243}"/>
              </a:ext>
            </a:extLst>
          </p:cNvPr>
          <p:cNvSpPr/>
          <p:nvPr/>
        </p:nvSpPr>
        <p:spPr>
          <a:xfrm>
            <a:off x="3457839" y="4404571"/>
            <a:ext cx="791588" cy="791588"/>
          </a:xfrm>
          <a:prstGeom prst="ellipse">
            <a:avLst/>
          </a:prstGeom>
          <a:solidFill>
            <a:srgbClr val="FFE600"/>
          </a:solidFill>
          <a:ln w="25400" cap="flat" cmpd="sng" algn="ctr">
            <a:noFill/>
            <a:prstDash val="solid"/>
          </a:ln>
          <a:effectLst/>
        </p:spPr>
        <p:txBody>
          <a:bodyPr rtlCol="0" anchor="ctr"/>
          <a:lstStyle/>
          <a:p>
            <a:pPr algn="ctr" defTabSz="913943" fontAlgn="base">
              <a:lnSpc>
                <a:spcPts val="1399"/>
              </a:lnSpc>
              <a:spcBef>
                <a:spcPct val="0"/>
              </a:spcBef>
              <a:spcAft>
                <a:spcPct val="0"/>
              </a:spcAft>
              <a:defRPr/>
            </a:pPr>
            <a:endParaRPr lang="en-US" sz="1099" kern="0" dirty="0">
              <a:solidFill>
                <a:srgbClr val="FF0000"/>
              </a:solidFill>
              <a:latin typeface="+mj-lt"/>
            </a:endParaRPr>
          </a:p>
        </p:txBody>
      </p:sp>
      <p:sp>
        <p:nvSpPr>
          <p:cNvPr id="74" name="TextBox 73">
            <a:extLst>
              <a:ext uri="{FF2B5EF4-FFF2-40B4-BE49-F238E27FC236}">
                <a16:creationId xmlns:a16="http://schemas.microsoft.com/office/drawing/2014/main" id="{90A7C11E-5F87-410A-A6A6-67F253AFBC4C}"/>
              </a:ext>
            </a:extLst>
          </p:cNvPr>
          <p:cNvSpPr txBox="1"/>
          <p:nvPr/>
        </p:nvSpPr>
        <p:spPr>
          <a:xfrm>
            <a:off x="2737633" y="5298942"/>
            <a:ext cx="2232000" cy="633444"/>
          </a:xfrm>
          <a:prstGeom prst="rect">
            <a:avLst/>
          </a:prstGeom>
        </p:spPr>
        <p:txBody>
          <a:bodyPr wrap="square" anchor="ctr">
            <a:noAutofit/>
          </a:bodyPr>
          <a:lstStyle>
            <a:defPPr>
              <a:defRPr lang="en-GB"/>
            </a:defPPr>
            <a:lvl1pPr marL="176213" lvl="0" indent="-171450" algn="just" defTabSz="995363">
              <a:lnSpc>
                <a:spcPct val="100000"/>
              </a:lnSpc>
              <a:spcAft>
                <a:spcPct val="50000"/>
              </a:spcAft>
              <a:buClr>
                <a:schemeClr val="accent2"/>
              </a:buClr>
              <a:buSzPct val="80000"/>
              <a:buFont typeface="Arial" panose="020B0604020202020204" pitchFamily="34" charset="0"/>
              <a:buChar char="►"/>
              <a:defRPr>
                <a:solidFill>
                  <a:schemeClr val="tx2">
                    <a:lumMod val="85000"/>
                    <a:lumOff val="15000"/>
                  </a:schemeClr>
                </a:solidFill>
                <a:latin typeface="EYInterstate Light" pitchFamily="2" charset="0"/>
              </a:defRPr>
            </a:lvl1pPr>
          </a:lstStyle>
          <a:p>
            <a:pPr marL="4763" indent="0" algn="ctr" fontAlgn="base">
              <a:spcBef>
                <a:spcPct val="0"/>
              </a:spcBef>
              <a:spcAft>
                <a:spcPts val="0"/>
              </a:spcAft>
              <a:buClr>
                <a:srgbClr val="FFE600"/>
              </a:buClr>
              <a:buNone/>
              <a:defRPr/>
            </a:pPr>
            <a:r>
              <a:rPr lang="cs-CZ" sz="1600" b="1" kern="0" dirty="0">
                <a:solidFill>
                  <a:srgbClr val="000000"/>
                </a:solidFill>
                <a:latin typeface="+mj-lt"/>
              </a:rPr>
              <a:t>2 768 mil. Kč</a:t>
            </a:r>
            <a:endParaRPr lang="cs-CZ" sz="1600" b="1" kern="0" baseline="30000" dirty="0">
              <a:solidFill>
                <a:srgbClr val="000000"/>
              </a:solidFill>
              <a:latin typeface="+mj-lt"/>
            </a:endParaRPr>
          </a:p>
          <a:p>
            <a:pPr marL="4763" indent="0" algn="ctr" fontAlgn="base">
              <a:spcBef>
                <a:spcPct val="0"/>
              </a:spcBef>
              <a:spcAft>
                <a:spcPts val="0"/>
              </a:spcAft>
              <a:buClr>
                <a:srgbClr val="FFE600"/>
              </a:buClr>
              <a:buNone/>
              <a:defRPr/>
            </a:pPr>
            <a:r>
              <a:rPr lang="cs-CZ" sz="1400" kern="0" dirty="0">
                <a:solidFill>
                  <a:srgbClr val="000000"/>
                </a:solidFill>
                <a:latin typeface="+mj-lt"/>
              </a:rPr>
              <a:t>celkové náklady projektu (stavební a provozní)</a:t>
            </a:r>
            <a:endParaRPr lang="en-US" sz="1400" kern="0" baseline="30000" dirty="0">
              <a:solidFill>
                <a:srgbClr val="000000"/>
              </a:solidFill>
              <a:latin typeface="+mj-lt"/>
            </a:endParaRPr>
          </a:p>
        </p:txBody>
      </p:sp>
      <p:sp>
        <p:nvSpPr>
          <p:cNvPr id="86" name="Oval 85">
            <a:extLst>
              <a:ext uri="{FF2B5EF4-FFF2-40B4-BE49-F238E27FC236}">
                <a16:creationId xmlns:a16="http://schemas.microsoft.com/office/drawing/2014/main" id="{42EE46EC-D07C-421F-97FC-C3CF781C9FE2}"/>
              </a:ext>
            </a:extLst>
          </p:cNvPr>
          <p:cNvSpPr/>
          <p:nvPr/>
        </p:nvSpPr>
        <p:spPr>
          <a:xfrm>
            <a:off x="5802743" y="4404571"/>
            <a:ext cx="791588" cy="791588"/>
          </a:xfrm>
          <a:prstGeom prst="ellipse">
            <a:avLst/>
          </a:prstGeom>
          <a:solidFill>
            <a:srgbClr val="FFE600"/>
          </a:solidFill>
          <a:ln w="25400" cap="flat" cmpd="sng" algn="ctr">
            <a:noFill/>
            <a:prstDash val="solid"/>
          </a:ln>
          <a:effectLst/>
        </p:spPr>
        <p:txBody>
          <a:bodyPr rtlCol="0" anchor="ctr"/>
          <a:lstStyle/>
          <a:p>
            <a:pPr algn="ctr" defTabSz="913943" fontAlgn="base">
              <a:lnSpc>
                <a:spcPts val="1399"/>
              </a:lnSpc>
              <a:spcBef>
                <a:spcPct val="0"/>
              </a:spcBef>
              <a:spcAft>
                <a:spcPct val="0"/>
              </a:spcAft>
              <a:defRPr/>
            </a:pPr>
            <a:endParaRPr lang="en-US" sz="1099" u="sng" kern="0" dirty="0">
              <a:solidFill>
                <a:srgbClr val="FF0000"/>
              </a:solidFill>
              <a:latin typeface="+mj-lt"/>
            </a:endParaRPr>
          </a:p>
        </p:txBody>
      </p:sp>
      <p:sp>
        <p:nvSpPr>
          <p:cNvPr id="87" name="TextBox 86">
            <a:extLst>
              <a:ext uri="{FF2B5EF4-FFF2-40B4-BE49-F238E27FC236}">
                <a16:creationId xmlns:a16="http://schemas.microsoft.com/office/drawing/2014/main" id="{FBFC239D-38BA-4435-A183-8F1EFC8131DA}"/>
              </a:ext>
            </a:extLst>
          </p:cNvPr>
          <p:cNvSpPr txBox="1"/>
          <p:nvPr/>
        </p:nvSpPr>
        <p:spPr>
          <a:xfrm>
            <a:off x="5316537" y="5298942"/>
            <a:ext cx="1764000" cy="633444"/>
          </a:xfrm>
          <a:prstGeom prst="rect">
            <a:avLst/>
          </a:prstGeom>
        </p:spPr>
        <p:txBody>
          <a:bodyPr wrap="square" anchor="ctr">
            <a:noAutofit/>
          </a:bodyPr>
          <a:lstStyle>
            <a:defPPr>
              <a:defRPr lang="en-GB"/>
            </a:defPPr>
            <a:lvl1pPr marL="176213" lvl="0" indent="-171450" algn="just" defTabSz="995363">
              <a:lnSpc>
                <a:spcPct val="100000"/>
              </a:lnSpc>
              <a:spcAft>
                <a:spcPct val="50000"/>
              </a:spcAft>
              <a:buClr>
                <a:schemeClr val="accent2"/>
              </a:buClr>
              <a:buSzPct val="80000"/>
              <a:buFont typeface="Arial" panose="020B0604020202020204" pitchFamily="34" charset="0"/>
              <a:buChar char="►"/>
              <a:defRPr>
                <a:solidFill>
                  <a:schemeClr val="tx2">
                    <a:lumMod val="85000"/>
                    <a:lumOff val="15000"/>
                  </a:schemeClr>
                </a:solidFill>
                <a:latin typeface="EYInterstate Light" pitchFamily="2" charset="0"/>
              </a:defRPr>
            </a:lvl1pPr>
          </a:lstStyle>
          <a:p>
            <a:pPr marL="4763" indent="0" algn="ctr" fontAlgn="base">
              <a:spcBef>
                <a:spcPct val="0"/>
              </a:spcBef>
              <a:spcAft>
                <a:spcPts val="0"/>
              </a:spcAft>
              <a:buClr>
                <a:srgbClr val="FFE600"/>
              </a:buClr>
              <a:buNone/>
              <a:defRPr/>
            </a:pPr>
            <a:r>
              <a:rPr lang="cs-CZ" sz="1600" b="1" kern="0" dirty="0">
                <a:solidFill>
                  <a:srgbClr val="000000"/>
                </a:solidFill>
                <a:latin typeface="+mj-lt"/>
              </a:rPr>
              <a:t>133,0 mil. Kč </a:t>
            </a:r>
            <a:br>
              <a:rPr lang="cs-CZ" sz="1600" b="1" kern="0" dirty="0">
                <a:solidFill>
                  <a:srgbClr val="000000"/>
                </a:solidFill>
                <a:latin typeface="+mj-lt"/>
              </a:rPr>
            </a:br>
            <a:r>
              <a:rPr lang="cs-CZ" sz="1400" kern="0" dirty="0">
                <a:solidFill>
                  <a:srgbClr val="000000"/>
                </a:solidFill>
                <a:latin typeface="+mj-lt"/>
              </a:rPr>
              <a:t>roční platba za dostupnost</a:t>
            </a:r>
            <a:endParaRPr lang="en-US" sz="1100" kern="0" dirty="0">
              <a:solidFill>
                <a:srgbClr val="000000"/>
              </a:solidFill>
              <a:latin typeface="+mj-lt"/>
            </a:endParaRPr>
          </a:p>
        </p:txBody>
      </p:sp>
      <p:pic>
        <p:nvPicPr>
          <p:cNvPr id="88" name="Graphic 87" descr="Money with solid fill">
            <a:extLst>
              <a:ext uri="{FF2B5EF4-FFF2-40B4-BE49-F238E27FC236}">
                <a16:creationId xmlns:a16="http://schemas.microsoft.com/office/drawing/2014/main" id="{77149B1F-7A14-464B-B0B6-50AEF906C53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311150" y="4530365"/>
            <a:ext cx="540000" cy="540000"/>
          </a:xfrm>
          <a:prstGeom prst="rect">
            <a:avLst/>
          </a:prstGeom>
        </p:spPr>
      </p:pic>
      <p:pic>
        <p:nvPicPr>
          <p:cNvPr id="89" name="Graphic 88" descr="Transfer1 outline">
            <a:extLst>
              <a:ext uri="{FF2B5EF4-FFF2-40B4-BE49-F238E27FC236}">
                <a16:creationId xmlns:a16="http://schemas.microsoft.com/office/drawing/2014/main" id="{17258B48-F7A4-4557-B3CF-024B6472AD1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928537" y="4530365"/>
            <a:ext cx="540000" cy="540000"/>
          </a:xfrm>
          <a:prstGeom prst="rect">
            <a:avLst/>
          </a:prstGeom>
        </p:spPr>
      </p:pic>
      <p:pic>
        <p:nvPicPr>
          <p:cNvPr id="3" name="Graphic 2" descr="Coins outline">
            <a:extLst>
              <a:ext uri="{FF2B5EF4-FFF2-40B4-BE49-F238E27FC236}">
                <a16:creationId xmlns:a16="http://schemas.microsoft.com/office/drawing/2014/main" id="{1A04EB76-568B-42CA-AF3E-109A6D05234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583633" y="4530365"/>
            <a:ext cx="540000" cy="540000"/>
          </a:xfrm>
          <a:prstGeom prst="rect">
            <a:avLst/>
          </a:prstGeom>
        </p:spPr>
      </p:pic>
    </p:spTree>
    <p:extLst>
      <p:ext uri="{BB962C8B-B14F-4D97-AF65-F5344CB8AC3E}">
        <p14:creationId xmlns:p14="http://schemas.microsoft.com/office/powerpoint/2010/main" val="3195836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E7FEF1E-DAB1-F3CD-04F1-6C2699B0B21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4E7FEF1E-DAB1-F3CD-04F1-6C2699B0B21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455CF75D-FFC7-47B5-903E-2DA3B9D9A62D}"/>
              </a:ext>
            </a:extLst>
          </p:cNvPr>
          <p:cNvSpPr/>
          <p:nvPr/>
        </p:nvSpPr>
        <p:spPr>
          <a:xfrm>
            <a:off x="7642312" y="4000543"/>
            <a:ext cx="1766837" cy="1713950"/>
          </a:xfrm>
          <a:prstGeom prst="rect">
            <a:avLst/>
          </a:prstGeom>
          <a:solidFill>
            <a:schemeClr val="tx1">
              <a:lumMod val="95000"/>
              <a:alpha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cs-CZ" sz="1200" dirty="0">
              <a:solidFill>
                <a:schemeClr val="tx1"/>
              </a:solidFill>
            </a:endParaRPr>
          </a:p>
        </p:txBody>
      </p:sp>
      <p:graphicFrame>
        <p:nvGraphicFramePr>
          <p:cNvPr id="5" name="Chart 4">
            <a:extLst>
              <a:ext uri="{FF2B5EF4-FFF2-40B4-BE49-F238E27FC236}">
                <a16:creationId xmlns:a16="http://schemas.microsoft.com/office/drawing/2014/main" id="{8F3B689D-E1F9-47D1-A715-BF7108FAD07B}"/>
              </a:ext>
            </a:extLst>
          </p:cNvPr>
          <p:cNvGraphicFramePr>
            <a:graphicFrameLocks/>
          </p:cNvGraphicFramePr>
          <p:nvPr/>
        </p:nvGraphicFramePr>
        <p:xfrm>
          <a:off x="4825084" y="3759381"/>
          <a:ext cx="6488854" cy="2091848"/>
        </p:xfrm>
        <a:graphic>
          <a:graphicData uri="http://schemas.openxmlformats.org/drawingml/2006/chart">
            <c:chart xmlns:c="http://schemas.openxmlformats.org/drawingml/2006/chart" xmlns:r="http://schemas.openxmlformats.org/officeDocument/2006/relationships" r:id="rId5"/>
          </a:graphicData>
        </a:graphic>
      </p:graphicFrame>
      <p:sp>
        <p:nvSpPr>
          <p:cNvPr id="12" name="Circle: Hollow 11">
            <a:extLst>
              <a:ext uri="{FF2B5EF4-FFF2-40B4-BE49-F238E27FC236}">
                <a16:creationId xmlns:a16="http://schemas.microsoft.com/office/drawing/2014/main" id="{D1BDE837-262A-4624-B2AC-1A21922686A4}"/>
              </a:ext>
            </a:extLst>
          </p:cNvPr>
          <p:cNvSpPr/>
          <p:nvPr/>
        </p:nvSpPr>
        <p:spPr>
          <a:xfrm>
            <a:off x="6029951" y="1682983"/>
            <a:ext cx="1404000" cy="1404000"/>
          </a:xfrm>
          <a:prstGeom prst="donut">
            <a:avLst>
              <a:gd name="adj" fmla="val 16827"/>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cs-CZ" sz="1100" dirty="0">
              <a:solidFill>
                <a:schemeClr val="tx1"/>
              </a:solidFill>
              <a:latin typeface="+mj-lt"/>
            </a:endParaRPr>
          </a:p>
        </p:txBody>
      </p:sp>
      <p:sp>
        <p:nvSpPr>
          <p:cNvPr id="13" name="TextBox 12">
            <a:extLst>
              <a:ext uri="{FF2B5EF4-FFF2-40B4-BE49-F238E27FC236}">
                <a16:creationId xmlns:a16="http://schemas.microsoft.com/office/drawing/2014/main" id="{5E2480D9-4F13-45B1-B876-EFD52530EEB7}"/>
              </a:ext>
            </a:extLst>
          </p:cNvPr>
          <p:cNvSpPr txBox="1"/>
          <p:nvPr/>
        </p:nvSpPr>
        <p:spPr>
          <a:xfrm>
            <a:off x="6137951" y="2125961"/>
            <a:ext cx="1188001" cy="560153"/>
          </a:xfrm>
          <a:prstGeom prst="rect">
            <a:avLst/>
          </a:prstGeom>
          <a:noFill/>
        </p:spPr>
        <p:txBody>
          <a:bodyPr wrap="square" lIns="0" tIns="36576" rIns="0" bIns="0" rtlCol="0">
            <a:spAutoFit/>
          </a:bodyPr>
          <a:lstStyle/>
          <a:p>
            <a:pPr algn="ctr">
              <a:buClr>
                <a:schemeClr val="tx2"/>
              </a:buClr>
              <a:buSzPct val="80000"/>
            </a:pPr>
            <a:r>
              <a:rPr lang="sk-SK" b="1" dirty="0">
                <a:solidFill>
                  <a:schemeClr val="bg1"/>
                </a:solidFill>
                <a:latin typeface="+mj-lt"/>
                <a:cs typeface="Arial" panose="020B0604020202020204" pitchFamily="34" charset="0"/>
              </a:rPr>
              <a:t>-</a:t>
            </a:r>
            <a:r>
              <a:rPr lang="cs-CZ" b="1" dirty="0">
                <a:solidFill>
                  <a:schemeClr val="bg2"/>
                </a:solidFill>
                <a:latin typeface="+mj-lt"/>
                <a:cs typeface="Arial" panose="020B0604020202020204" pitchFamily="34" charset="0"/>
              </a:rPr>
              <a:t>108,8</a:t>
            </a:r>
          </a:p>
          <a:p>
            <a:pPr algn="ctr">
              <a:buClr>
                <a:schemeClr val="tx2"/>
              </a:buClr>
              <a:buSzPct val="80000"/>
            </a:pPr>
            <a:r>
              <a:rPr lang="cs-CZ" sz="1600" dirty="0">
                <a:solidFill>
                  <a:schemeClr val="bg2"/>
                </a:solidFill>
                <a:latin typeface="+mj-lt"/>
                <a:cs typeface="Arial" panose="020B0604020202020204" pitchFamily="34" charset="0"/>
              </a:rPr>
              <a:t>mil. Kč</a:t>
            </a:r>
          </a:p>
        </p:txBody>
      </p:sp>
      <p:sp>
        <p:nvSpPr>
          <p:cNvPr id="15" name="Circle: Hollow 14">
            <a:extLst>
              <a:ext uri="{FF2B5EF4-FFF2-40B4-BE49-F238E27FC236}">
                <a16:creationId xmlns:a16="http://schemas.microsoft.com/office/drawing/2014/main" id="{C5A80941-070B-4522-AF57-668C913275F8}"/>
              </a:ext>
            </a:extLst>
          </p:cNvPr>
          <p:cNvSpPr/>
          <p:nvPr/>
        </p:nvSpPr>
        <p:spPr>
          <a:xfrm>
            <a:off x="7823730" y="1682983"/>
            <a:ext cx="1404000" cy="1404000"/>
          </a:xfrm>
          <a:prstGeom prst="donut">
            <a:avLst>
              <a:gd name="adj" fmla="val 16827"/>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cs-CZ" sz="1100" dirty="0">
              <a:solidFill>
                <a:schemeClr val="tx1"/>
              </a:solidFill>
              <a:latin typeface="+mj-lt"/>
            </a:endParaRPr>
          </a:p>
        </p:txBody>
      </p:sp>
      <p:sp>
        <p:nvSpPr>
          <p:cNvPr id="16" name="Circle: Hollow 15">
            <a:extLst>
              <a:ext uri="{FF2B5EF4-FFF2-40B4-BE49-F238E27FC236}">
                <a16:creationId xmlns:a16="http://schemas.microsoft.com/office/drawing/2014/main" id="{32153069-DF67-4926-BA6E-DFE1AC8A1FAC}"/>
              </a:ext>
            </a:extLst>
          </p:cNvPr>
          <p:cNvSpPr/>
          <p:nvPr/>
        </p:nvSpPr>
        <p:spPr>
          <a:xfrm>
            <a:off x="9647053" y="1700983"/>
            <a:ext cx="1368000" cy="1368000"/>
          </a:xfrm>
          <a:prstGeom prst="donut">
            <a:avLst>
              <a:gd name="adj" fmla="val 16827"/>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cs-CZ" sz="1100" dirty="0">
              <a:solidFill>
                <a:schemeClr val="tx1"/>
              </a:solidFill>
              <a:latin typeface="+mj-lt"/>
            </a:endParaRPr>
          </a:p>
        </p:txBody>
      </p:sp>
      <p:sp>
        <p:nvSpPr>
          <p:cNvPr id="17" name="TextBox 16">
            <a:extLst>
              <a:ext uri="{FF2B5EF4-FFF2-40B4-BE49-F238E27FC236}">
                <a16:creationId xmlns:a16="http://schemas.microsoft.com/office/drawing/2014/main" id="{C916F2D3-FD39-4587-BE17-EBC15E3EEBDE}"/>
              </a:ext>
            </a:extLst>
          </p:cNvPr>
          <p:cNvSpPr txBox="1"/>
          <p:nvPr/>
        </p:nvSpPr>
        <p:spPr>
          <a:xfrm>
            <a:off x="7931730" y="2087489"/>
            <a:ext cx="1188001" cy="560153"/>
          </a:xfrm>
          <a:prstGeom prst="rect">
            <a:avLst/>
          </a:prstGeom>
          <a:noFill/>
        </p:spPr>
        <p:txBody>
          <a:bodyPr wrap="square" lIns="0" tIns="36576" rIns="0" bIns="0" rtlCol="0">
            <a:spAutoFit/>
          </a:bodyPr>
          <a:lstStyle/>
          <a:p>
            <a:pPr algn="ctr">
              <a:spcAft>
                <a:spcPts val="600"/>
              </a:spcAft>
              <a:buClr>
                <a:schemeClr val="tx2"/>
              </a:buClr>
              <a:buSzPct val="80000"/>
            </a:pPr>
            <a:r>
              <a:rPr lang="cs-CZ" b="1" dirty="0">
                <a:solidFill>
                  <a:schemeClr val="bg1"/>
                </a:solidFill>
                <a:latin typeface="+mj-lt"/>
                <a:cs typeface="Arial" panose="020B0604020202020204" pitchFamily="34" charset="0"/>
              </a:rPr>
              <a:t>-</a:t>
            </a:r>
            <a:r>
              <a:rPr lang="cs-CZ" b="1" dirty="0">
                <a:solidFill>
                  <a:schemeClr val="bg2"/>
                </a:solidFill>
                <a:latin typeface="+mj-lt"/>
                <a:cs typeface="Arial" panose="020B0604020202020204" pitchFamily="34" charset="0"/>
              </a:rPr>
              <a:t>102,4</a:t>
            </a:r>
            <a:br>
              <a:rPr lang="cs-CZ" b="1" dirty="0">
                <a:solidFill>
                  <a:schemeClr val="bg2"/>
                </a:solidFill>
                <a:latin typeface="+mj-lt"/>
                <a:cs typeface="Arial" panose="020B0604020202020204" pitchFamily="34" charset="0"/>
              </a:rPr>
            </a:br>
            <a:r>
              <a:rPr lang="cs-CZ" sz="1600" dirty="0">
                <a:solidFill>
                  <a:schemeClr val="bg2"/>
                </a:solidFill>
                <a:latin typeface="+mj-lt"/>
                <a:cs typeface="Arial" panose="020B0604020202020204" pitchFamily="34" charset="0"/>
              </a:rPr>
              <a:t>mil. Kč</a:t>
            </a:r>
          </a:p>
        </p:txBody>
      </p:sp>
      <p:sp>
        <p:nvSpPr>
          <p:cNvPr id="18" name="TextBox 17">
            <a:extLst>
              <a:ext uri="{FF2B5EF4-FFF2-40B4-BE49-F238E27FC236}">
                <a16:creationId xmlns:a16="http://schemas.microsoft.com/office/drawing/2014/main" id="{DC9B9320-2696-4654-985A-839DA48A7C71}"/>
              </a:ext>
            </a:extLst>
          </p:cNvPr>
          <p:cNvSpPr txBox="1"/>
          <p:nvPr/>
        </p:nvSpPr>
        <p:spPr>
          <a:xfrm>
            <a:off x="9737053" y="2087489"/>
            <a:ext cx="1188001" cy="560153"/>
          </a:xfrm>
          <a:prstGeom prst="rect">
            <a:avLst/>
          </a:prstGeom>
          <a:noFill/>
        </p:spPr>
        <p:txBody>
          <a:bodyPr wrap="square" lIns="0" tIns="36576" rIns="0" bIns="0" rtlCol="0">
            <a:spAutoFit/>
          </a:bodyPr>
          <a:lstStyle/>
          <a:p>
            <a:pPr algn="ctr">
              <a:spcAft>
                <a:spcPts val="600"/>
              </a:spcAft>
              <a:buClr>
                <a:schemeClr val="tx2"/>
              </a:buClr>
              <a:buSzPct val="80000"/>
            </a:pPr>
            <a:r>
              <a:rPr lang="sk-SK" b="1" dirty="0">
                <a:solidFill>
                  <a:schemeClr val="bg2"/>
                </a:solidFill>
                <a:latin typeface="+mj-lt"/>
                <a:cs typeface="Arial" panose="020B0604020202020204" pitchFamily="34" charset="0"/>
              </a:rPr>
              <a:t>-96,1</a:t>
            </a:r>
            <a:br>
              <a:rPr lang="sk-SK" b="1" dirty="0">
                <a:solidFill>
                  <a:schemeClr val="bg2"/>
                </a:solidFill>
                <a:latin typeface="+mj-lt"/>
                <a:cs typeface="Arial" panose="020B0604020202020204" pitchFamily="34" charset="0"/>
              </a:rPr>
            </a:br>
            <a:r>
              <a:rPr lang="sk-SK" sz="1600" dirty="0">
                <a:solidFill>
                  <a:schemeClr val="bg2"/>
                </a:solidFill>
                <a:latin typeface="+mj-lt"/>
                <a:cs typeface="Arial" panose="020B0604020202020204" pitchFamily="34" charset="0"/>
              </a:rPr>
              <a:t>mil. Kč</a:t>
            </a:r>
            <a:endParaRPr lang="cs-CZ" sz="1600" dirty="0">
              <a:solidFill>
                <a:schemeClr val="bg2"/>
              </a:solidFill>
              <a:latin typeface="+mj-lt"/>
              <a:cs typeface="Arial" panose="020B0604020202020204" pitchFamily="34" charset="0"/>
            </a:endParaRPr>
          </a:p>
        </p:txBody>
      </p:sp>
      <p:cxnSp>
        <p:nvCxnSpPr>
          <p:cNvPr id="21" name="Straight Connector 20">
            <a:extLst>
              <a:ext uri="{FF2B5EF4-FFF2-40B4-BE49-F238E27FC236}">
                <a16:creationId xmlns:a16="http://schemas.microsoft.com/office/drawing/2014/main" id="{8D665CBC-87EE-4480-A7E9-960F0935653D}"/>
              </a:ext>
            </a:extLst>
          </p:cNvPr>
          <p:cNvCxnSpPr>
            <a:cxnSpLocks/>
          </p:cNvCxnSpPr>
          <p:nvPr/>
        </p:nvCxnSpPr>
        <p:spPr>
          <a:xfrm>
            <a:off x="4825084" y="1525636"/>
            <a:ext cx="6624000" cy="0"/>
          </a:xfrm>
          <a:prstGeom prst="line">
            <a:avLst/>
          </a:prstGeom>
          <a:ln w="9525">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602F8D69-F240-4071-B91B-09C3FEFAA9D4}"/>
              </a:ext>
            </a:extLst>
          </p:cNvPr>
          <p:cNvSpPr/>
          <p:nvPr/>
        </p:nvSpPr>
        <p:spPr>
          <a:xfrm>
            <a:off x="4825084" y="1200150"/>
            <a:ext cx="6881873" cy="334863"/>
          </a:xfrm>
          <a:prstGeom prst="rect">
            <a:avLst/>
          </a:prstGeom>
          <a:noFill/>
          <a:ln w="12700" cap="sq" cmpd="sng" algn="ctr">
            <a:noFill/>
            <a:prstDash val="solid"/>
            <a:miter lim="800000"/>
            <a:tailEnd type="none"/>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buClr>
                <a:schemeClr val="tx2"/>
              </a:buClr>
              <a:buSzPct val="110000"/>
              <a:defRPr/>
            </a:pPr>
            <a:r>
              <a:rPr lang="cs-CZ" sz="1600" b="1" dirty="0">
                <a:solidFill>
                  <a:srgbClr val="2E2E38"/>
                </a:solidFill>
                <a:latin typeface="+mj-lt"/>
              </a:rPr>
              <a:t>Rozpočtová zátěž Brna v 1. roce</a:t>
            </a:r>
            <a:endParaRPr lang="cs-CZ" sz="1600" b="1" baseline="30000" dirty="0">
              <a:solidFill>
                <a:schemeClr val="bg1"/>
              </a:solidFill>
              <a:latin typeface="+mj-lt"/>
            </a:endParaRPr>
          </a:p>
        </p:txBody>
      </p:sp>
      <p:sp>
        <p:nvSpPr>
          <p:cNvPr id="7" name="TextBox 6">
            <a:extLst>
              <a:ext uri="{FF2B5EF4-FFF2-40B4-BE49-F238E27FC236}">
                <a16:creationId xmlns:a16="http://schemas.microsoft.com/office/drawing/2014/main" id="{52479DE1-7571-416F-97B3-FF2A4DDC6163}"/>
              </a:ext>
            </a:extLst>
          </p:cNvPr>
          <p:cNvSpPr txBox="1"/>
          <p:nvPr/>
        </p:nvSpPr>
        <p:spPr>
          <a:xfrm>
            <a:off x="7629612" y="5725040"/>
            <a:ext cx="1838770" cy="252377"/>
          </a:xfrm>
          <a:prstGeom prst="rect">
            <a:avLst/>
          </a:prstGeom>
          <a:noFill/>
        </p:spPr>
        <p:txBody>
          <a:bodyPr wrap="square" lIns="0" tIns="36576" rIns="0" bIns="0" rtlCol="0">
            <a:spAutoFit/>
          </a:bodyPr>
          <a:lstStyle/>
          <a:p>
            <a:pPr algn="ctr">
              <a:spcAft>
                <a:spcPts val="600"/>
              </a:spcAft>
              <a:buClr>
                <a:schemeClr val="tx2"/>
              </a:buClr>
              <a:buSzPct val="80000"/>
            </a:pPr>
            <a:r>
              <a:rPr lang="cs-CZ" sz="1400" b="1" dirty="0">
                <a:solidFill>
                  <a:schemeClr val="bg1"/>
                </a:solidFill>
                <a:latin typeface="Arial" panose="020B0604020202020204" pitchFamily="34" charset="0"/>
                <a:cs typeface="Arial" panose="020B0604020202020204" pitchFamily="34" charset="0"/>
              </a:rPr>
              <a:t>70 %</a:t>
            </a:r>
          </a:p>
        </p:txBody>
      </p:sp>
      <p:sp>
        <p:nvSpPr>
          <p:cNvPr id="28" name="TextBox 27">
            <a:extLst>
              <a:ext uri="{FF2B5EF4-FFF2-40B4-BE49-F238E27FC236}">
                <a16:creationId xmlns:a16="http://schemas.microsoft.com/office/drawing/2014/main" id="{1720891C-8156-43B5-9F6B-625BC2CC02F8}"/>
              </a:ext>
            </a:extLst>
          </p:cNvPr>
          <p:cNvSpPr txBox="1"/>
          <p:nvPr/>
        </p:nvSpPr>
        <p:spPr>
          <a:xfrm>
            <a:off x="9394315" y="5725040"/>
            <a:ext cx="1838770" cy="252377"/>
          </a:xfrm>
          <a:prstGeom prst="rect">
            <a:avLst/>
          </a:prstGeom>
          <a:noFill/>
        </p:spPr>
        <p:txBody>
          <a:bodyPr wrap="square" lIns="0" tIns="36576" rIns="0" bIns="0" rtlCol="0">
            <a:spAutoFit/>
          </a:bodyPr>
          <a:lstStyle/>
          <a:p>
            <a:pPr algn="ctr">
              <a:spcAft>
                <a:spcPts val="600"/>
              </a:spcAft>
              <a:buClr>
                <a:schemeClr val="tx2"/>
              </a:buClr>
              <a:buSzPct val="80000"/>
            </a:pPr>
            <a:r>
              <a:rPr lang="cs-CZ" sz="1400" b="1" dirty="0">
                <a:solidFill>
                  <a:schemeClr val="bg1"/>
                </a:solidFill>
                <a:latin typeface="Arial" panose="020B0604020202020204" pitchFamily="34" charset="0"/>
                <a:cs typeface="Arial" panose="020B0604020202020204" pitchFamily="34" charset="0"/>
              </a:rPr>
              <a:t>80 %</a:t>
            </a:r>
          </a:p>
        </p:txBody>
      </p:sp>
      <p:sp>
        <p:nvSpPr>
          <p:cNvPr id="29" name="TextBox 28">
            <a:extLst>
              <a:ext uri="{FF2B5EF4-FFF2-40B4-BE49-F238E27FC236}">
                <a16:creationId xmlns:a16="http://schemas.microsoft.com/office/drawing/2014/main" id="{34F3C1B6-FA6A-4559-8801-F57554022F42}"/>
              </a:ext>
            </a:extLst>
          </p:cNvPr>
          <p:cNvSpPr txBox="1"/>
          <p:nvPr/>
        </p:nvSpPr>
        <p:spPr>
          <a:xfrm>
            <a:off x="5850666" y="5725040"/>
            <a:ext cx="1838770" cy="252377"/>
          </a:xfrm>
          <a:prstGeom prst="rect">
            <a:avLst/>
          </a:prstGeom>
          <a:noFill/>
        </p:spPr>
        <p:txBody>
          <a:bodyPr wrap="square" lIns="0" tIns="36576" rIns="0" bIns="0" rtlCol="0">
            <a:spAutoFit/>
          </a:bodyPr>
          <a:lstStyle/>
          <a:p>
            <a:pPr algn="ctr">
              <a:spcAft>
                <a:spcPts val="600"/>
              </a:spcAft>
              <a:buClr>
                <a:schemeClr val="tx2"/>
              </a:buClr>
              <a:buSzPct val="80000"/>
            </a:pPr>
            <a:r>
              <a:rPr lang="cs-CZ" sz="1400" b="1" dirty="0">
                <a:solidFill>
                  <a:schemeClr val="bg1"/>
                </a:solidFill>
                <a:latin typeface="Arial" panose="020B0604020202020204" pitchFamily="34" charset="0"/>
                <a:cs typeface="Arial" panose="020B0604020202020204" pitchFamily="34" charset="0"/>
              </a:rPr>
              <a:t>60 %</a:t>
            </a:r>
          </a:p>
        </p:txBody>
      </p:sp>
      <p:sp>
        <p:nvSpPr>
          <p:cNvPr id="24" name="Rectangle 23">
            <a:extLst>
              <a:ext uri="{FF2B5EF4-FFF2-40B4-BE49-F238E27FC236}">
                <a16:creationId xmlns:a16="http://schemas.microsoft.com/office/drawing/2014/main" id="{8E87943A-D016-4517-ADBD-3B6C2C61A25B}"/>
              </a:ext>
            </a:extLst>
          </p:cNvPr>
          <p:cNvSpPr/>
          <p:nvPr/>
        </p:nvSpPr>
        <p:spPr>
          <a:xfrm>
            <a:off x="1173546" y="2958924"/>
            <a:ext cx="3561539" cy="275556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cs-CZ" sz="1400" dirty="0">
                <a:solidFill>
                  <a:schemeClr val="bg1"/>
                </a:solidFill>
                <a:latin typeface="+mj-lt"/>
              </a:rPr>
              <a:t>V prvním scénáři je použito zlevněné nájemné ve výši 60 % nabídkového nájemného v Brně.</a:t>
            </a:r>
          </a:p>
          <a:p>
            <a:pPr algn="just"/>
            <a:endParaRPr lang="cs-CZ" sz="1400" dirty="0">
              <a:solidFill>
                <a:schemeClr val="bg1"/>
              </a:solidFill>
              <a:latin typeface="+mj-lt"/>
            </a:endParaRPr>
          </a:p>
          <a:p>
            <a:pPr algn="just"/>
            <a:r>
              <a:rPr lang="cs-CZ" sz="1400" dirty="0">
                <a:solidFill>
                  <a:schemeClr val="bg1"/>
                </a:solidFill>
                <a:latin typeface="+mj-lt"/>
              </a:rPr>
              <a:t>V druhém scénáři je použito zlevněné nájemné ve výši 70 % nabídkového nájemného v Brně.</a:t>
            </a:r>
          </a:p>
          <a:p>
            <a:pPr algn="just"/>
            <a:endParaRPr lang="cs-CZ" sz="1400" dirty="0">
              <a:solidFill>
                <a:schemeClr val="bg1"/>
              </a:solidFill>
              <a:latin typeface="+mj-lt"/>
            </a:endParaRPr>
          </a:p>
          <a:p>
            <a:pPr algn="just"/>
            <a:r>
              <a:rPr lang="cs-CZ" sz="1400" dirty="0">
                <a:solidFill>
                  <a:schemeClr val="bg1"/>
                </a:solidFill>
                <a:latin typeface="+mj-lt"/>
              </a:rPr>
              <a:t>V třetím scénáři je použito zlevněné nájemné ve výši 80 % nabídkového nájemného v Brně.</a:t>
            </a:r>
          </a:p>
        </p:txBody>
      </p:sp>
      <p:sp>
        <p:nvSpPr>
          <p:cNvPr id="25" name="Oval 24">
            <a:extLst>
              <a:ext uri="{FF2B5EF4-FFF2-40B4-BE49-F238E27FC236}">
                <a16:creationId xmlns:a16="http://schemas.microsoft.com/office/drawing/2014/main" id="{86384E34-BEB4-49DA-9DCF-2D62269A670F}"/>
              </a:ext>
            </a:extLst>
          </p:cNvPr>
          <p:cNvSpPr/>
          <p:nvPr/>
        </p:nvSpPr>
        <p:spPr>
          <a:xfrm>
            <a:off x="671934" y="3116234"/>
            <a:ext cx="432000" cy="432000"/>
          </a:xfrm>
          <a:prstGeom prst="ellipse">
            <a:avLst/>
          </a:prstGeom>
          <a:solidFill>
            <a:srgbClr val="FFFA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cs-CZ" b="1" dirty="0">
                <a:solidFill>
                  <a:schemeClr val="bg2"/>
                </a:solidFill>
              </a:rPr>
              <a:t>1.</a:t>
            </a:r>
          </a:p>
        </p:txBody>
      </p:sp>
      <p:sp>
        <p:nvSpPr>
          <p:cNvPr id="26" name="Oval 25">
            <a:extLst>
              <a:ext uri="{FF2B5EF4-FFF2-40B4-BE49-F238E27FC236}">
                <a16:creationId xmlns:a16="http://schemas.microsoft.com/office/drawing/2014/main" id="{B37D9CD8-A949-41CE-827C-5E1506976595}"/>
              </a:ext>
            </a:extLst>
          </p:cNvPr>
          <p:cNvSpPr/>
          <p:nvPr/>
        </p:nvSpPr>
        <p:spPr>
          <a:xfrm>
            <a:off x="671934" y="3991834"/>
            <a:ext cx="432000" cy="432000"/>
          </a:xfrm>
          <a:prstGeom prst="ellipse">
            <a:avLst/>
          </a:prstGeom>
          <a:solidFill>
            <a:srgbClr val="FFF066"/>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cs-CZ" b="1" dirty="0">
                <a:solidFill>
                  <a:schemeClr val="bg2"/>
                </a:solidFill>
              </a:rPr>
              <a:t>2.</a:t>
            </a:r>
          </a:p>
        </p:txBody>
      </p:sp>
      <p:sp>
        <p:nvSpPr>
          <p:cNvPr id="27" name="Oval 26">
            <a:extLst>
              <a:ext uri="{FF2B5EF4-FFF2-40B4-BE49-F238E27FC236}">
                <a16:creationId xmlns:a16="http://schemas.microsoft.com/office/drawing/2014/main" id="{C096518A-D83A-495F-9DCD-167340604AA9}"/>
              </a:ext>
            </a:extLst>
          </p:cNvPr>
          <p:cNvSpPr/>
          <p:nvPr/>
        </p:nvSpPr>
        <p:spPr>
          <a:xfrm>
            <a:off x="671934" y="4827757"/>
            <a:ext cx="432000" cy="432000"/>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cs-CZ" b="1" dirty="0">
                <a:solidFill>
                  <a:schemeClr val="bg2"/>
                </a:solidFill>
              </a:rPr>
              <a:t>3.</a:t>
            </a:r>
          </a:p>
        </p:txBody>
      </p:sp>
      <p:sp>
        <p:nvSpPr>
          <p:cNvPr id="30" name="TextBox 29">
            <a:extLst>
              <a:ext uri="{FF2B5EF4-FFF2-40B4-BE49-F238E27FC236}">
                <a16:creationId xmlns:a16="http://schemas.microsoft.com/office/drawing/2014/main" id="{A539E7BA-66B0-488B-89DA-E67A8EF1B17D}"/>
              </a:ext>
            </a:extLst>
          </p:cNvPr>
          <p:cNvSpPr txBox="1"/>
          <p:nvPr/>
        </p:nvSpPr>
        <p:spPr>
          <a:xfrm>
            <a:off x="609919" y="1141566"/>
            <a:ext cx="4125166" cy="1708160"/>
          </a:xfrm>
          <a:prstGeom prst="rect">
            <a:avLst/>
          </a:prstGeom>
          <a:noFill/>
        </p:spPr>
        <p:txBody>
          <a:bodyPr wrap="square">
            <a:spAutoFit/>
          </a:bodyPr>
          <a:lstStyle/>
          <a:p>
            <a:pPr>
              <a:spcAft>
                <a:spcPts val="600"/>
              </a:spcAft>
              <a:buClr>
                <a:schemeClr val="tx2"/>
              </a:buClr>
              <a:buSzPct val="110000"/>
              <a:defRPr/>
            </a:pPr>
            <a:r>
              <a:rPr lang="cs-CZ" sz="1600" b="1" dirty="0">
                <a:solidFill>
                  <a:srgbClr val="2E2E38"/>
                </a:solidFill>
                <a:latin typeface="+mj-lt"/>
              </a:rPr>
              <a:t>Změny výše zlevněného nájemného</a:t>
            </a:r>
          </a:p>
          <a:p>
            <a:pPr algn="just"/>
            <a:r>
              <a:rPr lang="cs-CZ" sz="1400" dirty="0">
                <a:solidFill>
                  <a:schemeClr val="bg1"/>
                </a:solidFill>
                <a:latin typeface="+mj-lt"/>
              </a:rPr>
              <a:t>Výše nájemného má především vliv na tržby projektu. Čím je vyšší nájem oproti nabídkovému nájemnému, tím vyšší jsou tržby projektu a naopak. Změna tržeb následně ovlivní hodnotu peněžních toků projektu a čistou současnou hodnotu (ČSH) projektu ve variantách PPP a PSC.</a:t>
            </a:r>
          </a:p>
        </p:txBody>
      </p:sp>
      <p:sp>
        <p:nvSpPr>
          <p:cNvPr id="32" name="Title 1">
            <a:extLst>
              <a:ext uri="{FF2B5EF4-FFF2-40B4-BE49-F238E27FC236}">
                <a16:creationId xmlns:a16="http://schemas.microsoft.com/office/drawing/2014/main" id="{8E28A53A-6E02-412F-8AAD-F4EC440D04DF}"/>
              </a:ext>
            </a:extLst>
          </p:cNvPr>
          <p:cNvSpPr txBox="1">
            <a:spLocks/>
          </p:cNvSpPr>
          <p:nvPr/>
        </p:nvSpPr>
        <p:spPr>
          <a:xfrm>
            <a:off x="609919" y="501228"/>
            <a:ext cx="10829607" cy="59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400" b="0" kern="1200">
                <a:solidFill>
                  <a:schemeClr val="bg1"/>
                </a:solidFill>
                <a:latin typeface="Arial" panose="020B0604020202020204" pitchFamily="34" charset="0"/>
                <a:ea typeface="+mj-ea"/>
                <a:cs typeface="Arial" pitchFamily="34" charset="0"/>
              </a:defRPr>
            </a:lvl1pPr>
          </a:lstStyle>
          <a:p>
            <a:r>
              <a:rPr lang="cs-CZ" dirty="0"/>
              <a:t>Dopad změny výše zlevněného nájemného</a:t>
            </a:r>
          </a:p>
        </p:txBody>
      </p:sp>
      <p:cxnSp>
        <p:nvCxnSpPr>
          <p:cNvPr id="31" name="Straight Connector 30">
            <a:extLst>
              <a:ext uri="{FF2B5EF4-FFF2-40B4-BE49-F238E27FC236}">
                <a16:creationId xmlns:a16="http://schemas.microsoft.com/office/drawing/2014/main" id="{ABB31A8A-7BB9-4208-A51B-63E449F15B1C}"/>
              </a:ext>
            </a:extLst>
          </p:cNvPr>
          <p:cNvCxnSpPr>
            <a:cxnSpLocks/>
          </p:cNvCxnSpPr>
          <p:nvPr/>
        </p:nvCxnSpPr>
        <p:spPr>
          <a:xfrm>
            <a:off x="4825084" y="3599372"/>
            <a:ext cx="6624000" cy="0"/>
          </a:xfrm>
          <a:prstGeom prst="line">
            <a:avLst/>
          </a:prstGeom>
          <a:ln w="9525">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2A90C75B-BA31-4830-A4B3-CBBC83BE496F}"/>
              </a:ext>
            </a:extLst>
          </p:cNvPr>
          <p:cNvSpPr/>
          <p:nvPr/>
        </p:nvSpPr>
        <p:spPr>
          <a:xfrm>
            <a:off x="4825084" y="3273886"/>
            <a:ext cx="6881873" cy="334863"/>
          </a:xfrm>
          <a:prstGeom prst="rect">
            <a:avLst/>
          </a:prstGeom>
          <a:noFill/>
          <a:ln w="12700" cap="sq" cmpd="sng" algn="ctr">
            <a:noFill/>
            <a:prstDash val="solid"/>
            <a:miter lim="800000"/>
            <a:tailEnd type="none"/>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buClr>
                <a:schemeClr val="tx2"/>
              </a:buClr>
              <a:buSzPct val="110000"/>
              <a:defRPr/>
            </a:pPr>
            <a:r>
              <a:rPr lang="cs-CZ" sz="1600" b="1" dirty="0">
                <a:solidFill>
                  <a:srgbClr val="2E2E38"/>
                </a:solidFill>
                <a:latin typeface="+mj-lt"/>
              </a:rPr>
              <a:t>Průměrná výše dotace Brna na 1 m</a:t>
            </a:r>
            <a:r>
              <a:rPr lang="cs-CZ" sz="1600" b="1" baseline="30000" dirty="0">
                <a:solidFill>
                  <a:srgbClr val="2E2E38"/>
                </a:solidFill>
                <a:latin typeface="+mj-lt"/>
              </a:rPr>
              <a:t>2</a:t>
            </a:r>
            <a:r>
              <a:rPr lang="cs-CZ" sz="1600" b="1" dirty="0">
                <a:solidFill>
                  <a:srgbClr val="2E2E38"/>
                </a:solidFill>
                <a:latin typeface="+mj-lt"/>
              </a:rPr>
              <a:t> (bez ohledu na dispozici bytů)</a:t>
            </a:r>
            <a:endParaRPr lang="cs-CZ" sz="1600" b="1" dirty="0">
              <a:solidFill>
                <a:schemeClr val="bg1"/>
              </a:solidFill>
              <a:latin typeface="+mj-lt"/>
            </a:endParaRPr>
          </a:p>
        </p:txBody>
      </p:sp>
      <p:sp>
        <p:nvSpPr>
          <p:cNvPr id="37" name="TextBox 36">
            <a:extLst>
              <a:ext uri="{FF2B5EF4-FFF2-40B4-BE49-F238E27FC236}">
                <a16:creationId xmlns:a16="http://schemas.microsoft.com/office/drawing/2014/main" id="{6F17388A-7866-4F0E-B2B2-9ABA203482EE}"/>
              </a:ext>
            </a:extLst>
          </p:cNvPr>
          <p:cNvSpPr txBox="1"/>
          <p:nvPr/>
        </p:nvSpPr>
        <p:spPr>
          <a:xfrm>
            <a:off x="609920" y="6277619"/>
            <a:ext cx="3990656" cy="190821"/>
          </a:xfrm>
          <a:prstGeom prst="rect">
            <a:avLst/>
          </a:prstGeom>
          <a:noFill/>
        </p:spPr>
        <p:txBody>
          <a:bodyPr wrap="square" lIns="0" tIns="36576" rIns="0" bIns="0" rtlCol="0">
            <a:spAutoFit/>
          </a:bodyPr>
          <a:lstStyle/>
          <a:p>
            <a:pPr algn="l">
              <a:spcAft>
                <a:spcPts val="600"/>
              </a:spcAft>
              <a:buClr>
                <a:schemeClr val="tx2"/>
              </a:buClr>
              <a:buSzPct val="80000"/>
            </a:pPr>
            <a:r>
              <a:rPr lang="cs-CZ" sz="1000" i="1" baseline="30000" dirty="0">
                <a:solidFill>
                  <a:schemeClr val="bg1">
                    <a:lumMod val="60000"/>
                    <a:lumOff val="40000"/>
                  </a:schemeClr>
                </a:solidFill>
                <a:latin typeface="Arial" panose="020B0604020202020204" pitchFamily="34" charset="0"/>
                <a:cs typeface="Arial" panose="020B0604020202020204" pitchFamily="34" charset="0"/>
              </a:rPr>
              <a:t>1</a:t>
            </a:r>
            <a:r>
              <a:rPr lang="pl-PL" sz="1000" i="1" dirty="0">
                <a:solidFill>
                  <a:schemeClr val="bg1">
                    <a:lumMod val="60000"/>
                    <a:lumOff val="40000"/>
                  </a:schemeClr>
                </a:solidFill>
                <a:latin typeface="Arial" panose="020B0604020202020204" pitchFamily="34" charset="0"/>
                <a:cs typeface="Arial" panose="020B0604020202020204" pitchFamily="34" charset="0"/>
              </a:rPr>
              <a:t>Tržby projektu v 1. roce provozní fáze snížené o platbu za dostupnost</a:t>
            </a:r>
          </a:p>
        </p:txBody>
      </p:sp>
      <p:sp>
        <p:nvSpPr>
          <p:cNvPr id="2" name="Rectangle 1">
            <a:extLst>
              <a:ext uri="{FF2B5EF4-FFF2-40B4-BE49-F238E27FC236}">
                <a16:creationId xmlns:a16="http://schemas.microsoft.com/office/drawing/2014/main" id="{39CC5E15-4159-40E8-B064-F30F83768BD0}"/>
              </a:ext>
            </a:extLst>
          </p:cNvPr>
          <p:cNvSpPr/>
          <p:nvPr/>
        </p:nvSpPr>
        <p:spPr>
          <a:xfrm>
            <a:off x="600395" y="2928239"/>
            <a:ext cx="4125166" cy="2558161"/>
          </a:xfrm>
          <a:prstGeom prst="rect">
            <a:avLst/>
          </a:prstGeom>
          <a:noFill/>
          <a:ln w="19050">
            <a:solidFill>
              <a:schemeClr val="bg1">
                <a:lumMod val="60000"/>
                <a:lumOff val="40000"/>
              </a:schemeClr>
            </a:solidFill>
            <a:prstDash val="dash"/>
            <a:extLst>
              <a:ext uri="{C807C97D-BFC1-408E-A445-0C87EB9F89A2}">
                <ask:lineSketchStyleProps xmlns:ask="http://schemas.microsoft.com/office/drawing/2018/sketchyshapes" sd="1219033472">
                  <a:custGeom>
                    <a:avLst/>
                    <a:gdLst>
                      <a:gd name="connsiteX0" fmla="*/ 0 w 4125166"/>
                      <a:gd name="connsiteY0" fmla="*/ 0 h 2498901"/>
                      <a:gd name="connsiteX1" fmla="*/ 548058 w 4125166"/>
                      <a:gd name="connsiteY1" fmla="*/ 0 h 2498901"/>
                      <a:gd name="connsiteX2" fmla="*/ 1013612 w 4125166"/>
                      <a:gd name="connsiteY2" fmla="*/ 0 h 2498901"/>
                      <a:gd name="connsiteX3" fmla="*/ 1685425 w 4125166"/>
                      <a:gd name="connsiteY3" fmla="*/ 0 h 2498901"/>
                      <a:gd name="connsiteX4" fmla="*/ 2233483 w 4125166"/>
                      <a:gd name="connsiteY4" fmla="*/ 0 h 2498901"/>
                      <a:gd name="connsiteX5" fmla="*/ 2781541 w 4125166"/>
                      <a:gd name="connsiteY5" fmla="*/ 0 h 2498901"/>
                      <a:gd name="connsiteX6" fmla="*/ 3453353 w 4125166"/>
                      <a:gd name="connsiteY6" fmla="*/ 0 h 2498901"/>
                      <a:gd name="connsiteX7" fmla="*/ 4125166 w 4125166"/>
                      <a:gd name="connsiteY7" fmla="*/ 0 h 2498901"/>
                      <a:gd name="connsiteX8" fmla="*/ 4125166 w 4125166"/>
                      <a:gd name="connsiteY8" fmla="*/ 549758 h 2498901"/>
                      <a:gd name="connsiteX9" fmla="*/ 4125166 w 4125166"/>
                      <a:gd name="connsiteY9" fmla="*/ 999560 h 2498901"/>
                      <a:gd name="connsiteX10" fmla="*/ 4125166 w 4125166"/>
                      <a:gd name="connsiteY10" fmla="*/ 1449363 h 2498901"/>
                      <a:gd name="connsiteX11" fmla="*/ 4125166 w 4125166"/>
                      <a:gd name="connsiteY11" fmla="*/ 1949143 h 2498901"/>
                      <a:gd name="connsiteX12" fmla="*/ 4125166 w 4125166"/>
                      <a:gd name="connsiteY12" fmla="*/ 2498901 h 2498901"/>
                      <a:gd name="connsiteX13" fmla="*/ 3659612 w 4125166"/>
                      <a:gd name="connsiteY13" fmla="*/ 2498901 h 2498901"/>
                      <a:gd name="connsiteX14" fmla="*/ 2987799 w 4125166"/>
                      <a:gd name="connsiteY14" fmla="*/ 2498901 h 2498901"/>
                      <a:gd name="connsiteX15" fmla="*/ 2480993 w 4125166"/>
                      <a:gd name="connsiteY15" fmla="*/ 2498901 h 2498901"/>
                      <a:gd name="connsiteX16" fmla="*/ 1891683 w 4125166"/>
                      <a:gd name="connsiteY16" fmla="*/ 2498901 h 2498901"/>
                      <a:gd name="connsiteX17" fmla="*/ 1219871 w 4125166"/>
                      <a:gd name="connsiteY17" fmla="*/ 2498901 h 2498901"/>
                      <a:gd name="connsiteX18" fmla="*/ 630561 w 4125166"/>
                      <a:gd name="connsiteY18" fmla="*/ 2498901 h 2498901"/>
                      <a:gd name="connsiteX19" fmla="*/ 0 w 4125166"/>
                      <a:gd name="connsiteY19" fmla="*/ 2498901 h 2498901"/>
                      <a:gd name="connsiteX20" fmla="*/ 0 w 4125166"/>
                      <a:gd name="connsiteY20" fmla="*/ 2049099 h 2498901"/>
                      <a:gd name="connsiteX21" fmla="*/ 0 w 4125166"/>
                      <a:gd name="connsiteY21" fmla="*/ 1574308 h 2498901"/>
                      <a:gd name="connsiteX22" fmla="*/ 0 w 4125166"/>
                      <a:gd name="connsiteY22" fmla="*/ 1024549 h 2498901"/>
                      <a:gd name="connsiteX23" fmla="*/ 0 w 4125166"/>
                      <a:gd name="connsiteY23" fmla="*/ 524769 h 2498901"/>
                      <a:gd name="connsiteX24" fmla="*/ 0 w 4125166"/>
                      <a:gd name="connsiteY24" fmla="*/ 0 h 249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25166" h="2498901" extrusionOk="0">
                        <a:moveTo>
                          <a:pt x="0" y="0"/>
                        </a:moveTo>
                        <a:cubicBezTo>
                          <a:pt x="251437" y="-32443"/>
                          <a:pt x="414148" y="23279"/>
                          <a:pt x="548058" y="0"/>
                        </a:cubicBezTo>
                        <a:cubicBezTo>
                          <a:pt x="681968" y="-23279"/>
                          <a:pt x="891156" y="2492"/>
                          <a:pt x="1013612" y="0"/>
                        </a:cubicBezTo>
                        <a:cubicBezTo>
                          <a:pt x="1136068" y="-2492"/>
                          <a:pt x="1532948" y="74352"/>
                          <a:pt x="1685425" y="0"/>
                        </a:cubicBezTo>
                        <a:cubicBezTo>
                          <a:pt x="1837902" y="-74352"/>
                          <a:pt x="2105405" y="35565"/>
                          <a:pt x="2233483" y="0"/>
                        </a:cubicBezTo>
                        <a:cubicBezTo>
                          <a:pt x="2361561" y="-35565"/>
                          <a:pt x="2517931" y="5806"/>
                          <a:pt x="2781541" y="0"/>
                        </a:cubicBezTo>
                        <a:cubicBezTo>
                          <a:pt x="3045151" y="-5806"/>
                          <a:pt x="3184391" y="13475"/>
                          <a:pt x="3453353" y="0"/>
                        </a:cubicBezTo>
                        <a:cubicBezTo>
                          <a:pt x="3722315" y="-13475"/>
                          <a:pt x="3850084" y="10729"/>
                          <a:pt x="4125166" y="0"/>
                        </a:cubicBezTo>
                        <a:cubicBezTo>
                          <a:pt x="4186498" y="190967"/>
                          <a:pt x="4106534" y="365425"/>
                          <a:pt x="4125166" y="549758"/>
                        </a:cubicBezTo>
                        <a:cubicBezTo>
                          <a:pt x="4143798" y="734091"/>
                          <a:pt x="4113452" y="848156"/>
                          <a:pt x="4125166" y="999560"/>
                        </a:cubicBezTo>
                        <a:cubicBezTo>
                          <a:pt x="4136880" y="1150964"/>
                          <a:pt x="4114501" y="1287846"/>
                          <a:pt x="4125166" y="1449363"/>
                        </a:cubicBezTo>
                        <a:cubicBezTo>
                          <a:pt x="4135831" y="1610880"/>
                          <a:pt x="4088702" y="1699931"/>
                          <a:pt x="4125166" y="1949143"/>
                        </a:cubicBezTo>
                        <a:cubicBezTo>
                          <a:pt x="4161630" y="2198355"/>
                          <a:pt x="4118560" y="2270837"/>
                          <a:pt x="4125166" y="2498901"/>
                        </a:cubicBezTo>
                        <a:cubicBezTo>
                          <a:pt x="3944784" y="2505745"/>
                          <a:pt x="3796334" y="2443199"/>
                          <a:pt x="3659612" y="2498901"/>
                        </a:cubicBezTo>
                        <a:cubicBezTo>
                          <a:pt x="3522890" y="2554603"/>
                          <a:pt x="3203740" y="2435654"/>
                          <a:pt x="2987799" y="2498901"/>
                        </a:cubicBezTo>
                        <a:cubicBezTo>
                          <a:pt x="2771858" y="2562148"/>
                          <a:pt x="2727002" y="2484447"/>
                          <a:pt x="2480993" y="2498901"/>
                        </a:cubicBezTo>
                        <a:cubicBezTo>
                          <a:pt x="2234984" y="2513355"/>
                          <a:pt x="2081242" y="2476757"/>
                          <a:pt x="1891683" y="2498901"/>
                        </a:cubicBezTo>
                        <a:cubicBezTo>
                          <a:pt x="1702124" y="2521045"/>
                          <a:pt x="1413895" y="2496831"/>
                          <a:pt x="1219871" y="2498901"/>
                        </a:cubicBezTo>
                        <a:cubicBezTo>
                          <a:pt x="1025847" y="2500971"/>
                          <a:pt x="809644" y="2444747"/>
                          <a:pt x="630561" y="2498901"/>
                        </a:cubicBezTo>
                        <a:cubicBezTo>
                          <a:pt x="451478" y="2553055"/>
                          <a:pt x="301535" y="2440908"/>
                          <a:pt x="0" y="2498901"/>
                        </a:cubicBezTo>
                        <a:cubicBezTo>
                          <a:pt x="-12357" y="2385164"/>
                          <a:pt x="10659" y="2183369"/>
                          <a:pt x="0" y="2049099"/>
                        </a:cubicBezTo>
                        <a:cubicBezTo>
                          <a:pt x="-10659" y="1914829"/>
                          <a:pt x="44553" y="1774233"/>
                          <a:pt x="0" y="1574308"/>
                        </a:cubicBezTo>
                        <a:cubicBezTo>
                          <a:pt x="-44553" y="1374383"/>
                          <a:pt x="29085" y="1278000"/>
                          <a:pt x="0" y="1024549"/>
                        </a:cubicBezTo>
                        <a:cubicBezTo>
                          <a:pt x="-29085" y="771098"/>
                          <a:pt x="59219" y="729414"/>
                          <a:pt x="0" y="524769"/>
                        </a:cubicBezTo>
                        <a:cubicBezTo>
                          <a:pt x="-59219" y="320124"/>
                          <a:pt x="47566" y="17536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cs-CZ" sz="1200" dirty="0">
              <a:solidFill>
                <a:schemeClr val="tx1"/>
              </a:solidFill>
            </a:endParaRPr>
          </a:p>
        </p:txBody>
      </p:sp>
      <p:sp>
        <p:nvSpPr>
          <p:cNvPr id="34" name="TextBox 33">
            <a:extLst>
              <a:ext uri="{FF2B5EF4-FFF2-40B4-BE49-F238E27FC236}">
                <a16:creationId xmlns:a16="http://schemas.microsoft.com/office/drawing/2014/main" id="{2B52BC1C-4E2F-4EFD-A7AA-510F4DFE1DC2}"/>
              </a:ext>
            </a:extLst>
          </p:cNvPr>
          <p:cNvSpPr txBox="1"/>
          <p:nvPr/>
        </p:nvSpPr>
        <p:spPr>
          <a:xfrm>
            <a:off x="7606345" y="1677164"/>
            <a:ext cx="1838770" cy="252377"/>
          </a:xfrm>
          <a:prstGeom prst="rect">
            <a:avLst/>
          </a:prstGeom>
          <a:noFill/>
        </p:spPr>
        <p:txBody>
          <a:bodyPr wrap="square" lIns="0" tIns="36576" rIns="0" bIns="0" rtlCol="0">
            <a:spAutoFit/>
          </a:bodyPr>
          <a:lstStyle/>
          <a:p>
            <a:pPr algn="ctr">
              <a:spcAft>
                <a:spcPts val="600"/>
              </a:spcAft>
              <a:buClr>
                <a:schemeClr val="tx2"/>
              </a:buClr>
              <a:buSzPct val="80000"/>
            </a:pPr>
            <a:r>
              <a:rPr lang="cs-CZ" sz="1400" b="1" dirty="0">
                <a:solidFill>
                  <a:schemeClr val="bg1"/>
                </a:solidFill>
                <a:latin typeface="Arial" panose="020B0604020202020204" pitchFamily="34" charset="0"/>
                <a:cs typeface="Arial" panose="020B0604020202020204" pitchFamily="34" charset="0"/>
              </a:rPr>
              <a:t>70 %</a:t>
            </a:r>
          </a:p>
        </p:txBody>
      </p:sp>
      <p:sp>
        <p:nvSpPr>
          <p:cNvPr id="35" name="TextBox 34">
            <a:extLst>
              <a:ext uri="{FF2B5EF4-FFF2-40B4-BE49-F238E27FC236}">
                <a16:creationId xmlns:a16="http://schemas.microsoft.com/office/drawing/2014/main" id="{B523D9D8-15DC-428F-B18B-B200E2190266}"/>
              </a:ext>
            </a:extLst>
          </p:cNvPr>
          <p:cNvSpPr txBox="1"/>
          <p:nvPr/>
        </p:nvSpPr>
        <p:spPr>
          <a:xfrm>
            <a:off x="9411668" y="1668472"/>
            <a:ext cx="1838770" cy="252377"/>
          </a:xfrm>
          <a:prstGeom prst="rect">
            <a:avLst/>
          </a:prstGeom>
          <a:noFill/>
        </p:spPr>
        <p:txBody>
          <a:bodyPr wrap="square" lIns="0" tIns="36576" rIns="0" bIns="0" rtlCol="0">
            <a:spAutoFit/>
          </a:bodyPr>
          <a:lstStyle/>
          <a:p>
            <a:pPr algn="ctr">
              <a:spcAft>
                <a:spcPts val="600"/>
              </a:spcAft>
              <a:buClr>
                <a:schemeClr val="tx2"/>
              </a:buClr>
              <a:buSzPct val="80000"/>
            </a:pPr>
            <a:r>
              <a:rPr lang="cs-CZ" sz="1400" b="1" dirty="0">
                <a:solidFill>
                  <a:schemeClr val="bg1"/>
                </a:solidFill>
                <a:latin typeface="Arial" panose="020B0604020202020204" pitchFamily="34" charset="0"/>
                <a:cs typeface="Arial" panose="020B0604020202020204" pitchFamily="34" charset="0"/>
              </a:rPr>
              <a:t>80 %</a:t>
            </a:r>
          </a:p>
        </p:txBody>
      </p:sp>
      <p:sp>
        <p:nvSpPr>
          <p:cNvPr id="36" name="TextBox 35">
            <a:extLst>
              <a:ext uri="{FF2B5EF4-FFF2-40B4-BE49-F238E27FC236}">
                <a16:creationId xmlns:a16="http://schemas.microsoft.com/office/drawing/2014/main" id="{658892F2-F237-41FA-98BB-48E12AED6912}"/>
              </a:ext>
            </a:extLst>
          </p:cNvPr>
          <p:cNvSpPr txBox="1"/>
          <p:nvPr/>
        </p:nvSpPr>
        <p:spPr>
          <a:xfrm>
            <a:off x="5812566" y="1658947"/>
            <a:ext cx="1838770" cy="252377"/>
          </a:xfrm>
          <a:prstGeom prst="rect">
            <a:avLst/>
          </a:prstGeom>
          <a:noFill/>
        </p:spPr>
        <p:txBody>
          <a:bodyPr wrap="square" lIns="0" tIns="36576" rIns="0" bIns="0" rtlCol="0">
            <a:spAutoFit/>
          </a:bodyPr>
          <a:lstStyle/>
          <a:p>
            <a:pPr algn="ctr">
              <a:spcAft>
                <a:spcPts val="600"/>
              </a:spcAft>
              <a:buClr>
                <a:schemeClr val="tx2"/>
              </a:buClr>
              <a:buSzPct val="80000"/>
            </a:pPr>
            <a:r>
              <a:rPr lang="cs-CZ" sz="1400" b="1" dirty="0">
                <a:solidFill>
                  <a:schemeClr val="bg1"/>
                </a:solidFill>
                <a:latin typeface="Arial" panose="020B0604020202020204" pitchFamily="34" charset="0"/>
                <a:cs typeface="Arial" panose="020B0604020202020204" pitchFamily="34" charset="0"/>
              </a:rPr>
              <a:t>60 %</a:t>
            </a:r>
          </a:p>
        </p:txBody>
      </p:sp>
    </p:spTree>
    <p:extLst>
      <p:ext uri="{BB962C8B-B14F-4D97-AF65-F5344CB8AC3E}">
        <p14:creationId xmlns:p14="http://schemas.microsoft.com/office/powerpoint/2010/main" val="3874060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B92C24EF-3008-4F18-BCC3-BBB3D2562813}"/>
              </a:ext>
            </a:extLst>
          </p:cNvPr>
          <p:cNvCxnSpPr>
            <a:cxnSpLocks/>
          </p:cNvCxnSpPr>
          <p:nvPr/>
        </p:nvCxnSpPr>
        <p:spPr>
          <a:xfrm>
            <a:off x="4687991" y="1540688"/>
            <a:ext cx="6732000" cy="0"/>
          </a:xfrm>
          <a:prstGeom prst="line">
            <a:avLst/>
          </a:prstGeom>
          <a:ln w="9525">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2F5423A-64E5-4540-A298-2E160F8E00A4}"/>
              </a:ext>
            </a:extLst>
          </p:cNvPr>
          <p:cNvSpPr/>
          <p:nvPr/>
        </p:nvSpPr>
        <p:spPr>
          <a:xfrm>
            <a:off x="4702484" y="1200150"/>
            <a:ext cx="6759575" cy="334863"/>
          </a:xfrm>
          <a:prstGeom prst="rect">
            <a:avLst/>
          </a:prstGeom>
          <a:noFill/>
          <a:ln w="12700" cap="sq" cmpd="sng" algn="ctr">
            <a:noFill/>
            <a:prstDash val="solid"/>
            <a:miter lim="800000"/>
            <a:tailEnd type="none"/>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a:spcAft>
                <a:spcPts val="600"/>
              </a:spcAft>
              <a:buClr>
                <a:schemeClr val="tx2"/>
              </a:buClr>
              <a:buSzPct val="110000"/>
              <a:defRPr/>
            </a:pPr>
            <a:r>
              <a:rPr lang="cs-CZ" sz="1600" b="1" dirty="0">
                <a:solidFill>
                  <a:srgbClr val="2E2E38"/>
                </a:solidFill>
                <a:latin typeface="+mj-lt"/>
              </a:rPr>
              <a:t>Míra dostupnosti bydlení dle příjmových skupin domácností</a:t>
            </a:r>
            <a:endParaRPr lang="cs-CZ" sz="1600" b="1" dirty="0">
              <a:solidFill>
                <a:schemeClr val="bg1"/>
              </a:solidFill>
              <a:latin typeface="+mj-lt"/>
            </a:endParaRPr>
          </a:p>
        </p:txBody>
      </p:sp>
      <p:sp>
        <p:nvSpPr>
          <p:cNvPr id="14" name="Rectangle 13">
            <a:extLst>
              <a:ext uri="{FF2B5EF4-FFF2-40B4-BE49-F238E27FC236}">
                <a16:creationId xmlns:a16="http://schemas.microsoft.com/office/drawing/2014/main" id="{BA76FFFF-7FDD-4292-9FB8-E5CEF4DBB06E}"/>
              </a:ext>
            </a:extLst>
          </p:cNvPr>
          <p:cNvSpPr/>
          <p:nvPr/>
        </p:nvSpPr>
        <p:spPr>
          <a:xfrm>
            <a:off x="4820607" y="4973411"/>
            <a:ext cx="6625268" cy="334863"/>
          </a:xfrm>
          <a:prstGeom prst="rect">
            <a:avLst/>
          </a:prstGeom>
          <a:noFill/>
          <a:ln w="12700" cap="sq" cmpd="sng" algn="ctr">
            <a:noFill/>
            <a:prstDash val="solid"/>
            <a:miter lim="800000"/>
            <a:tailEnd type="none"/>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a:spcAft>
                <a:spcPts val="600"/>
              </a:spcAft>
              <a:buClr>
                <a:schemeClr val="tx2"/>
              </a:buClr>
              <a:buSzPct val="110000"/>
              <a:defRPr/>
            </a:pPr>
            <a:r>
              <a:rPr lang="cs-CZ" sz="1600" b="1">
                <a:solidFill>
                  <a:srgbClr val="2E2E38"/>
                </a:solidFill>
                <a:latin typeface="+mj-lt"/>
              </a:rPr>
              <a:t>Legenda</a:t>
            </a:r>
            <a:endParaRPr lang="cs-CZ" sz="1600" b="1">
              <a:solidFill>
                <a:schemeClr val="bg1"/>
              </a:solidFill>
              <a:latin typeface="+mj-lt"/>
            </a:endParaRPr>
          </a:p>
        </p:txBody>
      </p:sp>
      <p:sp>
        <p:nvSpPr>
          <p:cNvPr id="15" name="Rectangle 14">
            <a:extLst>
              <a:ext uri="{FF2B5EF4-FFF2-40B4-BE49-F238E27FC236}">
                <a16:creationId xmlns:a16="http://schemas.microsoft.com/office/drawing/2014/main" id="{929E599C-E948-42FB-B1FA-240F8A39BFF9}"/>
              </a:ext>
            </a:extLst>
          </p:cNvPr>
          <p:cNvSpPr/>
          <p:nvPr/>
        </p:nvSpPr>
        <p:spPr>
          <a:xfrm>
            <a:off x="4820607" y="5376086"/>
            <a:ext cx="452436" cy="213425"/>
          </a:xfrm>
          <a:prstGeom prst="rect">
            <a:avLst/>
          </a:prstGeom>
          <a:solidFill>
            <a:srgbClr val="3ACA9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a:solidFill>
                <a:schemeClr val="tx1"/>
              </a:solidFill>
            </a:endParaRPr>
          </a:p>
        </p:txBody>
      </p:sp>
      <p:sp>
        <p:nvSpPr>
          <p:cNvPr id="16" name="Rectangle 15">
            <a:extLst>
              <a:ext uri="{FF2B5EF4-FFF2-40B4-BE49-F238E27FC236}">
                <a16:creationId xmlns:a16="http://schemas.microsoft.com/office/drawing/2014/main" id="{D34DEDBD-DF71-4255-B429-2A28D69B501B}"/>
              </a:ext>
            </a:extLst>
          </p:cNvPr>
          <p:cNvSpPr/>
          <p:nvPr/>
        </p:nvSpPr>
        <p:spPr>
          <a:xfrm>
            <a:off x="4820607" y="5643929"/>
            <a:ext cx="452436" cy="213425"/>
          </a:xfrm>
          <a:prstGeom prst="rect">
            <a:avLst/>
          </a:prstGeom>
          <a:solidFill>
            <a:srgbClr val="BAEC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cs-CZ" sz="1200">
              <a:solidFill>
                <a:schemeClr val="tx1"/>
              </a:solidFill>
            </a:endParaRPr>
          </a:p>
        </p:txBody>
      </p:sp>
      <p:sp>
        <p:nvSpPr>
          <p:cNvPr id="17" name="TextBox 16">
            <a:extLst>
              <a:ext uri="{FF2B5EF4-FFF2-40B4-BE49-F238E27FC236}">
                <a16:creationId xmlns:a16="http://schemas.microsoft.com/office/drawing/2014/main" id="{977BFEE0-DA20-4243-876C-E8FC3AB8E2CB}"/>
              </a:ext>
            </a:extLst>
          </p:cNvPr>
          <p:cNvSpPr txBox="1"/>
          <p:nvPr/>
        </p:nvSpPr>
        <p:spPr>
          <a:xfrm>
            <a:off x="5522382" y="5375076"/>
            <a:ext cx="1944519" cy="215444"/>
          </a:xfrm>
          <a:prstGeom prst="rect">
            <a:avLst/>
          </a:prstGeom>
          <a:noFill/>
        </p:spPr>
        <p:txBody>
          <a:bodyPr wrap="square" lIns="0" tIns="0" rIns="0" bIns="0" rtlCol="0" anchor="ctr">
            <a:spAutoFit/>
          </a:bodyPr>
          <a:lstStyle/>
          <a:p>
            <a:pPr algn="l">
              <a:spcAft>
                <a:spcPts val="600"/>
              </a:spcAft>
              <a:buClr>
                <a:schemeClr val="tx2"/>
              </a:buClr>
              <a:buSzPct val="80000"/>
            </a:pPr>
            <a:r>
              <a:rPr lang="cs-CZ" sz="1400">
                <a:solidFill>
                  <a:schemeClr val="bg1"/>
                </a:solidFill>
                <a:latin typeface="+mj-lt"/>
                <a:cs typeface="Arial" panose="020B0604020202020204" pitchFamily="34" charset="0"/>
              </a:rPr>
              <a:t>Vysoká dostupnost</a:t>
            </a:r>
          </a:p>
        </p:txBody>
      </p:sp>
      <p:sp>
        <p:nvSpPr>
          <p:cNvPr id="18" name="Rectangle 17">
            <a:extLst>
              <a:ext uri="{FF2B5EF4-FFF2-40B4-BE49-F238E27FC236}">
                <a16:creationId xmlns:a16="http://schemas.microsoft.com/office/drawing/2014/main" id="{4677C5CD-6FDA-406A-89DC-ACBECAE0206C}"/>
              </a:ext>
            </a:extLst>
          </p:cNvPr>
          <p:cNvSpPr/>
          <p:nvPr/>
        </p:nvSpPr>
        <p:spPr>
          <a:xfrm>
            <a:off x="7466901" y="5376086"/>
            <a:ext cx="452436" cy="213425"/>
          </a:xfrm>
          <a:prstGeom prst="rect">
            <a:avLst/>
          </a:prstGeom>
          <a:solidFill>
            <a:schemeClr val="accent6">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cs-CZ" sz="1200">
              <a:solidFill>
                <a:schemeClr val="tx1"/>
              </a:solidFill>
            </a:endParaRPr>
          </a:p>
        </p:txBody>
      </p:sp>
      <p:sp>
        <p:nvSpPr>
          <p:cNvPr id="19" name="Rectangle 18">
            <a:extLst>
              <a:ext uri="{FF2B5EF4-FFF2-40B4-BE49-F238E27FC236}">
                <a16:creationId xmlns:a16="http://schemas.microsoft.com/office/drawing/2014/main" id="{2C5D72BE-F64C-4F1F-8A70-AA1D1C5729B7}"/>
              </a:ext>
            </a:extLst>
          </p:cNvPr>
          <p:cNvSpPr/>
          <p:nvPr/>
        </p:nvSpPr>
        <p:spPr>
          <a:xfrm>
            <a:off x="7466901" y="5643929"/>
            <a:ext cx="452436" cy="213425"/>
          </a:xfrm>
          <a:prstGeom prst="rect">
            <a:avLst/>
          </a:prstGeom>
          <a:solidFill>
            <a:schemeClr val="accent5">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cs-CZ" sz="1200">
              <a:solidFill>
                <a:schemeClr val="tx1"/>
              </a:solidFill>
            </a:endParaRPr>
          </a:p>
        </p:txBody>
      </p:sp>
      <p:sp>
        <p:nvSpPr>
          <p:cNvPr id="20" name="TextBox 19">
            <a:extLst>
              <a:ext uri="{FF2B5EF4-FFF2-40B4-BE49-F238E27FC236}">
                <a16:creationId xmlns:a16="http://schemas.microsoft.com/office/drawing/2014/main" id="{0ACDD7C0-73B0-45D4-B04E-FE4904E107AB}"/>
              </a:ext>
            </a:extLst>
          </p:cNvPr>
          <p:cNvSpPr txBox="1"/>
          <p:nvPr/>
        </p:nvSpPr>
        <p:spPr>
          <a:xfrm>
            <a:off x="5522382" y="5642919"/>
            <a:ext cx="1944519" cy="215444"/>
          </a:xfrm>
          <a:prstGeom prst="rect">
            <a:avLst/>
          </a:prstGeom>
          <a:noFill/>
        </p:spPr>
        <p:txBody>
          <a:bodyPr wrap="square" lIns="0" tIns="0" rIns="0" bIns="0" rtlCol="0" anchor="ctr">
            <a:spAutoFit/>
          </a:bodyPr>
          <a:lstStyle/>
          <a:p>
            <a:pPr algn="l">
              <a:spcAft>
                <a:spcPts val="600"/>
              </a:spcAft>
              <a:buClr>
                <a:schemeClr val="tx2"/>
              </a:buClr>
              <a:buSzPct val="80000"/>
            </a:pPr>
            <a:r>
              <a:rPr lang="cs-CZ" sz="1400">
                <a:solidFill>
                  <a:schemeClr val="bg1"/>
                </a:solidFill>
                <a:latin typeface="+mj-lt"/>
                <a:cs typeface="Arial" panose="020B0604020202020204" pitchFamily="34" charset="0"/>
              </a:rPr>
              <a:t>Střední dostupnost</a:t>
            </a:r>
          </a:p>
        </p:txBody>
      </p:sp>
      <p:sp>
        <p:nvSpPr>
          <p:cNvPr id="21" name="TextBox 20">
            <a:extLst>
              <a:ext uri="{FF2B5EF4-FFF2-40B4-BE49-F238E27FC236}">
                <a16:creationId xmlns:a16="http://schemas.microsoft.com/office/drawing/2014/main" id="{78618FEC-0226-403A-912C-57C835B3F01D}"/>
              </a:ext>
            </a:extLst>
          </p:cNvPr>
          <p:cNvSpPr txBox="1"/>
          <p:nvPr/>
        </p:nvSpPr>
        <p:spPr>
          <a:xfrm>
            <a:off x="8168676" y="5375076"/>
            <a:ext cx="1944519" cy="215444"/>
          </a:xfrm>
          <a:prstGeom prst="rect">
            <a:avLst/>
          </a:prstGeom>
          <a:noFill/>
        </p:spPr>
        <p:txBody>
          <a:bodyPr wrap="square" lIns="0" tIns="0" rIns="0" bIns="0" rtlCol="0" anchor="ctr">
            <a:spAutoFit/>
          </a:bodyPr>
          <a:lstStyle/>
          <a:p>
            <a:pPr algn="l">
              <a:spcAft>
                <a:spcPts val="600"/>
              </a:spcAft>
              <a:buClr>
                <a:schemeClr val="tx2"/>
              </a:buClr>
              <a:buSzPct val="80000"/>
            </a:pPr>
            <a:r>
              <a:rPr lang="cs-CZ" sz="1400">
                <a:solidFill>
                  <a:schemeClr val="bg1"/>
                </a:solidFill>
                <a:latin typeface="+mj-lt"/>
                <a:cs typeface="Arial" panose="020B0604020202020204" pitchFamily="34" charset="0"/>
              </a:rPr>
              <a:t>Nízká dostupnost</a:t>
            </a:r>
          </a:p>
        </p:txBody>
      </p:sp>
      <p:sp>
        <p:nvSpPr>
          <p:cNvPr id="22" name="TextBox 21">
            <a:extLst>
              <a:ext uri="{FF2B5EF4-FFF2-40B4-BE49-F238E27FC236}">
                <a16:creationId xmlns:a16="http://schemas.microsoft.com/office/drawing/2014/main" id="{FE9CDB66-0C17-4BE5-B59A-DCF910DBEBA7}"/>
              </a:ext>
            </a:extLst>
          </p:cNvPr>
          <p:cNvSpPr txBox="1"/>
          <p:nvPr/>
        </p:nvSpPr>
        <p:spPr>
          <a:xfrm>
            <a:off x="8168676" y="5642919"/>
            <a:ext cx="1944519" cy="215444"/>
          </a:xfrm>
          <a:prstGeom prst="rect">
            <a:avLst/>
          </a:prstGeom>
          <a:noFill/>
        </p:spPr>
        <p:txBody>
          <a:bodyPr wrap="square" lIns="0" tIns="0" rIns="0" bIns="0" rtlCol="0" anchor="ctr">
            <a:spAutoFit/>
          </a:bodyPr>
          <a:lstStyle/>
          <a:p>
            <a:pPr algn="l">
              <a:spcAft>
                <a:spcPts val="600"/>
              </a:spcAft>
              <a:buClr>
                <a:schemeClr val="tx2"/>
              </a:buClr>
              <a:buSzPct val="80000"/>
            </a:pPr>
            <a:r>
              <a:rPr lang="cs-CZ" sz="1400">
                <a:solidFill>
                  <a:schemeClr val="bg1"/>
                </a:solidFill>
                <a:latin typeface="+mj-lt"/>
                <a:cs typeface="Arial" panose="020B0604020202020204" pitchFamily="34" charset="0"/>
              </a:rPr>
              <a:t>Nedostupné</a:t>
            </a:r>
          </a:p>
        </p:txBody>
      </p:sp>
      <p:graphicFrame>
        <p:nvGraphicFramePr>
          <p:cNvPr id="24" name="Table 23">
            <a:extLst>
              <a:ext uri="{FF2B5EF4-FFF2-40B4-BE49-F238E27FC236}">
                <a16:creationId xmlns:a16="http://schemas.microsoft.com/office/drawing/2014/main" id="{2E600777-A93F-4A56-8DC3-8EEA5F5FA56E}"/>
              </a:ext>
            </a:extLst>
          </p:cNvPr>
          <p:cNvGraphicFramePr>
            <a:graphicFrameLocks noGrp="1"/>
          </p:cNvGraphicFramePr>
          <p:nvPr/>
        </p:nvGraphicFramePr>
        <p:xfrm>
          <a:off x="4702484" y="1731439"/>
          <a:ext cx="6764468" cy="3090946"/>
        </p:xfrm>
        <a:graphic>
          <a:graphicData uri="http://schemas.openxmlformats.org/drawingml/2006/table">
            <a:tbl>
              <a:tblPr/>
              <a:tblGrid>
                <a:gridCol w="593224">
                  <a:extLst>
                    <a:ext uri="{9D8B030D-6E8A-4147-A177-3AD203B41FA5}">
                      <a16:colId xmlns:a16="http://schemas.microsoft.com/office/drawing/2014/main" val="2373656011"/>
                    </a:ext>
                  </a:extLst>
                </a:gridCol>
                <a:gridCol w="495824">
                  <a:extLst>
                    <a:ext uri="{9D8B030D-6E8A-4147-A177-3AD203B41FA5}">
                      <a16:colId xmlns:a16="http://schemas.microsoft.com/office/drawing/2014/main" val="3015730875"/>
                    </a:ext>
                  </a:extLst>
                </a:gridCol>
                <a:gridCol w="495824">
                  <a:extLst>
                    <a:ext uri="{9D8B030D-6E8A-4147-A177-3AD203B41FA5}">
                      <a16:colId xmlns:a16="http://schemas.microsoft.com/office/drawing/2014/main" val="2034115692"/>
                    </a:ext>
                  </a:extLst>
                </a:gridCol>
                <a:gridCol w="495824">
                  <a:extLst>
                    <a:ext uri="{9D8B030D-6E8A-4147-A177-3AD203B41FA5}">
                      <a16:colId xmlns:a16="http://schemas.microsoft.com/office/drawing/2014/main" val="1109498999"/>
                    </a:ext>
                  </a:extLst>
                </a:gridCol>
                <a:gridCol w="495824">
                  <a:extLst>
                    <a:ext uri="{9D8B030D-6E8A-4147-A177-3AD203B41FA5}">
                      <a16:colId xmlns:a16="http://schemas.microsoft.com/office/drawing/2014/main" val="4002168828"/>
                    </a:ext>
                  </a:extLst>
                </a:gridCol>
                <a:gridCol w="97400">
                  <a:extLst>
                    <a:ext uri="{9D8B030D-6E8A-4147-A177-3AD203B41FA5}">
                      <a16:colId xmlns:a16="http://schemas.microsoft.com/office/drawing/2014/main" val="3176906826"/>
                    </a:ext>
                  </a:extLst>
                </a:gridCol>
                <a:gridCol w="495824">
                  <a:extLst>
                    <a:ext uri="{9D8B030D-6E8A-4147-A177-3AD203B41FA5}">
                      <a16:colId xmlns:a16="http://schemas.microsoft.com/office/drawing/2014/main" val="3162744426"/>
                    </a:ext>
                  </a:extLst>
                </a:gridCol>
                <a:gridCol w="495824">
                  <a:extLst>
                    <a:ext uri="{9D8B030D-6E8A-4147-A177-3AD203B41FA5}">
                      <a16:colId xmlns:a16="http://schemas.microsoft.com/office/drawing/2014/main" val="2249558455"/>
                    </a:ext>
                  </a:extLst>
                </a:gridCol>
                <a:gridCol w="495824">
                  <a:extLst>
                    <a:ext uri="{9D8B030D-6E8A-4147-A177-3AD203B41FA5}">
                      <a16:colId xmlns:a16="http://schemas.microsoft.com/office/drawing/2014/main" val="4090427843"/>
                    </a:ext>
                  </a:extLst>
                </a:gridCol>
                <a:gridCol w="495824">
                  <a:extLst>
                    <a:ext uri="{9D8B030D-6E8A-4147-A177-3AD203B41FA5}">
                      <a16:colId xmlns:a16="http://schemas.microsoft.com/office/drawing/2014/main" val="2093780656"/>
                    </a:ext>
                  </a:extLst>
                </a:gridCol>
                <a:gridCol w="123956">
                  <a:extLst>
                    <a:ext uri="{9D8B030D-6E8A-4147-A177-3AD203B41FA5}">
                      <a16:colId xmlns:a16="http://schemas.microsoft.com/office/drawing/2014/main" val="4118892590"/>
                    </a:ext>
                  </a:extLst>
                </a:gridCol>
                <a:gridCol w="495824">
                  <a:extLst>
                    <a:ext uri="{9D8B030D-6E8A-4147-A177-3AD203B41FA5}">
                      <a16:colId xmlns:a16="http://schemas.microsoft.com/office/drawing/2014/main" val="2099753215"/>
                    </a:ext>
                  </a:extLst>
                </a:gridCol>
                <a:gridCol w="495824">
                  <a:extLst>
                    <a:ext uri="{9D8B030D-6E8A-4147-A177-3AD203B41FA5}">
                      <a16:colId xmlns:a16="http://schemas.microsoft.com/office/drawing/2014/main" val="571825283"/>
                    </a:ext>
                  </a:extLst>
                </a:gridCol>
                <a:gridCol w="495824">
                  <a:extLst>
                    <a:ext uri="{9D8B030D-6E8A-4147-A177-3AD203B41FA5}">
                      <a16:colId xmlns:a16="http://schemas.microsoft.com/office/drawing/2014/main" val="3014840296"/>
                    </a:ext>
                  </a:extLst>
                </a:gridCol>
                <a:gridCol w="495824">
                  <a:extLst>
                    <a:ext uri="{9D8B030D-6E8A-4147-A177-3AD203B41FA5}">
                      <a16:colId xmlns:a16="http://schemas.microsoft.com/office/drawing/2014/main" val="1940721418"/>
                    </a:ext>
                  </a:extLst>
                </a:gridCol>
              </a:tblGrid>
              <a:tr h="196503">
                <a:tc>
                  <a:txBody>
                    <a:bodyPr/>
                    <a:lstStyle/>
                    <a:p>
                      <a:pPr algn="ctr" fontAlgn="b"/>
                      <a:r>
                        <a:rPr lang="cs-CZ" sz="1200" b="1" i="0" u="none" strike="noStrike" dirty="0">
                          <a:solidFill>
                            <a:schemeClr val="tx1"/>
                          </a:solidFill>
                          <a:effectLst/>
                          <a:latin typeface="+mj-lt"/>
                        </a:rPr>
                        <a:t>Scénář</a:t>
                      </a:r>
                    </a:p>
                  </a:txBody>
                  <a:tcPr marL="36000" marR="36000" marT="36000" marB="36000" anchor="ctr">
                    <a:lnL>
                      <a:noFill/>
                    </a:lnL>
                    <a:lnR w="6350" cap="flat" cmpd="sng" algn="ctr">
                      <a:no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rtl="0" fontAlgn="t"/>
                      <a:r>
                        <a:rPr lang="cs-CZ" sz="1200" b="1" i="0" u="none" strike="noStrike" dirty="0">
                          <a:solidFill>
                            <a:schemeClr val="tx1"/>
                          </a:solidFill>
                          <a:effectLst/>
                          <a:latin typeface="+mj-lt"/>
                        </a:rPr>
                        <a:t>60 %</a:t>
                      </a: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ctr" fontAlgn="b"/>
                      <a:endParaRPr lang="cs-CZ" sz="1200" b="0" i="0" u="none" strike="noStrike" dirty="0">
                        <a:solidFill>
                          <a:srgbClr val="000000"/>
                        </a:solidFill>
                        <a:effectLst/>
                        <a:latin typeface="+mj-lt"/>
                      </a:endParaRPr>
                    </a:p>
                  </a:txBody>
                  <a:tcPr marL="36000" marR="36000" marT="36000" marB="36000" anchor="ctr">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algn="ctr" defTabSz="913943" rtl="0" eaLnBrk="1" fontAlgn="t" latinLnBrk="0" hangingPunct="1"/>
                      <a:r>
                        <a:rPr lang="cs-CZ" sz="1200" b="1" i="0" u="none" strike="noStrike" kern="1200" dirty="0">
                          <a:solidFill>
                            <a:schemeClr val="tx1"/>
                          </a:solidFill>
                          <a:effectLst/>
                          <a:latin typeface="+mj-lt"/>
                          <a:ea typeface="+mn-ea"/>
                          <a:cs typeface="+mn-cs"/>
                        </a:rPr>
                        <a:t>70 %</a:t>
                      </a: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ctr" fontAlgn="b"/>
                      <a:endParaRPr lang="cs-CZ" sz="1200" b="0" i="0" u="none" strike="noStrike" dirty="0">
                        <a:solidFill>
                          <a:srgbClr val="000000"/>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rtl="0" fontAlgn="t"/>
                      <a:r>
                        <a:rPr lang="cs-CZ" sz="1200" b="1" i="0" u="none" strike="noStrike" dirty="0">
                          <a:solidFill>
                            <a:schemeClr val="tx1"/>
                          </a:solidFill>
                          <a:effectLst/>
                          <a:latin typeface="+mj-lt"/>
                        </a:rPr>
                        <a:t>80 %</a:t>
                      </a:r>
                    </a:p>
                  </a:txBody>
                  <a:tcPr marL="36000" marR="36000" marT="36000" marB="36000" anchor="ctr">
                    <a:lnL w="381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973227809"/>
                  </a:ext>
                </a:extLst>
              </a:tr>
              <a:tr h="287266">
                <a:tc>
                  <a:txBody>
                    <a:bodyPr/>
                    <a:lstStyle/>
                    <a:p>
                      <a:pPr algn="ctr" rtl="0" fontAlgn="t"/>
                      <a:r>
                        <a:rPr lang="cs-CZ" sz="1200" b="1" i="0" u="none" strike="noStrike" dirty="0">
                          <a:solidFill>
                            <a:schemeClr val="tx1"/>
                          </a:solidFill>
                          <a:effectLst/>
                          <a:latin typeface="+mj-lt"/>
                        </a:rPr>
                        <a:t>Decil</a:t>
                      </a: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tc>
                  <a:txBody>
                    <a:bodyPr/>
                    <a:lstStyle/>
                    <a:p>
                      <a:pPr algn="ctr" rtl="0" fontAlgn="t"/>
                      <a:r>
                        <a:rPr lang="cs-CZ" sz="1200" b="1" i="0" u="none" strike="noStrike" dirty="0">
                          <a:solidFill>
                            <a:schemeClr val="tx1"/>
                          </a:solidFill>
                          <a:effectLst/>
                          <a:latin typeface="+mj-lt"/>
                        </a:rPr>
                        <a:t>1+kk</a:t>
                      </a:r>
                    </a:p>
                  </a:txBody>
                  <a:tcPr marL="36000" marR="36000" marT="36000" marB="36000" anchor="ctr">
                    <a:lnL w="635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tc>
                  <a:txBody>
                    <a:bodyPr/>
                    <a:lstStyle/>
                    <a:p>
                      <a:pPr algn="ctr" rtl="0" fontAlgn="t"/>
                      <a:r>
                        <a:rPr lang="cs-CZ" sz="1200" b="1" i="0" u="none" strike="noStrike" dirty="0">
                          <a:solidFill>
                            <a:schemeClr val="tx1"/>
                          </a:solidFill>
                          <a:effectLst/>
                          <a:latin typeface="+mj-lt"/>
                        </a:rPr>
                        <a:t>2+kk</a:t>
                      </a:r>
                    </a:p>
                  </a:txBody>
                  <a:tcPr marL="36000" marR="36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tc>
                  <a:txBody>
                    <a:bodyPr/>
                    <a:lstStyle/>
                    <a:p>
                      <a:pPr algn="ctr" rtl="0" fontAlgn="t"/>
                      <a:r>
                        <a:rPr lang="cs-CZ" sz="1200" b="1" i="0" u="none" strike="noStrike" dirty="0">
                          <a:solidFill>
                            <a:schemeClr val="tx1"/>
                          </a:solidFill>
                          <a:effectLst/>
                          <a:latin typeface="+mj-lt"/>
                        </a:rPr>
                        <a:t>3+kk</a:t>
                      </a:r>
                    </a:p>
                  </a:txBody>
                  <a:tcPr marL="36000" marR="36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tc>
                  <a:txBody>
                    <a:bodyPr/>
                    <a:lstStyle/>
                    <a:p>
                      <a:pPr algn="ctr" rtl="0" fontAlgn="t"/>
                      <a:r>
                        <a:rPr lang="cs-CZ" sz="1200" b="1" i="0" u="none" strike="noStrike" dirty="0">
                          <a:solidFill>
                            <a:schemeClr val="tx1"/>
                          </a:solidFill>
                          <a:effectLst/>
                          <a:latin typeface="+mj-lt"/>
                        </a:rPr>
                        <a:t>4+kk</a:t>
                      </a:r>
                    </a:p>
                  </a:txBody>
                  <a:tcPr marL="36000" marR="36000" marT="36000" marB="36000" anchor="ctr">
                    <a:lnL w="317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tc>
                  <a:txBody>
                    <a:bodyPr/>
                    <a:lstStyle/>
                    <a:p>
                      <a:pPr algn="ctr" fontAlgn="b"/>
                      <a:endParaRPr lang="cs-CZ" sz="1200" b="0" i="0" u="none" strike="noStrike" dirty="0">
                        <a:solidFill>
                          <a:srgbClr val="000000"/>
                        </a:solidFill>
                        <a:effectLst/>
                        <a:latin typeface="+mj-lt"/>
                      </a:endParaRPr>
                    </a:p>
                  </a:txBody>
                  <a:tcPr marL="36000" marR="36000" marT="36000" marB="36000" anchor="ctr">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r>
                        <a:rPr lang="cs-CZ" sz="1200" b="1" i="0" u="none" strike="noStrike" dirty="0">
                          <a:solidFill>
                            <a:schemeClr val="tx1"/>
                          </a:solidFill>
                          <a:effectLst/>
                          <a:latin typeface="+mj-lt"/>
                        </a:rPr>
                        <a:t>1+kk</a:t>
                      </a:r>
                    </a:p>
                  </a:txBody>
                  <a:tcPr marL="36000" marR="36000" marT="36000" marB="3600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tc>
                  <a:txBody>
                    <a:bodyPr/>
                    <a:lstStyle/>
                    <a:p>
                      <a:pPr algn="ctr" rtl="0" fontAlgn="t"/>
                      <a:r>
                        <a:rPr lang="cs-CZ" sz="1200" b="1" i="0" u="none" strike="noStrike" dirty="0">
                          <a:solidFill>
                            <a:schemeClr val="tx1"/>
                          </a:solidFill>
                          <a:effectLst/>
                          <a:latin typeface="+mj-lt"/>
                        </a:rPr>
                        <a:t>2+kk</a:t>
                      </a:r>
                    </a:p>
                  </a:txBody>
                  <a:tcPr marL="36000" marR="36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tc>
                  <a:txBody>
                    <a:bodyPr/>
                    <a:lstStyle/>
                    <a:p>
                      <a:pPr algn="ctr" rtl="0" fontAlgn="t"/>
                      <a:r>
                        <a:rPr lang="cs-CZ" sz="1200" b="1" i="0" u="none" strike="noStrike" dirty="0">
                          <a:solidFill>
                            <a:schemeClr val="tx1"/>
                          </a:solidFill>
                          <a:effectLst/>
                          <a:latin typeface="+mj-lt"/>
                        </a:rPr>
                        <a:t>3+kk</a:t>
                      </a:r>
                    </a:p>
                  </a:txBody>
                  <a:tcPr marL="36000" marR="36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tc>
                  <a:txBody>
                    <a:bodyPr/>
                    <a:lstStyle/>
                    <a:p>
                      <a:pPr algn="ctr" rtl="0" fontAlgn="t"/>
                      <a:r>
                        <a:rPr lang="cs-CZ" sz="1200" b="1" i="0" u="none" strike="noStrike" dirty="0">
                          <a:solidFill>
                            <a:schemeClr val="tx1"/>
                          </a:solidFill>
                          <a:effectLst/>
                          <a:latin typeface="+mj-lt"/>
                        </a:rPr>
                        <a:t>4+kk</a:t>
                      </a:r>
                    </a:p>
                  </a:txBody>
                  <a:tcPr marL="36000" marR="36000" marT="36000" marB="3600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tc>
                  <a:txBody>
                    <a:bodyPr/>
                    <a:lstStyle/>
                    <a:p>
                      <a:pPr algn="ctr" fontAlgn="b"/>
                      <a:endParaRPr lang="cs-CZ" sz="1200" b="0" i="0" u="none" strike="noStrike" dirty="0">
                        <a:solidFill>
                          <a:srgbClr val="000000"/>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r>
                        <a:rPr lang="cs-CZ" sz="1200" b="1" i="0" u="none" strike="noStrike" dirty="0">
                          <a:solidFill>
                            <a:schemeClr val="tx1"/>
                          </a:solidFill>
                          <a:effectLst/>
                          <a:latin typeface="+mj-lt"/>
                        </a:rPr>
                        <a:t>1+kk</a:t>
                      </a:r>
                    </a:p>
                  </a:txBody>
                  <a:tcPr marL="36000" marR="36000" marT="36000" marB="3600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tc>
                  <a:txBody>
                    <a:bodyPr/>
                    <a:lstStyle/>
                    <a:p>
                      <a:pPr algn="ctr" rtl="0" fontAlgn="t"/>
                      <a:r>
                        <a:rPr lang="cs-CZ" sz="1200" b="1" i="0" u="none" strike="noStrike" dirty="0">
                          <a:solidFill>
                            <a:schemeClr val="tx1"/>
                          </a:solidFill>
                          <a:effectLst/>
                          <a:latin typeface="+mj-lt"/>
                        </a:rPr>
                        <a:t>2+kk</a:t>
                      </a:r>
                    </a:p>
                  </a:txBody>
                  <a:tcPr marL="36000" marR="36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tc>
                  <a:txBody>
                    <a:bodyPr/>
                    <a:lstStyle/>
                    <a:p>
                      <a:pPr algn="ctr" rtl="0" fontAlgn="t"/>
                      <a:r>
                        <a:rPr lang="cs-CZ" sz="1200" b="1" i="0" u="none" strike="noStrike" dirty="0">
                          <a:solidFill>
                            <a:schemeClr val="tx1"/>
                          </a:solidFill>
                          <a:effectLst/>
                          <a:latin typeface="+mj-lt"/>
                        </a:rPr>
                        <a:t>3+kk</a:t>
                      </a:r>
                    </a:p>
                  </a:txBody>
                  <a:tcPr marL="36000" marR="36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tc>
                  <a:txBody>
                    <a:bodyPr/>
                    <a:lstStyle/>
                    <a:p>
                      <a:pPr algn="ctr" rtl="0" fontAlgn="t"/>
                      <a:r>
                        <a:rPr lang="cs-CZ" sz="1200" b="1" i="0" u="none" strike="noStrike" dirty="0">
                          <a:solidFill>
                            <a:schemeClr val="tx1"/>
                          </a:solidFill>
                          <a:effectLst/>
                          <a:latin typeface="+mj-lt"/>
                        </a:rPr>
                        <a:t>4+kk</a:t>
                      </a:r>
                    </a:p>
                  </a:txBody>
                  <a:tcPr marL="36000" marR="36000" marT="36000" marB="36000" anchor="ctr">
                    <a:lnL w="317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extLst>
                  <a:ext uri="{0D108BD9-81ED-4DB2-BD59-A6C34878D82A}">
                    <a16:rowId xmlns:a16="http://schemas.microsoft.com/office/drawing/2014/main" val="2221523951"/>
                  </a:ext>
                </a:extLst>
              </a:tr>
              <a:tr h="196503">
                <a:tc>
                  <a:txBody>
                    <a:bodyPr/>
                    <a:lstStyle/>
                    <a:p>
                      <a:pPr algn="ctr" rtl="0" fontAlgn="t"/>
                      <a:r>
                        <a:rPr lang="cs-CZ" sz="1200" b="1" i="0" u="none" strike="noStrike" dirty="0">
                          <a:solidFill>
                            <a:schemeClr val="bg2"/>
                          </a:solidFill>
                          <a:effectLst/>
                          <a:latin typeface="+mj-lt"/>
                        </a:rPr>
                        <a:t>1</a:t>
                      </a: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ctr" fontAlgn="b"/>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lang="cs-CZ" sz="1200" b="0" i="0" u="none" strike="noStrike" kern="1200" dirty="0">
                        <a:solidFill>
                          <a:schemeClr val="bg2"/>
                        </a:solidFill>
                        <a:effectLst/>
                        <a:latin typeface="+mn-l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ctr" fontAlgn="b"/>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extLst>
                  <a:ext uri="{0D108BD9-81ED-4DB2-BD59-A6C34878D82A}">
                    <a16:rowId xmlns:a16="http://schemas.microsoft.com/office/drawing/2014/main" val="938030242"/>
                  </a:ext>
                </a:extLst>
              </a:tr>
              <a:tr h="222346">
                <a:tc>
                  <a:txBody>
                    <a:bodyPr/>
                    <a:lstStyle/>
                    <a:p>
                      <a:pPr algn="ctr" rtl="0" fontAlgn="t"/>
                      <a:r>
                        <a:rPr lang="cs-CZ" sz="1200" b="1" i="0" u="none" strike="noStrike" dirty="0">
                          <a:solidFill>
                            <a:schemeClr val="bg2"/>
                          </a:solidFill>
                          <a:effectLst/>
                          <a:latin typeface="+mj-lt"/>
                        </a:rPr>
                        <a:t>2</a:t>
                      </a: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ctr" fontAlgn="b"/>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lang="cs-CZ" sz="1200" b="0" i="0" u="none" strike="noStrike" kern="1200" dirty="0">
                        <a:solidFill>
                          <a:schemeClr val="bg2"/>
                        </a:solidFill>
                        <a:effectLst/>
                        <a:latin typeface="+mn-l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ctr" fontAlgn="b"/>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extLst>
                  <a:ext uri="{0D108BD9-81ED-4DB2-BD59-A6C34878D82A}">
                    <a16:rowId xmlns:a16="http://schemas.microsoft.com/office/drawing/2014/main" val="223454779"/>
                  </a:ext>
                </a:extLst>
              </a:tr>
              <a:tr h="196503">
                <a:tc>
                  <a:txBody>
                    <a:bodyPr/>
                    <a:lstStyle/>
                    <a:p>
                      <a:pPr algn="ctr" rtl="0" fontAlgn="t"/>
                      <a:r>
                        <a:rPr lang="cs-CZ" sz="1200" b="1" i="0" u="none" strike="noStrike" dirty="0">
                          <a:solidFill>
                            <a:schemeClr val="bg2"/>
                          </a:solidFill>
                          <a:effectLst/>
                          <a:latin typeface="+mj-lt"/>
                        </a:rPr>
                        <a:t>3</a:t>
                      </a: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algn="ctr" fontAlgn="b"/>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lang="cs-CZ" sz="1200" b="0" i="0" u="none" strike="noStrike" kern="1200" dirty="0">
                        <a:solidFill>
                          <a:schemeClr val="bg2"/>
                        </a:solidFill>
                        <a:effectLst/>
                        <a:latin typeface="+mn-l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algn="ctr" fontAlgn="b"/>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extLst>
                  <a:ext uri="{0D108BD9-81ED-4DB2-BD59-A6C34878D82A}">
                    <a16:rowId xmlns:a16="http://schemas.microsoft.com/office/drawing/2014/main" val="2165325739"/>
                  </a:ext>
                </a:extLst>
              </a:tr>
              <a:tr h="196503">
                <a:tc>
                  <a:txBody>
                    <a:bodyPr/>
                    <a:lstStyle/>
                    <a:p>
                      <a:pPr algn="ctr" rtl="0" fontAlgn="t"/>
                      <a:r>
                        <a:rPr lang="cs-CZ" sz="1200" b="1" i="0" u="none" strike="noStrike" dirty="0">
                          <a:solidFill>
                            <a:schemeClr val="bg2"/>
                          </a:solidFill>
                          <a:effectLst/>
                          <a:latin typeface="+mj-lt"/>
                        </a:rPr>
                        <a:t>4</a:t>
                      </a: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algn="ctr" fontAlgn="b"/>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lang="cs-CZ" sz="1200" b="0" i="0" u="none" strike="noStrike" kern="1200" dirty="0">
                        <a:solidFill>
                          <a:schemeClr val="bg2"/>
                        </a:solidFill>
                        <a:effectLst/>
                        <a:latin typeface="+mn-l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algn="ctr" fontAlgn="b"/>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2CC"/>
                    </a:solidFill>
                  </a:tcPr>
                </a:tc>
                <a:extLst>
                  <a:ext uri="{0D108BD9-81ED-4DB2-BD59-A6C34878D82A}">
                    <a16:rowId xmlns:a16="http://schemas.microsoft.com/office/drawing/2014/main" val="758683133"/>
                  </a:ext>
                </a:extLst>
              </a:tr>
              <a:tr h="196503">
                <a:tc>
                  <a:txBody>
                    <a:bodyPr/>
                    <a:lstStyle/>
                    <a:p>
                      <a:pPr algn="ctr" rtl="0" fontAlgn="t"/>
                      <a:r>
                        <a:rPr lang="cs-CZ" sz="1200" b="1" i="0" u="none" strike="noStrike" dirty="0">
                          <a:solidFill>
                            <a:schemeClr val="bg2"/>
                          </a:solidFill>
                          <a:effectLst/>
                          <a:latin typeface="+mj-lt"/>
                        </a:rPr>
                        <a:t>5</a:t>
                      </a: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algn="ctr" fontAlgn="b"/>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lang="cs-CZ" sz="1200" b="0" i="0" u="none" strike="noStrike" kern="1200" dirty="0">
                        <a:solidFill>
                          <a:schemeClr val="bg2"/>
                        </a:solidFill>
                        <a:effectLst/>
                        <a:latin typeface="+mn-l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2CC"/>
                    </a:solidFill>
                  </a:tcPr>
                </a:tc>
                <a:tc>
                  <a:txBody>
                    <a:bodyPr/>
                    <a:lstStyle/>
                    <a:p>
                      <a:pPr algn="ctr" fontAlgn="b"/>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2CC"/>
                    </a:solidFill>
                  </a:tcPr>
                </a:tc>
                <a:extLst>
                  <a:ext uri="{0D108BD9-81ED-4DB2-BD59-A6C34878D82A}">
                    <a16:rowId xmlns:a16="http://schemas.microsoft.com/office/drawing/2014/main" val="1776329968"/>
                  </a:ext>
                </a:extLst>
              </a:tr>
              <a:tr h="196503">
                <a:tc>
                  <a:txBody>
                    <a:bodyPr/>
                    <a:lstStyle/>
                    <a:p>
                      <a:pPr algn="ctr" rtl="0" fontAlgn="t"/>
                      <a:r>
                        <a:rPr lang="cs-CZ" sz="1200" b="1" i="0" u="none" strike="noStrike" dirty="0">
                          <a:solidFill>
                            <a:schemeClr val="bg2"/>
                          </a:solidFill>
                          <a:effectLst/>
                          <a:latin typeface="+mj-lt"/>
                        </a:rPr>
                        <a:t>6</a:t>
                      </a: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2CC"/>
                    </a:solidFill>
                  </a:tcPr>
                </a:tc>
                <a:tc>
                  <a:txBody>
                    <a:bodyPr/>
                    <a:lstStyle/>
                    <a:p>
                      <a:pPr algn="ctr" fontAlgn="b"/>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lang="cs-CZ" sz="1200" b="0" i="0" u="none" strike="noStrike" kern="1200" dirty="0">
                        <a:solidFill>
                          <a:schemeClr val="bg2"/>
                        </a:solidFill>
                        <a:effectLst/>
                        <a:latin typeface="+mn-l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2CC"/>
                    </a:solidFill>
                  </a:tcPr>
                </a:tc>
                <a:tc>
                  <a:txBody>
                    <a:bodyPr/>
                    <a:lstStyle/>
                    <a:p>
                      <a:pPr algn="ctr" fontAlgn="b"/>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2CC"/>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823853016"/>
                  </a:ext>
                </a:extLst>
              </a:tr>
              <a:tr h="196503">
                <a:tc>
                  <a:txBody>
                    <a:bodyPr/>
                    <a:lstStyle/>
                    <a:p>
                      <a:pPr algn="ctr" rtl="0" fontAlgn="t"/>
                      <a:r>
                        <a:rPr lang="cs-CZ" sz="1200" b="1" i="0" u="none" strike="noStrike" dirty="0">
                          <a:solidFill>
                            <a:schemeClr val="bg2"/>
                          </a:solidFill>
                          <a:effectLst/>
                          <a:latin typeface="+mj-lt"/>
                        </a:rPr>
                        <a:t>7</a:t>
                      </a: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2CC"/>
                    </a:solidFill>
                  </a:tcPr>
                </a:tc>
                <a:tc>
                  <a:txBody>
                    <a:bodyPr/>
                    <a:lstStyle/>
                    <a:p>
                      <a:pPr algn="ctr" fontAlgn="b"/>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lang="cs-CZ" sz="1200" b="0" i="0" u="none" strike="noStrike" kern="1200" dirty="0">
                        <a:solidFill>
                          <a:schemeClr val="bg2"/>
                        </a:solidFill>
                        <a:effectLst/>
                        <a:latin typeface="+mn-l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2CC"/>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fontAlgn="b"/>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2CC"/>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926163637"/>
                  </a:ext>
                </a:extLst>
              </a:tr>
              <a:tr h="196503">
                <a:tc>
                  <a:txBody>
                    <a:bodyPr/>
                    <a:lstStyle/>
                    <a:p>
                      <a:pPr algn="ctr" rtl="0" fontAlgn="t"/>
                      <a:r>
                        <a:rPr lang="cs-CZ" sz="1200" b="1" i="0" u="none" strike="noStrike" dirty="0">
                          <a:solidFill>
                            <a:schemeClr val="bg2"/>
                          </a:solidFill>
                          <a:effectLst/>
                          <a:latin typeface="+mj-lt"/>
                        </a:rPr>
                        <a:t>8</a:t>
                      </a: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2CC"/>
                    </a:solidFill>
                  </a:tcPr>
                </a:tc>
                <a:tc>
                  <a:txBody>
                    <a:bodyPr/>
                    <a:lstStyle/>
                    <a:p>
                      <a:pPr algn="ctr" fontAlgn="b"/>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lang="cs-CZ" sz="1200" b="0" i="0" u="none" strike="noStrike" kern="1200" dirty="0">
                        <a:solidFill>
                          <a:schemeClr val="bg2"/>
                        </a:solidFill>
                        <a:effectLst/>
                        <a:latin typeface="+mn-l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2CC"/>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fontAlgn="b"/>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2CC"/>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81733863"/>
                  </a:ext>
                </a:extLst>
              </a:tr>
              <a:tr h="196503">
                <a:tc>
                  <a:txBody>
                    <a:bodyPr/>
                    <a:lstStyle/>
                    <a:p>
                      <a:pPr algn="ctr" rtl="0" fontAlgn="t"/>
                      <a:r>
                        <a:rPr lang="cs-CZ" sz="1200" b="1" i="0" u="none" strike="noStrike" dirty="0">
                          <a:solidFill>
                            <a:schemeClr val="bg2"/>
                          </a:solidFill>
                          <a:effectLst/>
                          <a:latin typeface="+mj-lt"/>
                        </a:rPr>
                        <a:t>9</a:t>
                      </a: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2CC"/>
                    </a:solidFill>
                  </a:tcPr>
                </a:tc>
                <a:tc>
                  <a:txBody>
                    <a:bodyPr/>
                    <a:lstStyle/>
                    <a:p>
                      <a:pPr algn="ctr" fontAlgn="b"/>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lang="cs-CZ" sz="1200" b="0" i="0" u="none" strike="noStrike" kern="1200" dirty="0">
                        <a:solidFill>
                          <a:schemeClr val="bg2"/>
                        </a:solidFill>
                        <a:effectLst/>
                        <a:latin typeface="+mn-l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2CC"/>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fontAlgn="b"/>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2CC"/>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3851542901"/>
                  </a:ext>
                </a:extLst>
              </a:tr>
              <a:tr h="196503">
                <a:tc>
                  <a:txBody>
                    <a:bodyPr/>
                    <a:lstStyle/>
                    <a:p>
                      <a:pPr algn="ctr" rtl="0" fontAlgn="t"/>
                      <a:r>
                        <a:rPr lang="cs-CZ" sz="1200" b="1" i="0" u="none" strike="noStrike" dirty="0">
                          <a:solidFill>
                            <a:schemeClr val="bg2"/>
                          </a:solidFill>
                          <a:effectLst/>
                          <a:latin typeface="+mj-lt"/>
                        </a:rPr>
                        <a:t>10</a:t>
                      </a: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2CC"/>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fontAlgn="b"/>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lang="cs-CZ" sz="1200" b="0" i="0" u="none" strike="noStrike" kern="1200" dirty="0">
                        <a:solidFill>
                          <a:schemeClr val="bg2"/>
                        </a:solidFill>
                        <a:effectLst/>
                        <a:latin typeface="+mn-l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fontAlgn="b"/>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892226900"/>
                  </a:ext>
                </a:extLst>
              </a:tr>
            </a:tbl>
          </a:graphicData>
        </a:graphic>
      </p:graphicFrame>
      <p:sp>
        <p:nvSpPr>
          <p:cNvPr id="25" name="Rectangle 24">
            <a:extLst>
              <a:ext uri="{FF2B5EF4-FFF2-40B4-BE49-F238E27FC236}">
                <a16:creationId xmlns:a16="http://schemas.microsoft.com/office/drawing/2014/main" id="{5DE51DB3-8250-4ACB-8603-AAA21385AA99}"/>
              </a:ext>
            </a:extLst>
          </p:cNvPr>
          <p:cNvSpPr/>
          <p:nvPr/>
        </p:nvSpPr>
        <p:spPr>
          <a:xfrm>
            <a:off x="752475" y="1200150"/>
            <a:ext cx="3781425" cy="509586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buClr>
                <a:schemeClr val="tx2"/>
              </a:buClr>
              <a:buSzPct val="110000"/>
              <a:defRPr/>
            </a:pPr>
            <a:r>
              <a:rPr lang="cs-CZ" sz="1600" b="1" dirty="0">
                <a:solidFill>
                  <a:srgbClr val="2E2E38"/>
                </a:solidFill>
                <a:latin typeface="+mj-lt"/>
              </a:rPr>
              <a:t>Změny výše zlevněného nájemného</a:t>
            </a:r>
            <a:endParaRPr lang="cs-CZ" sz="1400" dirty="0">
              <a:solidFill>
                <a:schemeClr val="bg1"/>
              </a:solidFill>
              <a:latin typeface="+mj-lt"/>
            </a:endParaRPr>
          </a:p>
          <a:p>
            <a:pPr algn="just">
              <a:spcAft>
                <a:spcPts val="600"/>
              </a:spcAft>
            </a:pPr>
            <a:r>
              <a:rPr lang="cs-CZ" sz="1400" dirty="0">
                <a:solidFill>
                  <a:schemeClr val="bg1"/>
                </a:solidFill>
                <a:latin typeface="+mj-lt"/>
              </a:rPr>
              <a:t>Součet průměrných měsíčních výdajů za energie a měsíčního snížení nájemného se vydělí průměrným měsíčním příjmem domácnosti.</a:t>
            </a:r>
          </a:p>
          <a:p>
            <a:pPr algn="just">
              <a:spcAft>
                <a:spcPts val="600"/>
              </a:spcAft>
            </a:pPr>
            <a:r>
              <a:rPr lang="cs-CZ" sz="1400" dirty="0">
                <a:solidFill>
                  <a:schemeClr val="bg1"/>
                </a:solidFill>
                <a:latin typeface="+mj-lt"/>
              </a:rPr>
              <a:t>Pokud tento podíl činí:</a:t>
            </a:r>
          </a:p>
          <a:p>
            <a:pPr marL="285750" indent="-285750" algn="just">
              <a:buClr>
                <a:schemeClr val="tx2"/>
              </a:buClr>
              <a:buSzPct val="70000"/>
              <a:buFont typeface="Wingdings 3" panose="05040102010807070707" pitchFamily="18" charset="2"/>
              <a:buChar char="u"/>
            </a:pPr>
            <a:r>
              <a:rPr lang="cs-CZ" sz="1400" dirty="0">
                <a:solidFill>
                  <a:schemeClr val="bg1"/>
                </a:solidFill>
                <a:latin typeface="+mj-lt"/>
              </a:rPr>
              <a:t>max. 30 % - vysoká dostupnost</a:t>
            </a:r>
          </a:p>
          <a:p>
            <a:pPr marL="285750" indent="-285750" algn="just">
              <a:buClr>
                <a:schemeClr val="tx2"/>
              </a:buClr>
              <a:buSzPct val="70000"/>
              <a:buFont typeface="Wingdings 3" panose="05040102010807070707" pitchFamily="18" charset="2"/>
              <a:buChar char="u"/>
            </a:pPr>
            <a:r>
              <a:rPr lang="cs-CZ" sz="1400" dirty="0">
                <a:solidFill>
                  <a:schemeClr val="bg1"/>
                </a:solidFill>
                <a:latin typeface="+mj-lt"/>
              </a:rPr>
              <a:t>max. 40 % - střední dostupnost</a:t>
            </a:r>
          </a:p>
          <a:p>
            <a:pPr marL="285750" indent="-285750" algn="just">
              <a:buClr>
                <a:schemeClr val="tx2"/>
              </a:buClr>
              <a:buSzPct val="70000"/>
              <a:buFont typeface="Wingdings 3" panose="05040102010807070707" pitchFamily="18" charset="2"/>
              <a:buChar char="u"/>
            </a:pPr>
            <a:r>
              <a:rPr lang="cs-CZ" sz="1400" dirty="0">
                <a:solidFill>
                  <a:schemeClr val="bg1"/>
                </a:solidFill>
                <a:latin typeface="+mj-lt"/>
              </a:rPr>
              <a:t>max. 50 % - nízká dostupnost</a:t>
            </a:r>
          </a:p>
          <a:p>
            <a:pPr marL="285750" indent="-285750" algn="just">
              <a:buClr>
                <a:schemeClr val="tx2"/>
              </a:buClr>
              <a:buSzPct val="70000"/>
              <a:buFont typeface="Wingdings 3" panose="05040102010807070707" pitchFamily="18" charset="2"/>
              <a:buChar char="u"/>
            </a:pPr>
            <a:r>
              <a:rPr lang="cs-CZ" sz="1400" dirty="0">
                <a:solidFill>
                  <a:schemeClr val="bg1"/>
                </a:solidFill>
                <a:latin typeface="+mj-lt"/>
              </a:rPr>
              <a:t>50 – 100 % - zlevněné nájemné je pro příjmovou skupinu stále nedostupné</a:t>
            </a:r>
          </a:p>
          <a:p>
            <a:pPr algn="just">
              <a:spcBef>
                <a:spcPts val="600"/>
              </a:spcBef>
            </a:pPr>
            <a:r>
              <a:rPr lang="cs-CZ" sz="1400" dirty="0">
                <a:solidFill>
                  <a:schemeClr val="bg1"/>
                </a:solidFill>
                <a:latin typeface="+mj-lt"/>
              </a:rPr>
              <a:t>Data pro určení hodnot vstupů jsou získány z ČSÚ. </a:t>
            </a:r>
          </a:p>
          <a:p>
            <a:pPr algn="just"/>
            <a:endParaRPr lang="cs-CZ" sz="1400" dirty="0">
              <a:solidFill>
                <a:schemeClr val="bg1"/>
              </a:solidFill>
              <a:latin typeface="+mj-lt"/>
            </a:endParaRPr>
          </a:p>
        </p:txBody>
      </p:sp>
      <p:sp>
        <p:nvSpPr>
          <p:cNvPr id="26" name="Title 1">
            <a:extLst>
              <a:ext uri="{FF2B5EF4-FFF2-40B4-BE49-F238E27FC236}">
                <a16:creationId xmlns:a16="http://schemas.microsoft.com/office/drawing/2014/main" id="{9D2053AA-69DA-4311-9F6D-843789CB9490}"/>
              </a:ext>
            </a:extLst>
          </p:cNvPr>
          <p:cNvSpPr txBox="1">
            <a:spLocks/>
          </p:cNvSpPr>
          <p:nvPr/>
        </p:nvSpPr>
        <p:spPr>
          <a:xfrm>
            <a:off x="609919" y="501228"/>
            <a:ext cx="10829607" cy="59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400" b="0" kern="1200">
                <a:solidFill>
                  <a:schemeClr val="bg1"/>
                </a:solidFill>
                <a:latin typeface="Arial" panose="020B0604020202020204" pitchFamily="34" charset="0"/>
                <a:ea typeface="+mj-ea"/>
                <a:cs typeface="Arial" pitchFamily="34" charset="0"/>
              </a:defRPr>
            </a:lvl1pPr>
          </a:lstStyle>
          <a:p>
            <a:r>
              <a:rPr lang="cs-CZ" dirty="0"/>
              <a:t>Dopad změny výše zlevněného nájemného na míru dostupnosti bydlení</a:t>
            </a:r>
          </a:p>
        </p:txBody>
      </p:sp>
      <p:graphicFrame>
        <p:nvGraphicFramePr>
          <p:cNvPr id="23" name="Table 22">
            <a:extLst>
              <a:ext uri="{FF2B5EF4-FFF2-40B4-BE49-F238E27FC236}">
                <a16:creationId xmlns:a16="http://schemas.microsoft.com/office/drawing/2014/main" id="{B974B150-79DD-41C4-A209-E08786CCD83E}"/>
              </a:ext>
            </a:extLst>
          </p:cNvPr>
          <p:cNvGraphicFramePr>
            <a:graphicFrameLocks noGrp="1"/>
          </p:cNvGraphicFramePr>
          <p:nvPr/>
        </p:nvGraphicFramePr>
        <p:xfrm>
          <a:off x="758196" y="4479020"/>
          <a:ext cx="3775703" cy="1925520"/>
        </p:xfrm>
        <a:graphic>
          <a:graphicData uri="http://schemas.openxmlformats.org/drawingml/2006/table">
            <a:tbl>
              <a:tblPr/>
              <a:tblGrid>
                <a:gridCol w="2210180">
                  <a:extLst>
                    <a:ext uri="{9D8B030D-6E8A-4147-A177-3AD203B41FA5}">
                      <a16:colId xmlns:a16="http://schemas.microsoft.com/office/drawing/2014/main" val="4007666110"/>
                    </a:ext>
                  </a:extLst>
                </a:gridCol>
                <a:gridCol w="1565523">
                  <a:extLst>
                    <a:ext uri="{9D8B030D-6E8A-4147-A177-3AD203B41FA5}">
                      <a16:colId xmlns:a16="http://schemas.microsoft.com/office/drawing/2014/main" val="1591658298"/>
                    </a:ext>
                  </a:extLst>
                </a:gridCol>
              </a:tblGrid>
              <a:tr h="185082">
                <a:tc gridSpan="2">
                  <a:txBody>
                    <a:bodyPr/>
                    <a:lstStyle/>
                    <a:p>
                      <a:pPr algn="l" fontAlgn="t"/>
                      <a:r>
                        <a:rPr lang="cs-CZ" sz="1400" b="1" i="0" u="none" strike="noStrike" noProof="0" dirty="0">
                          <a:solidFill>
                            <a:schemeClr val="tx1"/>
                          </a:solidFill>
                          <a:effectLst/>
                          <a:latin typeface="+mj-lt"/>
                        </a:rPr>
                        <a:t>Zlevněné nájemné (70</a:t>
                      </a:r>
                      <a:r>
                        <a:rPr lang="en-US" sz="1400" b="1" i="0" u="none" strike="noStrike" noProof="0" dirty="0">
                          <a:solidFill>
                            <a:schemeClr val="tx1"/>
                          </a:solidFill>
                          <a:effectLst/>
                          <a:latin typeface="+mj-lt"/>
                        </a:rPr>
                        <a:t> %)</a:t>
                      </a:r>
                      <a:r>
                        <a:rPr lang="cs-CZ" sz="1400" b="1" i="0" u="none" strike="noStrike" noProof="0" dirty="0">
                          <a:solidFill>
                            <a:schemeClr val="tx1"/>
                          </a:solidFill>
                          <a:effectLst/>
                          <a:latin typeface="+mj-lt"/>
                        </a:rPr>
                        <a:t>, vč.</a:t>
                      </a:r>
                      <a:r>
                        <a:rPr lang="en-US" sz="1400" b="1" i="0" u="none" strike="noStrike" noProof="0" dirty="0">
                          <a:solidFill>
                            <a:schemeClr val="tx1"/>
                          </a:solidFill>
                          <a:effectLst/>
                          <a:latin typeface="+mj-lt"/>
                        </a:rPr>
                        <a:t> </a:t>
                      </a:r>
                      <a:r>
                        <a:rPr lang="en-US" sz="1400" b="1" i="0" u="none" strike="noStrike" noProof="0" dirty="0" err="1">
                          <a:solidFill>
                            <a:schemeClr val="tx1"/>
                          </a:solidFill>
                          <a:effectLst/>
                          <a:latin typeface="+mj-lt"/>
                        </a:rPr>
                        <a:t>odhadu</a:t>
                      </a:r>
                      <a:r>
                        <a:rPr lang="cs-CZ" sz="1400" b="1" i="0" u="none" strike="noStrike" noProof="0" dirty="0">
                          <a:solidFill>
                            <a:schemeClr val="tx1"/>
                          </a:solidFill>
                          <a:effectLst/>
                          <a:latin typeface="+mj-lt"/>
                        </a:rPr>
                        <a:t> nákladů na energie</a:t>
                      </a:r>
                      <a:r>
                        <a:rPr lang="en-US" sz="1400" b="1" i="0" u="none" strike="noStrike" noProof="0" dirty="0">
                          <a:solidFill>
                            <a:schemeClr val="tx1"/>
                          </a:solidFill>
                          <a:effectLst/>
                          <a:latin typeface="+mj-lt"/>
                        </a:rPr>
                        <a:t> a </a:t>
                      </a:r>
                      <a:r>
                        <a:rPr lang="en-US" sz="1400" b="1" i="0" u="none" strike="noStrike" noProof="0" dirty="0" err="1">
                          <a:solidFill>
                            <a:schemeClr val="tx1"/>
                          </a:solidFill>
                          <a:effectLst/>
                          <a:latin typeface="+mj-lt"/>
                        </a:rPr>
                        <a:t>slu</a:t>
                      </a:r>
                      <a:r>
                        <a:rPr lang="cs-CZ" sz="1400" b="1" i="0" u="none" strike="noStrike" noProof="0" dirty="0">
                          <a:solidFill>
                            <a:schemeClr val="tx1"/>
                          </a:solidFill>
                          <a:effectLst/>
                          <a:latin typeface="+mj-lt"/>
                        </a:rPr>
                        <a:t>žby</a:t>
                      </a:r>
                    </a:p>
                  </a:txBody>
                  <a:tcPr marL="36000" marR="36000" marT="36000" marB="36000">
                    <a:lnL>
                      <a:noFill/>
                    </a:lnL>
                    <a:lnR>
                      <a:noFill/>
                    </a:lnR>
                    <a:lnT>
                      <a:noFill/>
                    </a:lnT>
                    <a:lnB>
                      <a:noFill/>
                    </a:lnB>
                    <a:solidFill>
                      <a:schemeClr val="bg1"/>
                    </a:solidFill>
                  </a:tcPr>
                </a:tc>
                <a:tc hMerge="1">
                  <a:txBody>
                    <a:bodyPr/>
                    <a:lstStyle/>
                    <a:p>
                      <a:pPr algn="r" fontAlgn="t"/>
                      <a:endParaRPr lang="cs-CZ" sz="1400" b="1" i="0" u="none" strike="noStrike" dirty="0">
                        <a:solidFill>
                          <a:schemeClr val="tx1"/>
                        </a:solidFill>
                        <a:effectLst/>
                        <a:latin typeface="+mj-lt"/>
                      </a:endParaRPr>
                    </a:p>
                  </a:txBody>
                  <a:tcPr marL="36000" marR="36000" marT="36000" marB="36000">
                    <a:lnL>
                      <a:noFill/>
                    </a:lnL>
                    <a:lnR>
                      <a:noFill/>
                    </a:lnR>
                    <a:lnT>
                      <a:noFill/>
                    </a:lnT>
                    <a:lnB>
                      <a:noFill/>
                    </a:lnB>
                    <a:solidFill>
                      <a:schemeClr val="bg1"/>
                    </a:solidFill>
                  </a:tcPr>
                </a:tc>
                <a:extLst>
                  <a:ext uri="{0D108BD9-81ED-4DB2-BD59-A6C34878D82A}">
                    <a16:rowId xmlns:a16="http://schemas.microsoft.com/office/drawing/2014/main" val="1778210570"/>
                  </a:ext>
                </a:extLst>
              </a:tr>
              <a:tr h="185082">
                <a:tc>
                  <a:txBody>
                    <a:bodyPr/>
                    <a:lstStyle/>
                    <a:p>
                      <a:pPr algn="l" fontAlgn="t"/>
                      <a:r>
                        <a:rPr lang="cs-CZ" sz="1400" b="1" i="0" u="none" strike="noStrike" dirty="0">
                          <a:solidFill>
                            <a:schemeClr val="tx1"/>
                          </a:solidFill>
                          <a:effectLst/>
                          <a:latin typeface="+mj-lt"/>
                        </a:rPr>
                        <a:t>Dispozice bytu</a:t>
                      </a:r>
                    </a:p>
                  </a:txBody>
                  <a:tcPr marL="36000" marR="36000" marT="36000" marB="36000">
                    <a:lnL>
                      <a:noFill/>
                    </a:lnL>
                    <a:lnR>
                      <a:noFill/>
                    </a:lnR>
                    <a:lnT>
                      <a:noFill/>
                    </a:lnT>
                    <a:lnB>
                      <a:noFill/>
                    </a:lnB>
                    <a:solidFill>
                      <a:srgbClr val="7F7F7F"/>
                    </a:solidFill>
                  </a:tcPr>
                </a:tc>
                <a:tc>
                  <a:txBody>
                    <a:bodyPr/>
                    <a:lstStyle/>
                    <a:p>
                      <a:pPr algn="r" fontAlgn="t"/>
                      <a:r>
                        <a:rPr lang="cs-CZ" sz="1400" b="1" i="0" u="none" strike="noStrike" dirty="0">
                          <a:solidFill>
                            <a:schemeClr val="tx1"/>
                          </a:solidFill>
                          <a:effectLst/>
                          <a:latin typeface="+mj-lt"/>
                        </a:rPr>
                        <a:t>Kč</a:t>
                      </a:r>
                    </a:p>
                  </a:txBody>
                  <a:tcPr marL="36000" marR="36000" marT="36000" marB="36000">
                    <a:lnL>
                      <a:noFill/>
                    </a:lnL>
                    <a:lnR>
                      <a:noFill/>
                    </a:lnR>
                    <a:lnT>
                      <a:noFill/>
                    </a:lnT>
                    <a:lnB>
                      <a:noFill/>
                    </a:lnB>
                    <a:solidFill>
                      <a:srgbClr val="7F7F7F"/>
                    </a:solidFill>
                  </a:tcPr>
                </a:tc>
                <a:extLst>
                  <a:ext uri="{0D108BD9-81ED-4DB2-BD59-A6C34878D82A}">
                    <a16:rowId xmlns:a16="http://schemas.microsoft.com/office/drawing/2014/main" val="1878955189"/>
                  </a:ext>
                </a:extLst>
              </a:tr>
              <a:tr h="185082">
                <a:tc>
                  <a:txBody>
                    <a:bodyPr/>
                    <a:lstStyle/>
                    <a:p>
                      <a:pPr algn="l" fontAlgn="t"/>
                      <a:r>
                        <a:rPr lang="cs-CZ" sz="1400" b="0" i="0" u="none" strike="noStrike" dirty="0">
                          <a:solidFill>
                            <a:schemeClr val="bg1"/>
                          </a:solidFill>
                          <a:effectLst/>
                          <a:latin typeface="+mj-lt"/>
                        </a:rPr>
                        <a:t>1 + kk</a:t>
                      </a:r>
                    </a:p>
                  </a:txBody>
                  <a:tcPr marL="36000" marR="36000" marT="36000" marB="36000">
                    <a:lnL>
                      <a:noFill/>
                    </a:lnL>
                    <a:lnR>
                      <a:noFill/>
                    </a:lnR>
                    <a:lnT>
                      <a:noFill/>
                    </a:lnT>
                    <a:lnB w="3175" cap="flat" cmpd="sng" algn="ctr">
                      <a:solidFill>
                        <a:schemeClr val="bg1">
                          <a:lumMod val="60000"/>
                          <a:lumOff val="40000"/>
                        </a:schemeClr>
                      </a:solidFill>
                      <a:prstDash val="solid"/>
                      <a:round/>
                      <a:headEnd type="none" w="med" len="med"/>
                      <a:tailEnd type="none" w="med" len="med"/>
                    </a:lnB>
                  </a:tcPr>
                </a:tc>
                <a:tc>
                  <a:txBody>
                    <a:bodyPr/>
                    <a:lstStyle/>
                    <a:p>
                      <a:pPr algn="r" fontAlgn="t"/>
                      <a:r>
                        <a:rPr lang="en-US" sz="1400" b="0" i="0" u="none" strike="noStrike" kern="1200" dirty="0">
                          <a:solidFill>
                            <a:schemeClr val="bg1"/>
                          </a:solidFill>
                          <a:effectLst/>
                          <a:latin typeface="+mj-lt"/>
                          <a:ea typeface="+mn-ea"/>
                          <a:cs typeface="+mn-cs"/>
                        </a:rPr>
                        <a:t>4 774 </a:t>
                      </a:r>
                    </a:p>
                  </a:txBody>
                  <a:tcPr marL="36000" marR="36000" marT="0" marB="0">
                    <a:lnL>
                      <a:noFill/>
                    </a:lnL>
                    <a:lnR>
                      <a:noFill/>
                    </a:lnR>
                    <a:lnT>
                      <a:noFill/>
                    </a:lnT>
                    <a:lnB w="3175" cap="flat" cmpd="sng" algn="ctr">
                      <a:solidFill>
                        <a:schemeClr val="bg1">
                          <a:lumMod val="60000"/>
                          <a:lumOff val="40000"/>
                        </a:schemeClr>
                      </a:solidFill>
                      <a:prstDash val="solid"/>
                      <a:round/>
                      <a:headEnd type="none" w="med" len="med"/>
                      <a:tailEnd type="none" w="med" len="med"/>
                    </a:lnB>
                  </a:tcPr>
                </a:tc>
                <a:extLst>
                  <a:ext uri="{0D108BD9-81ED-4DB2-BD59-A6C34878D82A}">
                    <a16:rowId xmlns:a16="http://schemas.microsoft.com/office/drawing/2014/main" val="1249501251"/>
                  </a:ext>
                </a:extLst>
              </a:tr>
              <a:tr h="185082">
                <a:tc>
                  <a:txBody>
                    <a:bodyPr/>
                    <a:lstStyle/>
                    <a:p>
                      <a:pPr algn="l" fontAlgn="t"/>
                      <a:r>
                        <a:rPr lang="cs-CZ" sz="1400" b="0" i="0" u="none" strike="noStrike" dirty="0">
                          <a:solidFill>
                            <a:schemeClr val="bg1"/>
                          </a:solidFill>
                          <a:effectLst/>
                          <a:latin typeface="+mj-lt"/>
                        </a:rPr>
                        <a:t>2 + kk</a:t>
                      </a:r>
                    </a:p>
                  </a:txBody>
                  <a:tcPr marL="36000" marR="36000" marT="36000" marB="36000">
                    <a:lnL>
                      <a:noFill/>
                    </a:lnL>
                    <a:lnR>
                      <a:noFill/>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tcPr>
                </a:tc>
                <a:tc>
                  <a:txBody>
                    <a:bodyPr/>
                    <a:lstStyle/>
                    <a:p>
                      <a:pPr algn="r" fontAlgn="t"/>
                      <a:r>
                        <a:rPr lang="en-US" sz="1400" b="0" i="0" u="none" strike="noStrike" kern="1200" dirty="0">
                          <a:solidFill>
                            <a:schemeClr val="bg1"/>
                          </a:solidFill>
                          <a:effectLst/>
                          <a:latin typeface="+mj-lt"/>
                          <a:ea typeface="+mn-ea"/>
                          <a:cs typeface="+mn-cs"/>
                        </a:rPr>
                        <a:t>8 316 </a:t>
                      </a:r>
                    </a:p>
                  </a:txBody>
                  <a:tcPr marL="36000" marR="36000" marT="0" marB="0">
                    <a:lnL>
                      <a:noFill/>
                    </a:lnL>
                    <a:lnR>
                      <a:noFill/>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tcPr>
                </a:tc>
                <a:extLst>
                  <a:ext uri="{0D108BD9-81ED-4DB2-BD59-A6C34878D82A}">
                    <a16:rowId xmlns:a16="http://schemas.microsoft.com/office/drawing/2014/main" val="1174509579"/>
                  </a:ext>
                </a:extLst>
              </a:tr>
              <a:tr h="185082">
                <a:tc>
                  <a:txBody>
                    <a:bodyPr/>
                    <a:lstStyle/>
                    <a:p>
                      <a:pPr algn="l" fontAlgn="t"/>
                      <a:r>
                        <a:rPr lang="cs-CZ" sz="1400" b="0" i="0" u="none" strike="noStrike" dirty="0">
                          <a:solidFill>
                            <a:schemeClr val="bg1"/>
                          </a:solidFill>
                          <a:effectLst/>
                          <a:latin typeface="+mj-lt"/>
                        </a:rPr>
                        <a:t>3 + kk</a:t>
                      </a:r>
                    </a:p>
                  </a:txBody>
                  <a:tcPr marL="36000" marR="36000" marT="36000" marB="36000">
                    <a:lnL>
                      <a:noFill/>
                    </a:lnL>
                    <a:lnR>
                      <a:noFill/>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tcPr>
                </a:tc>
                <a:tc>
                  <a:txBody>
                    <a:bodyPr/>
                    <a:lstStyle/>
                    <a:p>
                      <a:pPr algn="r" fontAlgn="t"/>
                      <a:r>
                        <a:rPr lang="en-US" sz="1400" b="0" i="0" u="none" strike="noStrike" kern="1200" dirty="0">
                          <a:solidFill>
                            <a:schemeClr val="bg1"/>
                          </a:solidFill>
                          <a:effectLst/>
                          <a:latin typeface="+mj-lt"/>
                          <a:ea typeface="+mn-ea"/>
                          <a:cs typeface="+mn-cs"/>
                        </a:rPr>
                        <a:t>11 858 </a:t>
                      </a:r>
                    </a:p>
                  </a:txBody>
                  <a:tcPr marL="36000" marR="36000" marT="0" marB="0">
                    <a:lnL>
                      <a:noFill/>
                    </a:lnL>
                    <a:lnR>
                      <a:noFill/>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tcPr>
                </a:tc>
                <a:extLst>
                  <a:ext uri="{0D108BD9-81ED-4DB2-BD59-A6C34878D82A}">
                    <a16:rowId xmlns:a16="http://schemas.microsoft.com/office/drawing/2014/main" val="416804618"/>
                  </a:ext>
                </a:extLst>
              </a:tr>
              <a:tr h="185082">
                <a:tc>
                  <a:txBody>
                    <a:bodyPr/>
                    <a:lstStyle/>
                    <a:p>
                      <a:pPr algn="l" fontAlgn="t"/>
                      <a:r>
                        <a:rPr lang="cs-CZ" sz="1400" b="0" i="0" u="none" strike="noStrike" dirty="0">
                          <a:solidFill>
                            <a:schemeClr val="bg1"/>
                          </a:solidFill>
                          <a:effectLst/>
                          <a:latin typeface="+mj-lt"/>
                        </a:rPr>
                        <a:t>4 + kk</a:t>
                      </a:r>
                    </a:p>
                  </a:txBody>
                  <a:tcPr marL="36000" marR="36000" marT="36000" marB="36000">
                    <a:lnL>
                      <a:noFill/>
                    </a:lnL>
                    <a:lnR>
                      <a:noFill/>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tcPr>
                </a:tc>
                <a:tc>
                  <a:txBody>
                    <a:bodyPr/>
                    <a:lstStyle/>
                    <a:p>
                      <a:pPr algn="r" fontAlgn="t"/>
                      <a:r>
                        <a:rPr lang="en-US" sz="1400" b="0" i="0" u="none" strike="noStrike" kern="1200" dirty="0">
                          <a:solidFill>
                            <a:schemeClr val="bg1"/>
                          </a:solidFill>
                          <a:effectLst/>
                          <a:latin typeface="+mj-lt"/>
                          <a:ea typeface="+mn-ea"/>
                          <a:cs typeface="+mn-cs"/>
                        </a:rPr>
                        <a:t>14 630 </a:t>
                      </a:r>
                    </a:p>
                  </a:txBody>
                  <a:tcPr marL="36000" marR="36000" marT="0" marB="0">
                    <a:lnL>
                      <a:noFill/>
                    </a:lnL>
                    <a:lnR>
                      <a:noFill/>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tcPr>
                </a:tc>
                <a:extLst>
                  <a:ext uri="{0D108BD9-81ED-4DB2-BD59-A6C34878D82A}">
                    <a16:rowId xmlns:a16="http://schemas.microsoft.com/office/drawing/2014/main" val="3292179947"/>
                  </a:ext>
                </a:extLst>
              </a:tr>
            </a:tbl>
          </a:graphicData>
        </a:graphic>
      </p:graphicFrame>
      <p:sp>
        <p:nvSpPr>
          <p:cNvPr id="27" name="Oval 26">
            <a:extLst>
              <a:ext uri="{FF2B5EF4-FFF2-40B4-BE49-F238E27FC236}">
                <a16:creationId xmlns:a16="http://schemas.microsoft.com/office/drawing/2014/main" id="{E1A9E2C2-1D83-4D42-A809-71E38546E4C3}"/>
              </a:ext>
            </a:extLst>
          </p:cNvPr>
          <p:cNvSpPr/>
          <p:nvPr/>
        </p:nvSpPr>
        <p:spPr>
          <a:xfrm>
            <a:off x="7012801" y="1765785"/>
            <a:ext cx="180000" cy="180000"/>
          </a:xfrm>
          <a:prstGeom prst="ellipse">
            <a:avLst/>
          </a:prstGeom>
          <a:solidFill>
            <a:srgbClr val="FFFA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nchorCtr="0"/>
          <a:lstStyle/>
          <a:p>
            <a:pPr algn="ctr"/>
            <a:r>
              <a:rPr lang="cs-CZ" sz="900" b="1">
                <a:solidFill>
                  <a:schemeClr val="bg2"/>
                </a:solidFill>
              </a:rPr>
              <a:t>1.</a:t>
            </a:r>
          </a:p>
        </p:txBody>
      </p:sp>
      <p:sp>
        <p:nvSpPr>
          <p:cNvPr id="28" name="Oval 27">
            <a:extLst>
              <a:ext uri="{FF2B5EF4-FFF2-40B4-BE49-F238E27FC236}">
                <a16:creationId xmlns:a16="http://schemas.microsoft.com/office/drawing/2014/main" id="{2858BD96-ECF2-471A-89B9-E5FD5ADCD898}"/>
              </a:ext>
            </a:extLst>
          </p:cNvPr>
          <p:cNvSpPr/>
          <p:nvPr/>
        </p:nvSpPr>
        <p:spPr>
          <a:xfrm>
            <a:off x="9059876" y="1765785"/>
            <a:ext cx="180000" cy="180000"/>
          </a:xfrm>
          <a:prstGeom prst="ellips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nchorCtr="0"/>
          <a:lstStyle/>
          <a:p>
            <a:pPr algn="ctr"/>
            <a:r>
              <a:rPr lang="cs-CZ" sz="900" b="1">
                <a:solidFill>
                  <a:schemeClr val="bg2"/>
                </a:solidFill>
              </a:rPr>
              <a:t>2.</a:t>
            </a:r>
          </a:p>
        </p:txBody>
      </p:sp>
      <p:sp>
        <p:nvSpPr>
          <p:cNvPr id="29" name="Oval 28">
            <a:extLst>
              <a:ext uri="{FF2B5EF4-FFF2-40B4-BE49-F238E27FC236}">
                <a16:creationId xmlns:a16="http://schemas.microsoft.com/office/drawing/2014/main" id="{2FCA24AB-CE4E-4089-969A-93B2DFF79E3F}"/>
              </a:ext>
            </a:extLst>
          </p:cNvPr>
          <p:cNvSpPr/>
          <p:nvPr/>
        </p:nvSpPr>
        <p:spPr>
          <a:xfrm>
            <a:off x="11226817" y="1765785"/>
            <a:ext cx="180000" cy="180000"/>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nchorCtr="0"/>
          <a:lstStyle/>
          <a:p>
            <a:pPr algn="ctr"/>
            <a:r>
              <a:rPr lang="cs-CZ" sz="900" b="1">
                <a:solidFill>
                  <a:schemeClr val="bg2"/>
                </a:solidFill>
              </a:rPr>
              <a:t>3.</a:t>
            </a:r>
          </a:p>
        </p:txBody>
      </p:sp>
    </p:spTree>
    <p:extLst>
      <p:ext uri="{BB962C8B-B14F-4D97-AF65-F5344CB8AC3E}">
        <p14:creationId xmlns:p14="http://schemas.microsoft.com/office/powerpoint/2010/main" val="2057317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391C4BC-CBA9-4BCE-823A-6D80927861DE}"/>
              </a:ext>
            </a:extLst>
          </p:cNvPr>
          <p:cNvSpPr txBox="1">
            <a:spLocks/>
          </p:cNvSpPr>
          <p:nvPr/>
        </p:nvSpPr>
        <p:spPr>
          <a:xfrm>
            <a:off x="609919" y="501228"/>
            <a:ext cx="10829607" cy="59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400" b="0" kern="1200">
                <a:solidFill>
                  <a:schemeClr val="bg1"/>
                </a:solidFill>
                <a:latin typeface="Arial" panose="020B0604020202020204" pitchFamily="34" charset="0"/>
                <a:ea typeface="+mj-ea"/>
                <a:cs typeface="Arial" pitchFamily="34" charset="0"/>
              </a:defRPr>
            </a:lvl1pPr>
          </a:lstStyle>
          <a:p>
            <a:r>
              <a:rPr lang="cs-CZ" dirty="0"/>
              <a:t>Dopad změny dotované části stavebních nákladů na PPP projekt</a:t>
            </a:r>
          </a:p>
        </p:txBody>
      </p:sp>
      <p:graphicFrame>
        <p:nvGraphicFramePr>
          <p:cNvPr id="39" name="Table 38">
            <a:extLst>
              <a:ext uri="{FF2B5EF4-FFF2-40B4-BE49-F238E27FC236}">
                <a16:creationId xmlns:a16="http://schemas.microsoft.com/office/drawing/2014/main" id="{98E92702-6F5E-46BF-9653-B0CDFC8355DE}"/>
              </a:ext>
            </a:extLst>
          </p:cNvPr>
          <p:cNvGraphicFramePr>
            <a:graphicFrameLocks noGrp="1"/>
          </p:cNvGraphicFramePr>
          <p:nvPr/>
        </p:nvGraphicFramePr>
        <p:xfrm>
          <a:off x="5095874" y="4005164"/>
          <a:ext cx="6143626" cy="1958682"/>
        </p:xfrm>
        <a:graphic>
          <a:graphicData uri="http://schemas.openxmlformats.org/drawingml/2006/table">
            <a:tbl>
              <a:tblPr/>
              <a:tblGrid>
                <a:gridCol w="3269658">
                  <a:extLst>
                    <a:ext uri="{9D8B030D-6E8A-4147-A177-3AD203B41FA5}">
                      <a16:colId xmlns:a16="http://schemas.microsoft.com/office/drawing/2014/main" val="2406687230"/>
                    </a:ext>
                  </a:extLst>
                </a:gridCol>
                <a:gridCol w="1314146">
                  <a:extLst>
                    <a:ext uri="{9D8B030D-6E8A-4147-A177-3AD203B41FA5}">
                      <a16:colId xmlns:a16="http://schemas.microsoft.com/office/drawing/2014/main" val="417975970"/>
                    </a:ext>
                  </a:extLst>
                </a:gridCol>
                <a:gridCol w="1559822">
                  <a:extLst>
                    <a:ext uri="{9D8B030D-6E8A-4147-A177-3AD203B41FA5}">
                      <a16:colId xmlns:a16="http://schemas.microsoft.com/office/drawing/2014/main" val="1655437089"/>
                    </a:ext>
                  </a:extLst>
                </a:gridCol>
              </a:tblGrid>
              <a:tr h="280613">
                <a:tc>
                  <a:txBody>
                    <a:bodyPr/>
                    <a:lstStyle/>
                    <a:p>
                      <a:pPr algn="l" rtl="0" fontAlgn="ctr"/>
                      <a:endParaRPr lang="cs-CZ" sz="1400" b="1" i="0" u="none" strike="noStrike" dirty="0">
                        <a:solidFill>
                          <a:schemeClr val="tx1"/>
                        </a:solidFill>
                        <a:effectLst/>
                        <a:latin typeface="+mj-lt"/>
                      </a:endParaRPr>
                    </a:p>
                  </a:txBody>
                  <a:tcPr marL="36000" marR="36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rtl="0" fontAlgn="t"/>
                      <a:r>
                        <a:rPr lang="cs-CZ" sz="1400" b="1" i="0" u="none" strike="noStrike" dirty="0">
                          <a:solidFill>
                            <a:schemeClr val="tx1"/>
                          </a:solidFill>
                          <a:effectLst/>
                          <a:latin typeface="+mj-lt"/>
                        </a:rPr>
                        <a:t>Scénář</a:t>
                      </a:r>
                    </a:p>
                  </a:txBody>
                  <a:tcPr marL="36000" marR="36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cs-CZ"/>
                    </a:p>
                  </a:txBody>
                  <a:tcPr/>
                </a:tc>
                <a:extLst>
                  <a:ext uri="{0D108BD9-81ED-4DB2-BD59-A6C34878D82A}">
                    <a16:rowId xmlns:a16="http://schemas.microsoft.com/office/drawing/2014/main" val="2731041778"/>
                  </a:ext>
                </a:extLst>
              </a:tr>
              <a:tr h="280613">
                <a:tc>
                  <a:txBody>
                    <a:bodyPr/>
                    <a:lstStyle/>
                    <a:p>
                      <a:pPr marL="0" marR="0" lvl="0" indent="0" algn="l" defTabSz="913943" rtl="0" eaLnBrk="1" fontAlgn="ctr" latinLnBrk="0" hangingPunct="1">
                        <a:lnSpc>
                          <a:spcPct val="100000"/>
                        </a:lnSpc>
                        <a:spcBef>
                          <a:spcPts val="0"/>
                        </a:spcBef>
                        <a:spcAft>
                          <a:spcPts val="0"/>
                        </a:spcAft>
                        <a:buClrTx/>
                        <a:buSzTx/>
                        <a:buFontTx/>
                        <a:buNone/>
                        <a:tabLst/>
                        <a:defRPr/>
                      </a:pPr>
                      <a:r>
                        <a:rPr lang="cs-CZ" sz="1400" b="1" i="0" u="none" strike="noStrike" dirty="0">
                          <a:solidFill>
                            <a:schemeClr val="tx1"/>
                          </a:solidFill>
                          <a:effectLst/>
                          <a:latin typeface="+mj-lt"/>
                        </a:rPr>
                        <a:t>tis. Kč</a:t>
                      </a:r>
                    </a:p>
                  </a:txBody>
                  <a:tcPr marL="36000" marR="36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tc>
                  <a:txBody>
                    <a:bodyPr/>
                    <a:lstStyle/>
                    <a:p>
                      <a:pPr algn="r" rtl="0" fontAlgn="t"/>
                      <a:r>
                        <a:rPr lang="cs-CZ" sz="1400" b="1" i="0" u="none" strike="noStrike" dirty="0">
                          <a:solidFill>
                            <a:schemeClr val="tx1"/>
                          </a:solidFill>
                          <a:effectLst/>
                          <a:latin typeface="+mj-lt"/>
                        </a:rPr>
                        <a:t>Bez dotace</a:t>
                      </a:r>
                    </a:p>
                  </a:txBody>
                  <a:tcPr marL="36000" marR="36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tc>
                  <a:txBody>
                    <a:bodyPr/>
                    <a:lstStyle/>
                    <a:p>
                      <a:pPr algn="r" rtl="0" fontAlgn="t"/>
                      <a:r>
                        <a:rPr lang="cs-CZ" sz="1400" b="1" i="0" u="none" strike="noStrike" dirty="0">
                          <a:solidFill>
                            <a:schemeClr val="tx1"/>
                          </a:solidFill>
                          <a:effectLst/>
                          <a:latin typeface="+mj-lt"/>
                        </a:rPr>
                        <a:t>Dotace 20 %</a:t>
                      </a:r>
                    </a:p>
                  </a:txBody>
                  <a:tcPr marL="36000" marR="36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extLst>
                  <a:ext uri="{0D108BD9-81ED-4DB2-BD59-A6C34878D82A}">
                    <a16:rowId xmlns:a16="http://schemas.microsoft.com/office/drawing/2014/main" val="450613010"/>
                  </a:ext>
                </a:extLst>
              </a:tr>
              <a:tr h="296024">
                <a:tc>
                  <a:txBody>
                    <a:bodyPr/>
                    <a:lstStyle/>
                    <a:p>
                      <a:pPr algn="l" rtl="0" fontAlgn="t"/>
                      <a:r>
                        <a:rPr lang="cs-CZ" sz="1400" b="1" i="0" u="none" strike="noStrike" dirty="0">
                          <a:solidFill>
                            <a:srgbClr val="000000"/>
                          </a:solidFill>
                          <a:effectLst/>
                          <a:latin typeface="+mj-lt"/>
                        </a:rPr>
                        <a:t>Celkové tržby</a:t>
                      </a:r>
                    </a:p>
                  </a:txBody>
                  <a:tcPr marL="36000" marR="36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400" b="1" i="0" u="none" strike="noStrike" kern="1200" dirty="0">
                          <a:solidFill>
                            <a:srgbClr val="000000"/>
                          </a:solidFill>
                          <a:effectLst/>
                          <a:latin typeface="+mn-lt"/>
                          <a:ea typeface="+mn-ea"/>
                          <a:cs typeface="+mn-cs"/>
                        </a:rPr>
                        <a:t>1 386 722 </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3943" rtl="0" eaLnBrk="1" fontAlgn="t" latinLnBrk="0" hangingPunct="1">
                        <a:lnSpc>
                          <a:spcPct val="100000"/>
                        </a:lnSpc>
                        <a:spcBef>
                          <a:spcPts val="0"/>
                        </a:spcBef>
                        <a:spcAft>
                          <a:spcPts val="0"/>
                        </a:spcAft>
                        <a:buClrTx/>
                        <a:buSzTx/>
                        <a:buFontTx/>
                        <a:buNone/>
                        <a:tabLst/>
                        <a:defRPr/>
                      </a:pPr>
                      <a:r>
                        <a:rPr lang="cs-CZ" sz="1400" b="1" i="0" u="none" strike="noStrike" kern="1200" dirty="0">
                          <a:solidFill>
                            <a:srgbClr val="000000"/>
                          </a:solidFill>
                          <a:effectLst/>
                          <a:latin typeface="+mn-lt"/>
                          <a:ea typeface="+mn-ea"/>
                          <a:cs typeface="+mn-cs"/>
                        </a:rPr>
                        <a:t>1 386 722</a:t>
                      </a:r>
                      <a:endParaRPr lang="cs-CZ" sz="1400" b="1" i="0" u="none" strike="noStrike" kern="1200" dirty="0">
                        <a:solidFill>
                          <a:srgbClr val="000000"/>
                        </a:solidFill>
                        <a:effectLst/>
                        <a:latin typeface="+mj-lt"/>
                        <a:ea typeface="+mn-ea"/>
                        <a:cs typeface="+mn-cs"/>
                      </a:endParaRP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2410051"/>
                  </a:ext>
                </a:extLst>
              </a:tr>
              <a:tr h="169548">
                <a:tc>
                  <a:txBody>
                    <a:bodyPr/>
                    <a:lstStyle/>
                    <a:p>
                      <a:pPr algn="l" rtl="0" fontAlgn="t"/>
                      <a:endParaRPr lang="cs-CZ" sz="100" b="0" i="0" u="none" strike="noStrike" dirty="0">
                        <a:solidFill>
                          <a:srgbClr val="000000"/>
                        </a:solidFill>
                        <a:effectLst/>
                        <a:latin typeface="+mj-lt"/>
                      </a:endParaRPr>
                    </a:p>
                  </a:txBody>
                  <a:tcPr marL="36000" marR="36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400" b="1" i="0" u="none" strike="noStrike" kern="1200" dirty="0">
                        <a:solidFill>
                          <a:srgbClr val="000000"/>
                        </a:solidFill>
                        <a:effectLst/>
                        <a:latin typeface="+mn-lt"/>
                        <a:ea typeface="+mn-ea"/>
                        <a:cs typeface="+mn-cs"/>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cs-CZ" sz="600" b="0" i="0" u="none" strike="noStrike" dirty="0">
                          <a:solidFill>
                            <a:srgbClr val="203764"/>
                          </a:solidFill>
                          <a:effectLst/>
                          <a:latin typeface="Calibri" panose="020F0502020204030204" pitchFamily="34" charset="0"/>
                        </a:rPr>
                        <a:t> </a:t>
                      </a: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5773042"/>
                  </a:ext>
                </a:extLst>
              </a:tr>
              <a:tr h="296024">
                <a:tc>
                  <a:txBody>
                    <a:bodyPr/>
                    <a:lstStyle/>
                    <a:p>
                      <a:pPr marL="180000" lvl="1" algn="l" rtl="0" fontAlgn="t"/>
                      <a:r>
                        <a:rPr lang="cs-CZ" sz="1400" b="0" i="1" u="none" strike="noStrike" dirty="0">
                          <a:solidFill>
                            <a:srgbClr val="000000"/>
                          </a:solidFill>
                          <a:effectLst/>
                          <a:latin typeface="+mj-lt"/>
                        </a:rPr>
                        <a:t>Platba za dostupnost</a:t>
                      </a:r>
                    </a:p>
                  </a:txBody>
                  <a:tcPr marL="36000" marR="36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400" b="0" i="1" u="none" strike="noStrike" kern="1200" dirty="0">
                          <a:solidFill>
                            <a:srgbClr val="000000"/>
                          </a:solidFill>
                          <a:effectLst/>
                          <a:latin typeface="+mj-lt"/>
                          <a:ea typeface="+mn-ea"/>
                          <a:cs typeface="+mn-cs"/>
                        </a:rPr>
                        <a:t>4 810 988 </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400" b="0" i="1" u="none" strike="noStrike" kern="1200" dirty="0">
                          <a:solidFill>
                            <a:srgbClr val="000000"/>
                          </a:solidFill>
                          <a:effectLst/>
                          <a:latin typeface="+mj-lt"/>
                          <a:ea typeface="+mn-ea"/>
                          <a:cs typeface="+mn-cs"/>
                        </a:rPr>
                        <a:t>4 125 871 </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915329"/>
                  </a:ext>
                </a:extLst>
              </a:tr>
              <a:tr h="296024">
                <a:tc>
                  <a:txBody>
                    <a:bodyPr/>
                    <a:lstStyle/>
                    <a:p>
                      <a:pPr marL="180000" lvl="1" algn="l" rtl="0" fontAlgn="t"/>
                      <a:r>
                        <a:rPr lang="pl-PL" sz="1400" b="0" i="1" u="none" strike="noStrike" dirty="0">
                          <a:solidFill>
                            <a:srgbClr val="000000"/>
                          </a:solidFill>
                          <a:effectLst/>
                          <a:latin typeface="+mj-lt"/>
                        </a:rPr>
                        <a:t>Dotace</a:t>
                      </a:r>
                      <a:endParaRPr lang="cs-CZ" sz="1400" b="0" i="1" u="none" strike="noStrike" dirty="0">
                        <a:solidFill>
                          <a:srgbClr val="000000"/>
                        </a:solidFill>
                        <a:effectLst/>
                        <a:latin typeface="+mj-lt"/>
                      </a:endParaRPr>
                    </a:p>
                  </a:txBody>
                  <a:tcPr marL="36000" marR="36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400" b="0" i="1" u="none" strike="noStrike" kern="1200" dirty="0">
                          <a:solidFill>
                            <a:srgbClr val="000000"/>
                          </a:solidFill>
                          <a:effectLst/>
                          <a:latin typeface="+mj-lt"/>
                          <a:ea typeface="+mn-ea"/>
                          <a:cs typeface="+mn-cs"/>
                        </a:rPr>
                        <a:t>1 318 851 </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US" sz="1400" b="0" i="1" u="none" strike="noStrike" kern="1200" dirty="0">
                          <a:solidFill>
                            <a:srgbClr val="000000"/>
                          </a:solidFill>
                          <a:effectLst/>
                          <a:latin typeface="+mj-lt"/>
                          <a:ea typeface="+mn-ea"/>
                          <a:cs typeface="+mn-cs"/>
                        </a:rPr>
                        <a:t>1 558 359 </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4098909"/>
                  </a:ext>
                </a:extLst>
              </a:tr>
              <a:tr h="296024">
                <a:tc>
                  <a:txBody>
                    <a:bodyPr/>
                    <a:lstStyle/>
                    <a:p>
                      <a:pPr algn="l" rtl="0" fontAlgn="t"/>
                      <a:r>
                        <a:rPr lang="cs-CZ" sz="1400" b="1" i="0" u="none" strike="noStrike" dirty="0">
                          <a:solidFill>
                            <a:srgbClr val="000000"/>
                          </a:solidFill>
                          <a:effectLst/>
                          <a:latin typeface="+mj-lt"/>
                        </a:rPr>
                        <a:t>Celkové výdaje veřejného sektoru</a:t>
                      </a:r>
                    </a:p>
                  </a:txBody>
                  <a:tcPr marL="36000" marR="36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r" fontAlgn="t"/>
                      <a:r>
                        <a:rPr lang="en-US" sz="1400" b="1" i="0" u="none" strike="noStrike" kern="1200" dirty="0">
                          <a:solidFill>
                            <a:srgbClr val="000000"/>
                          </a:solidFill>
                          <a:effectLst/>
                          <a:latin typeface="+mj-lt"/>
                          <a:ea typeface="+mn-ea"/>
                          <a:cs typeface="+mn-cs"/>
                        </a:rPr>
                        <a:t>6 129 839 </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r" fontAlgn="t"/>
                      <a:r>
                        <a:rPr lang="en-US" sz="1400" b="1" i="0" u="none" strike="noStrike" kern="1200" dirty="0">
                          <a:solidFill>
                            <a:srgbClr val="000000"/>
                          </a:solidFill>
                          <a:effectLst/>
                          <a:latin typeface="+mj-lt"/>
                          <a:ea typeface="+mn-ea"/>
                          <a:cs typeface="+mn-cs"/>
                        </a:rPr>
                        <a:t>5 684 230 </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721041420"/>
                  </a:ext>
                </a:extLst>
              </a:tr>
            </a:tbl>
          </a:graphicData>
        </a:graphic>
      </p:graphicFrame>
      <p:sp>
        <p:nvSpPr>
          <p:cNvPr id="41" name="Rectangle 40">
            <a:extLst>
              <a:ext uri="{FF2B5EF4-FFF2-40B4-BE49-F238E27FC236}">
                <a16:creationId xmlns:a16="http://schemas.microsoft.com/office/drawing/2014/main" id="{110834DE-219C-4E5B-8E9F-7276991C2EA0}"/>
              </a:ext>
            </a:extLst>
          </p:cNvPr>
          <p:cNvSpPr/>
          <p:nvPr/>
        </p:nvSpPr>
        <p:spPr>
          <a:xfrm>
            <a:off x="4972050" y="1036791"/>
            <a:ext cx="6734907" cy="334863"/>
          </a:xfrm>
          <a:prstGeom prst="rect">
            <a:avLst/>
          </a:prstGeom>
          <a:noFill/>
          <a:ln w="12700" cap="sq" cmpd="sng" algn="ctr">
            <a:noFill/>
            <a:prstDash val="solid"/>
            <a:miter lim="800000"/>
            <a:tailEnd type="none"/>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buClr>
                <a:schemeClr val="tx2"/>
              </a:buClr>
              <a:buSzPct val="110000"/>
              <a:defRPr/>
            </a:pPr>
            <a:r>
              <a:rPr lang="cs-CZ" sz="1600" b="1" dirty="0">
                <a:solidFill>
                  <a:srgbClr val="2E2E38"/>
                </a:solidFill>
                <a:latin typeface="+mj-lt"/>
              </a:rPr>
              <a:t>Rozpočtová zátěž Brna v 1. roce</a:t>
            </a:r>
            <a:endParaRPr lang="cs-CZ" sz="1600" b="1" baseline="30000" dirty="0">
              <a:solidFill>
                <a:schemeClr val="bg1"/>
              </a:solidFill>
              <a:latin typeface="+mj-lt"/>
            </a:endParaRPr>
          </a:p>
        </p:txBody>
      </p:sp>
      <p:sp>
        <p:nvSpPr>
          <p:cNvPr id="49" name="Circle: Hollow 48">
            <a:extLst>
              <a:ext uri="{FF2B5EF4-FFF2-40B4-BE49-F238E27FC236}">
                <a16:creationId xmlns:a16="http://schemas.microsoft.com/office/drawing/2014/main" id="{71B3F02B-96E5-40FD-8676-79684AC1B89F}"/>
              </a:ext>
            </a:extLst>
          </p:cNvPr>
          <p:cNvSpPr/>
          <p:nvPr/>
        </p:nvSpPr>
        <p:spPr>
          <a:xfrm>
            <a:off x="6242829" y="1567633"/>
            <a:ext cx="1404000" cy="1404000"/>
          </a:xfrm>
          <a:prstGeom prst="donut">
            <a:avLst>
              <a:gd name="adj" fmla="val 16827"/>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cs-CZ" sz="1100" dirty="0">
              <a:solidFill>
                <a:schemeClr val="tx1"/>
              </a:solidFill>
              <a:latin typeface="+mj-lt"/>
            </a:endParaRPr>
          </a:p>
        </p:txBody>
      </p:sp>
      <p:sp>
        <p:nvSpPr>
          <p:cNvPr id="50" name="Circle: Hollow 49">
            <a:extLst>
              <a:ext uri="{FF2B5EF4-FFF2-40B4-BE49-F238E27FC236}">
                <a16:creationId xmlns:a16="http://schemas.microsoft.com/office/drawing/2014/main" id="{18CD6030-E5B5-4EC4-8C72-DA92323A1AB1}"/>
              </a:ext>
            </a:extLst>
          </p:cNvPr>
          <p:cNvSpPr/>
          <p:nvPr/>
        </p:nvSpPr>
        <p:spPr>
          <a:xfrm>
            <a:off x="9045860" y="1567633"/>
            <a:ext cx="1368000" cy="1368000"/>
          </a:xfrm>
          <a:prstGeom prst="donut">
            <a:avLst>
              <a:gd name="adj" fmla="val 16827"/>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cs-CZ" sz="1100" dirty="0">
              <a:solidFill>
                <a:schemeClr val="tx1"/>
              </a:solidFill>
              <a:latin typeface="+mj-lt"/>
            </a:endParaRPr>
          </a:p>
        </p:txBody>
      </p:sp>
      <p:sp>
        <p:nvSpPr>
          <p:cNvPr id="51" name="TextBox 50">
            <a:extLst>
              <a:ext uri="{FF2B5EF4-FFF2-40B4-BE49-F238E27FC236}">
                <a16:creationId xmlns:a16="http://schemas.microsoft.com/office/drawing/2014/main" id="{66A1A351-E95E-410A-BD2D-98404B9891EE}"/>
              </a:ext>
            </a:extLst>
          </p:cNvPr>
          <p:cNvSpPr txBox="1"/>
          <p:nvPr/>
        </p:nvSpPr>
        <p:spPr>
          <a:xfrm>
            <a:off x="6350829" y="1972139"/>
            <a:ext cx="1188001" cy="560153"/>
          </a:xfrm>
          <a:prstGeom prst="rect">
            <a:avLst/>
          </a:prstGeom>
          <a:noFill/>
        </p:spPr>
        <p:txBody>
          <a:bodyPr wrap="square" lIns="0" tIns="36576" rIns="0" bIns="0" rtlCol="0">
            <a:spAutoFit/>
          </a:bodyPr>
          <a:lstStyle/>
          <a:p>
            <a:pPr algn="ctr">
              <a:spcAft>
                <a:spcPts val="600"/>
              </a:spcAft>
              <a:buClr>
                <a:schemeClr val="tx2"/>
              </a:buClr>
              <a:buSzPct val="80000"/>
            </a:pPr>
            <a:r>
              <a:rPr lang="sk-SK" b="1" dirty="0">
                <a:solidFill>
                  <a:schemeClr val="bg1"/>
                </a:solidFill>
                <a:latin typeface="+mj-lt"/>
                <a:cs typeface="Arial" panose="020B0604020202020204" pitchFamily="34" charset="0"/>
              </a:rPr>
              <a:t>-128</a:t>
            </a:r>
            <a:r>
              <a:rPr lang="cs-CZ" b="1" dirty="0">
                <a:solidFill>
                  <a:schemeClr val="bg1"/>
                </a:solidFill>
                <a:latin typeface="+mj-lt"/>
                <a:cs typeface="Arial" panose="020B0604020202020204" pitchFamily="34" charset="0"/>
              </a:rPr>
              <a:t>,1</a:t>
            </a:r>
            <a:br>
              <a:rPr lang="cs-CZ" b="1" dirty="0">
                <a:solidFill>
                  <a:schemeClr val="bg1"/>
                </a:solidFill>
                <a:latin typeface="+mj-lt"/>
                <a:cs typeface="Arial" panose="020B0604020202020204" pitchFamily="34" charset="0"/>
              </a:rPr>
            </a:br>
            <a:r>
              <a:rPr lang="cs-CZ" sz="1600" dirty="0">
                <a:solidFill>
                  <a:schemeClr val="bg1"/>
                </a:solidFill>
                <a:latin typeface="+mj-lt"/>
                <a:cs typeface="Arial" panose="020B0604020202020204" pitchFamily="34" charset="0"/>
              </a:rPr>
              <a:t>mil. Kč</a:t>
            </a:r>
          </a:p>
        </p:txBody>
      </p:sp>
      <p:sp>
        <p:nvSpPr>
          <p:cNvPr id="52" name="TextBox 51">
            <a:extLst>
              <a:ext uri="{FF2B5EF4-FFF2-40B4-BE49-F238E27FC236}">
                <a16:creationId xmlns:a16="http://schemas.microsoft.com/office/drawing/2014/main" id="{C1CD442D-2B88-40BD-A613-D8615DDA9F28}"/>
              </a:ext>
            </a:extLst>
          </p:cNvPr>
          <p:cNvSpPr txBox="1"/>
          <p:nvPr/>
        </p:nvSpPr>
        <p:spPr>
          <a:xfrm>
            <a:off x="9135860" y="1954139"/>
            <a:ext cx="1188001" cy="560153"/>
          </a:xfrm>
          <a:prstGeom prst="rect">
            <a:avLst/>
          </a:prstGeom>
          <a:noFill/>
        </p:spPr>
        <p:txBody>
          <a:bodyPr wrap="square" lIns="0" tIns="36576" rIns="0" bIns="0" rtlCol="0">
            <a:spAutoFit/>
          </a:bodyPr>
          <a:lstStyle/>
          <a:p>
            <a:pPr algn="ctr">
              <a:spcAft>
                <a:spcPts val="600"/>
              </a:spcAft>
              <a:buClr>
                <a:schemeClr val="tx2"/>
              </a:buClr>
              <a:buSzPct val="80000"/>
            </a:pPr>
            <a:r>
              <a:rPr lang="sk-SK" b="1" dirty="0">
                <a:solidFill>
                  <a:schemeClr val="bg2"/>
                </a:solidFill>
                <a:latin typeface="+mj-lt"/>
                <a:cs typeface="Arial" panose="020B0604020202020204" pitchFamily="34" charset="0"/>
              </a:rPr>
              <a:t>-</a:t>
            </a:r>
            <a:r>
              <a:rPr lang="cs-CZ" b="1" dirty="0">
                <a:solidFill>
                  <a:schemeClr val="bg2"/>
                </a:solidFill>
                <a:latin typeface="+mj-lt"/>
                <a:cs typeface="Arial" panose="020B0604020202020204" pitchFamily="34" charset="0"/>
              </a:rPr>
              <a:t>102,4</a:t>
            </a:r>
            <a:br>
              <a:rPr lang="sk-SK" b="1" dirty="0">
                <a:solidFill>
                  <a:schemeClr val="bg2"/>
                </a:solidFill>
                <a:latin typeface="+mj-lt"/>
                <a:cs typeface="Arial" panose="020B0604020202020204" pitchFamily="34" charset="0"/>
              </a:rPr>
            </a:br>
            <a:r>
              <a:rPr lang="sk-SK" sz="1600" dirty="0">
                <a:solidFill>
                  <a:schemeClr val="bg2"/>
                </a:solidFill>
                <a:latin typeface="+mj-lt"/>
                <a:cs typeface="Arial" panose="020B0604020202020204" pitchFamily="34" charset="0"/>
              </a:rPr>
              <a:t>mil. Kč</a:t>
            </a:r>
            <a:endParaRPr lang="cs-CZ" sz="1600" dirty="0">
              <a:solidFill>
                <a:schemeClr val="bg2"/>
              </a:solidFill>
              <a:latin typeface="+mj-lt"/>
              <a:cs typeface="Arial" panose="020B0604020202020204" pitchFamily="34" charset="0"/>
            </a:endParaRPr>
          </a:p>
        </p:txBody>
      </p:sp>
      <p:cxnSp>
        <p:nvCxnSpPr>
          <p:cNvPr id="53" name="Straight Connector 52">
            <a:extLst>
              <a:ext uri="{FF2B5EF4-FFF2-40B4-BE49-F238E27FC236}">
                <a16:creationId xmlns:a16="http://schemas.microsoft.com/office/drawing/2014/main" id="{56B8CF0B-1FF9-47E4-8197-3E11E9619592}"/>
              </a:ext>
            </a:extLst>
          </p:cNvPr>
          <p:cNvCxnSpPr>
            <a:cxnSpLocks/>
          </p:cNvCxnSpPr>
          <p:nvPr/>
        </p:nvCxnSpPr>
        <p:spPr>
          <a:xfrm>
            <a:off x="4972050" y="3778934"/>
            <a:ext cx="6480000" cy="0"/>
          </a:xfrm>
          <a:prstGeom prst="line">
            <a:avLst/>
          </a:prstGeom>
          <a:ln w="9525">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9681BD91-09A4-4FF9-89E5-A50D28314EEB}"/>
              </a:ext>
            </a:extLst>
          </p:cNvPr>
          <p:cNvSpPr/>
          <p:nvPr/>
        </p:nvSpPr>
        <p:spPr>
          <a:xfrm>
            <a:off x="4972050" y="3462973"/>
            <a:ext cx="6372957" cy="334863"/>
          </a:xfrm>
          <a:prstGeom prst="rect">
            <a:avLst/>
          </a:prstGeom>
          <a:noFill/>
          <a:ln w="12700" cap="sq" cmpd="sng" algn="ctr">
            <a:noFill/>
            <a:prstDash val="solid"/>
            <a:miter lim="800000"/>
            <a:tailEnd type="none"/>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buClr>
                <a:schemeClr val="tx2"/>
              </a:buClr>
              <a:buSzPct val="110000"/>
              <a:defRPr/>
            </a:pPr>
            <a:r>
              <a:rPr lang="cs-CZ" sz="1600" b="1" dirty="0">
                <a:solidFill>
                  <a:srgbClr val="2E2E38"/>
                </a:solidFill>
                <a:latin typeface="+mj-lt"/>
              </a:rPr>
              <a:t>Tržby a výdaje veřejného sektoru</a:t>
            </a:r>
            <a:endParaRPr lang="cs-CZ" sz="1600" b="1" dirty="0">
              <a:solidFill>
                <a:schemeClr val="bg1"/>
              </a:solidFill>
              <a:latin typeface="+mj-lt"/>
            </a:endParaRPr>
          </a:p>
        </p:txBody>
      </p:sp>
      <p:sp>
        <p:nvSpPr>
          <p:cNvPr id="55" name="TextBox 54">
            <a:extLst>
              <a:ext uri="{FF2B5EF4-FFF2-40B4-BE49-F238E27FC236}">
                <a16:creationId xmlns:a16="http://schemas.microsoft.com/office/drawing/2014/main" id="{1C4CC659-C393-4C8D-ACA5-E384E7367ECF}"/>
              </a:ext>
            </a:extLst>
          </p:cNvPr>
          <p:cNvSpPr txBox="1"/>
          <p:nvPr/>
        </p:nvSpPr>
        <p:spPr>
          <a:xfrm>
            <a:off x="609919" y="1036791"/>
            <a:ext cx="4162106" cy="1061829"/>
          </a:xfrm>
          <a:prstGeom prst="rect">
            <a:avLst/>
          </a:prstGeom>
          <a:noFill/>
        </p:spPr>
        <p:txBody>
          <a:bodyPr wrap="square">
            <a:spAutoFit/>
          </a:bodyPr>
          <a:lstStyle/>
          <a:p>
            <a:pPr>
              <a:spcAft>
                <a:spcPts val="600"/>
              </a:spcAft>
              <a:buClr>
                <a:schemeClr val="tx2"/>
              </a:buClr>
              <a:buSzPct val="110000"/>
              <a:defRPr/>
            </a:pPr>
            <a:r>
              <a:rPr lang="cs-CZ" sz="1600" b="1" dirty="0">
                <a:solidFill>
                  <a:srgbClr val="2E2E38"/>
                </a:solidFill>
                <a:latin typeface="+mj-lt"/>
              </a:rPr>
              <a:t>Změny výše dotace na stavební náklady</a:t>
            </a:r>
          </a:p>
          <a:p>
            <a:pPr algn="just"/>
            <a:r>
              <a:rPr lang="cs-CZ" sz="1400" dirty="0">
                <a:solidFill>
                  <a:schemeClr val="bg1"/>
                </a:solidFill>
                <a:latin typeface="+mj-lt"/>
              </a:rPr>
              <a:t>Výše dotace na stavební náklady především ovlivní celkové náklady projektu, což se projeví v změně platby za dostupnost. </a:t>
            </a:r>
          </a:p>
        </p:txBody>
      </p:sp>
      <p:sp>
        <p:nvSpPr>
          <p:cNvPr id="56" name="Rectangle 55">
            <a:extLst>
              <a:ext uri="{FF2B5EF4-FFF2-40B4-BE49-F238E27FC236}">
                <a16:creationId xmlns:a16="http://schemas.microsoft.com/office/drawing/2014/main" id="{0A19801F-0987-4B73-AFC2-5C88F8EB2001}"/>
              </a:ext>
            </a:extLst>
          </p:cNvPr>
          <p:cNvSpPr/>
          <p:nvPr/>
        </p:nvSpPr>
        <p:spPr>
          <a:xfrm>
            <a:off x="1097347" y="2075652"/>
            <a:ext cx="3674678" cy="1404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cs-CZ" sz="1400" dirty="0">
                <a:solidFill>
                  <a:schemeClr val="bg1"/>
                </a:solidFill>
                <a:latin typeface="+mj-lt"/>
              </a:rPr>
              <a:t>První scénář bez dotace předpokládá, že na stavební náklady projektu nebude poskytnuta žádná dotace.</a:t>
            </a:r>
          </a:p>
          <a:p>
            <a:pPr algn="just"/>
            <a:endParaRPr lang="cs-CZ" sz="1400" dirty="0">
              <a:solidFill>
                <a:schemeClr val="bg1"/>
              </a:solidFill>
              <a:latin typeface="+mj-lt"/>
            </a:endParaRPr>
          </a:p>
          <a:p>
            <a:pPr algn="just"/>
            <a:r>
              <a:rPr lang="cs-CZ" sz="1400" dirty="0">
                <a:solidFill>
                  <a:schemeClr val="bg1"/>
                </a:solidFill>
                <a:latin typeface="+mj-lt"/>
              </a:rPr>
              <a:t>Druhý scénář počítá s dotací na stavební náklady ve výši 20 % celkových stavebních nákladů.</a:t>
            </a:r>
          </a:p>
          <a:p>
            <a:pPr algn="just"/>
            <a:endParaRPr lang="cs-CZ" sz="1400" dirty="0">
              <a:solidFill>
                <a:schemeClr val="bg1"/>
              </a:solidFill>
              <a:latin typeface="+mj-lt"/>
            </a:endParaRPr>
          </a:p>
          <a:p>
            <a:pPr algn="just"/>
            <a:endParaRPr lang="cs-CZ" sz="1400" dirty="0">
              <a:solidFill>
                <a:schemeClr val="bg1"/>
              </a:solidFill>
              <a:latin typeface="+mj-lt"/>
            </a:endParaRPr>
          </a:p>
        </p:txBody>
      </p:sp>
      <p:sp>
        <p:nvSpPr>
          <p:cNvPr id="57" name="Oval 56">
            <a:extLst>
              <a:ext uri="{FF2B5EF4-FFF2-40B4-BE49-F238E27FC236}">
                <a16:creationId xmlns:a16="http://schemas.microsoft.com/office/drawing/2014/main" id="{23B0E5E1-6C21-410A-ADDB-786D100360B4}"/>
              </a:ext>
            </a:extLst>
          </p:cNvPr>
          <p:cNvSpPr/>
          <p:nvPr/>
        </p:nvSpPr>
        <p:spPr>
          <a:xfrm>
            <a:off x="671934" y="2241796"/>
            <a:ext cx="432000" cy="432000"/>
          </a:xfrm>
          <a:prstGeom prst="ellipse">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cs-CZ" b="1" dirty="0">
                <a:solidFill>
                  <a:schemeClr val="bg2"/>
                </a:solidFill>
              </a:rPr>
              <a:t>1.</a:t>
            </a:r>
          </a:p>
        </p:txBody>
      </p:sp>
      <p:sp>
        <p:nvSpPr>
          <p:cNvPr id="58" name="Oval 57">
            <a:extLst>
              <a:ext uri="{FF2B5EF4-FFF2-40B4-BE49-F238E27FC236}">
                <a16:creationId xmlns:a16="http://schemas.microsoft.com/office/drawing/2014/main" id="{92E361FD-B663-440B-B13E-0E5693CCD2CD}"/>
              </a:ext>
            </a:extLst>
          </p:cNvPr>
          <p:cNvSpPr/>
          <p:nvPr/>
        </p:nvSpPr>
        <p:spPr>
          <a:xfrm>
            <a:off x="671934" y="3081557"/>
            <a:ext cx="432000" cy="432000"/>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cs-CZ" b="1" dirty="0">
                <a:solidFill>
                  <a:schemeClr val="bg2"/>
                </a:solidFill>
              </a:rPr>
              <a:t>2.</a:t>
            </a:r>
          </a:p>
        </p:txBody>
      </p:sp>
      <p:sp>
        <p:nvSpPr>
          <p:cNvPr id="59" name="TextBox 58">
            <a:extLst>
              <a:ext uri="{FF2B5EF4-FFF2-40B4-BE49-F238E27FC236}">
                <a16:creationId xmlns:a16="http://schemas.microsoft.com/office/drawing/2014/main" id="{CFAC35B7-811B-4A5A-98B6-91F71B850509}"/>
              </a:ext>
            </a:extLst>
          </p:cNvPr>
          <p:cNvSpPr txBox="1"/>
          <p:nvPr/>
        </p:nvSpPr>
        <p:spPr>
          <a:xfrm>
            <a:off x="609918" y="3643083"/>
            <a:ext cx="4162107" cy="738664"/>
          </a:xfrm>
          <a:prstGeom prst="rect">
            <a:avLst/>
          </a:prstGeom>
          <a:noFill/>
        </p:spPr>
        <p:txBody>
          <a:bodyPr wrap="square">
            <a:spAutoFit/>
          </a:bodyPr>
          <a:lstStyle/>
          <a:p>
            <a:pPr algn="just"/>
            <a:r>
              <a:rPr lang="cs-CZ" sz="1400" dirty="0">
                <a:solidFill>
                  <a:schemeClr val="bg1"/>
                </a:solidFill>
                <a:latin typeface="+mj-lt"/>
              </a:rPr>
              <a:t>Tabulka níže ukazuje celkové výdaje veřejného sektoru, které zahrnují náklady na platbu za dostupnost a celkovou výši dotace na projekt. </a:t>
            </a:r>
          </a:p>
        </p:txBody>
      </p:sp>
      <p:sp>
        <p:nvSpPr>
          <p:cNvPr id="2" name="Rectangle 1">
            <a:extLst>
              <a:ext uri="{FF2B5EF4-FFF2-40B4-BE49-F238E27FC236}">
                <a16:creationId xmlns:a16="http://schemas.microsoft.com/office/drawing/2014/main" id="{059B7FDB-9739-4C25-9544-1CA54F29EB14}"/>
              </a:ext>
            </a:extLst>
          </p:cNvPr>
          <p:cNvSpPr/>
          <p:nvPr/>
        </p:nvSpPr>
        <p:spPr>
          <a:xfrm>
            <a:off x="609918" y="4532774"/>
            <a:ext cx="4260786" cy="138726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r>
              <a:rPr lang="cs-CZ" sz="1600" b="1" dirty="0">
                <a:solidFill>
                  <a:schemeClr val="bg1"/>
                </a:solidFill>
                <a:latin typeface="+mj-lt"/>
              </a:rPr>
              <a:t>Celkové výdaje veřejného sektoru v druhém scénáři bez dotace jsou nižší, protože část nákladů na projekt bude hrazena dotací již na začátku, což je z finančního hlediska nejefektivnější způsob dotace.</a:t>
            </a:r>
          </a:p>
        </p:txBody>
      </p:sp>
      <p:cxnSp>
        <p:nvCxnSpPr>
          <p:cNvPr id="19" name="Straight Connector 18">
            <a:extLst>
              <a:ext uri="{FF2B5EF4-FFF2-40B4-BE49-F238E27FC236}">
                <a16:creationId xmlns:a16="http://schemas.microsoft.com/office/drawing/2014/main" id="{8C08599B-AA21-4764-8DD8-F0B2A1500FA4}"/>
              </a:ext>
            </a:extLst>
          </p:cNvPr>
          <p:cNvCxnSpPr>
            <a:cxnSpLocks/>
          </p:cNvCxnSpPr>
          <p:nvPr/>
        </p:nvCxnSpPr>
        <p:spPr>
          <a:xfrm>
            <a:off x="5095875" y="1378634"/>
            <a:ext cx="6480000" cy="0"/>
          </a:xfrm>
          <a:prstGeom prst="line">
            <a:avLst/>
          </a:prstGeom>
          <a:ln w="9525">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B64947A-F74D-4AD8-957D-7571B40009CB}"/>
              </a:ext>
            </a:extLst>
          </p:cNvPr>
          <p:cNvSpPr txBox="1"/>
          <p:nvPr/>
        </p:nvSpPr>
        <p:spPr>
          <a:xfrm>
            <a:off x="6025444" y="2977026"/>
            <a:ext cx="1838770" cy="467820"/>
          </a:xfrm>
          <a:prstGeom prst="rect">
            <a:avLst/>
          </a:prstGeom>
          <a:noFill/>
        </p:spPr>
        <p:txBody>
          <a:bodyPr wrap="square" lIns="0" tIns="36576" rIns="0" bIns="0" rtlCol="0">
            <a:spAutoFit/>
          </a:bodyPr>
          <a:lstStyle/>
          <a:p>
            <a:pPr algn="ctr">
              <a:spcAft>
                <a:spcPts val="600"/>
              </a:spcAft>
              <a:buClr>
                <a:schemeClr val="tx2"/>
              </a:buClr>
              <a:buSzPct val="80000"/>
            </a:pPr>
            <a:r>
              <a:rPr lang="cs-CZ" sz="1400" b="1" dirty="0">
                <a:solidFill>
                  <a:schemeClr val="bg1"/>
                </a:solidFill>
                <a:latin typeface="Arial" panose="020B0604020202020204" pitchFamily="34" charset="0"/>
                <a:cs typeface="Arial" panose="020B0604020202020204" pitchFamily="34" charset="0"/>
              </a:rPr>
              <a:t>Bez dotace na stavební náklady</a:t>
            </a:r>
          </a:p>
        </p:txBody>
      </p:sp>
      <p:sp>
        <p:nvSpPr>
          <p:cNvPr id="21" name="TextBox 20">
            <a:extLst>
              <a:ext uri="{FF2B5EF4-FFF2-40B4-BE49-F238E27FC236}">
                <a16:creationId xmlns:a16="http://schemas.microsoft.com/office/drawing/2014/main" id="{C154C346-B80B-4C70-8E4E-E9E598C79B67}"/>
              </a:ext>
            </a:extLst>
          </p:cNvPr>
          <p:cNvSpPr txBox="1"/>
          <p:nvPr/>
        </p:nvSpPr>
        <p:spPr>
          <a:xfrm>
            <a:off x="8810475" y="2967501"/>
            <a:ext cx="1838770" cy="467820"/>
          </a:xfrm>
          <a:prstGeom prst="rect">
            <a:avLst/>
          </a:prstGeom>
          <a:noFill/>
        </p:spPr>
        <p:txBody>
          <a:bodyPr wrap="square" lIns="0" tIns="36576" rIns="0" bIns="0" rtlCol="0">
            <a:spAutoFit/>
          </a:bodyPr>
          <a:lstStyle/>
          <a:p>
            <a:pPr algn="ctr">
              <a:spcAft>
                <a:spcPts val="600"/>
              </a:spcAft>
              <a:buClr>
                <a:schemeClr val="tx2"/>
              </a:buClr>
              <a:buSzPct val="80000"/>
            </a:pPr>
            <a:r>
              <a:rPr lang="cs-CZ" sz="1400" b="1" dirty="0">
                <a:solidFill>
                  <a:schemeClr val="bg1"/>
                </a:solidFill>
                <a:latin typeface="Arial" panose="020B0604020202020204" pitchFamily="34" charset="0"/>
                <a:cs typeface="Arial" panose="020B0604020202020204" pitchFamily="34" charset="0"/>
              </a:rPr>
              <a:t>Dotace 20 % na stavební náklady</a:t>
            </a:r>
          </a:p>
        </p:txBody>
      </p:sp>
      <p:sp>
        <p:nvSpPr>
          <p:cNvPr id="23" name="TextBox 22">
            <a:extLst>
              <a:ext uri="{FF2B5EF4-FFF2-40B4-BE49-F238E27FC236}">
                <a16:creationId xmlns:a16="http://schemas.microsoft.com/office/drawing/2014/main" id="{26002C07-7FBB-483B-A853-BEE85391C2C0}"/>
              </a:ext>
            </a:extLst>
          </p:cNvPr>
          <p:cNvSpPr txBox="1"/>
          <p:nvPr/>
        </p:nvSpPr>
        <p:spPr>
          <a:xfrm>
            <a:off x="609920" y="6150562"/>
            <a:ext cx="3990656" cy="206210"/>
          </a:xfrm>
          <a:prstGeom prst="rect">
            <a:avLst/>
          </a:prstGeom>
          <a:noFill/>
        </p:spPr>
        <p:txBody>
          <a:bodyPr wrap="square" lIns="0" tIns="36576" rIns="0" bIns="0" rtlCol="0">
            <a:spAutoFit/>
          </a:bodyPr>
          <a:lstStyle/>
          <a:p>
            <a:pPr algn="l">
              <a:spcAft>
                <a:spcPts val="600"/>
              </a:spcAft>
              <a:buClr>
                <a:schemeClr val="tx2"/>
              </a:buClr>
              <a:buSzPct val="80000"/>
            </a:pPr>
            <a:r>
              <a:rPr lang="cs-CZ" sz="1100" b="1" i="1" baseline="30000" dirty="0">
                <a:solidFill>
                  <a:schemeClr val="bg1">
                    <a:lumMod val="60000"/>
                    <a:lumOff val="40000"/>
                  </a:schemeClr>
                </a:solidFill>
                <a:latin typeface="Arial" panose="020B0604020202020204" pitchFamily="34" charset="0"/>
                <a:cs typeface="Arial" panose="020B0604020202020204" pitchFamily="34" charset="0"/>
              </a:rPr>
              <a:t>1</a:t>
            </a:r>
            <a:r>
              <a:rPr lang="cs-CZ" sz="1100" b="1" i="1" dirty="0">
                <a:solidFill>
                  <a:schemeClr val="bg1">
                    <a:lumMod val="60000"/>
                    <a:lumOff val="40000"/>
                  </a:schemeClr>
                </a:solidFill>
                <a:latin typeface="Arial" panose="020B0604020202020204" pitchFamily="34" charset="0"/>
                <a:cs typeface="Arial" panose="020B0604020202020204" pitchFamily="34" charset="0"/>
              </a:rPr>
              <a:t>náklady a ceny jsou uvedeny bez DPH</a:t>
            </a:r>
          </a:p>
        </p:txBody>
      </p:sp>
    </p:spTree>
    <p:extLst>
      <p:ext uri="{BB962C8B-B14F-4D97-AF65-F5344CB8AC3E}">
        <p14:creationId xmlns:p14="http://schemas.microsoft.com/office/powerpoint/2010/main" val="453084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69AF41-0F06-B6C7-4CAD-46664D3EBD8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EF69AF41-0F06-B6C7-4CAD-46664D3EBD8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EC14B28-CE7E-ECE5-E520-F5738E4A301B}"/>
              </a:ext>
            </a:extLst>
          </p:cNvPr>
          <p:cNvSpPr>
            <a:spLocks noGrp="1"/>
          </p:cNvSpPr>
          <p:nvPr>
            <p:ph type="title"/>
          </p:nvPr>
        </p:nvSpPr>
        <p:spPr/>
        <p:txBody>
          <a:bodyPr vert="horz"/>
          <a:lstStyle/>
          <a:p>
            <a:r>
              <a:rPr lang="cs-CZ" dirty="0"/>
              <a:t>Vybrané klíčové ukazatele projektu</a:t>
            </a:r>
            <a:endParaRPr lang="en-US" dirty="0"/>
          </a:p>
        </p:txBody>
      </p:sp>
      <p:graphicFrame>
        <p:nvGraphicFramePr>
          <p:cNvPr id="5" name="Chart 4">
            <a:extLst>
              <a:ext uri="{FF2B5EF4-FFF2-40B4-BE49-F238E27FC236}">
                <a16:creationId xmlns:a16="http://schemas.microsoft.com/office/drawing/2014/main" id="{35773090-3454-4659-BFFF-E2DB2C106CA1}"/>
              </a:ext>
            </a:extLst>
          </p:cNvPr>
          <p:cNvGraphicFramePr>
            <a:graphicFrameLocks/>
          </p:cNvGraphicFramePr>
          <p:nvPr/>
        </p:nvGraphicFramePr>
        <p:xfrm>
          <a:off x="695644" y="3289299"/>
          <a:ext cx="10892790" cy="2728575"/>
        </p:xfrm>
        <a:graphic>
          <a:graphicData uri="http://schemas.openxmlformats.org/drawingml/2006/chart">
            <c:chart xmlns:c="http://schemas.openxmlformats.org/drawingml/2006/chart" xmlns:r="http://schemas.openxmlformats.org/officeDocument/2006/relationships" r:id="rId5"/>
          </a:graphicData>
        </a:graphic>
      </p:graphicFrame>
      <p:sp>
        <p:nvSpPr>
          <p:cNvPr id="6" name="Rectangle 5">
            <a:extLst>
              <a:ext uri="{FF2B5EF4-FFF2-40B4-BE49-F238E27FC236}">
                <a16:creationId xmlns:a16="http://schemas.microsoft.com/office/drawing/2014/main" id="{14E0425D-EDCA-66E4-DACD-7522823B3444}"/>
              </a:ext>
            </a:extLst>
          </p:cNvPr>
          <p:cNvSpPr/>
          <p:nvPr/>
        </p:nvSpPr>
        <p:spPr>
          <a:xfrm>
            <a:off x="3725930" y="6120954"/>
            <a:ext cx="265111" cy="218047"/>
          </a:xfrm>
          <a:prstGeom prst="rect">
            <a:avLst/>
          </a:prstGeom>
          <a:solidFill>
            <a:srgbClr val="FFE6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a:solidFill>
                <a:schemeClr val="tx1"/>
              </a:solidFill>
            </a:endParaRPr>
          </a:p>
        </p:txBody>
      </p:sp>
      <p:sp>
        <p:nvSpPr>
          <p:cNvPr id="7" name="TextBox 6">
            <a:extLst>
              <a:ext uri="{FF2B5EF4-FFF2-40B4-BE49-F238E27FC236}">
                <a16:creationId xmlns:a16="http://schemas.microsoft.com/office/drawing/2014/main" id="{D12B0B6F-9C12-5DE0-460F-E89A07A25A82}"/>
              </a:ext>
            </a:extLst>
          </p:cNvPr>
          <p:cNvSpPr txBox="1"/>
          <p:nvPr/>
        </p:nvSpPr>
        <p:spPr>
          <a:xfrm>
            <a:off x="4240381" y="6119922"/>
            <a:ext cx="1944519" cy="220110"/>
          </a:xfrm>
          <a:prstGeom prst="rect">
            <a:avLst/>
          </a:prstGeom>
          <a:noFill/>
        </p:spPr>
        <p:txBody>
          <a:bodyPr wrap="square" lIns="0" tIns="0" rIns="0" bIns="0" rtlCol="0" anchor="ctr">
            <a:spAutoFit/>
          </a:bodyPr>
          <a:lstStyle/>
          <a:p>
            <a:pPr algn="l">
              <a:spcAft>
                <a:spcPts val="600"/>
              </a:spcAft>
              <a:buClr>
                <a:schemeClr val="tx2"/>
              </a:buClr>
              <a:buSzPct val="80000"/>
            </a:pPr>
            <a:r>
              <a:rPr lang="cs-CZ" sz="1400" dirty="0">
                <a:solidFill>
                  <a:schemeClr val="bg1"/>
                </a:solidFill>
                <a:latin typeface="+mj-lt"/>
                <a:cs typeface="Arial" panose="020B0604020202020204" pitchFamily="34" charset="0"/>
              </a:rPr>
              <a:t>Celkové tržby</a:t>
            </a:r>
          </a:p>
        </p:txBody>
      </p:sp>
      <p:sp>
        <p:nvSpPr>
          <p:cNvPr id="8" name="Rectangle 7">
            <a:extLst>
              <a:ext uri="{FF2B5EF4-FFF2-40B4-BE49-F238E27FC236}">
                <a16:creationId xmlns:a16="http://schemas.microsoft.com/office/drawing/2014/main" id="{B42904CC-5C91-67B2-26EA-CCB0EBF85CDD}"/>
              </a:ext>
            </a:extLst>
          </p:cNvPr>
          <p:cNvSpPr/>
          <p:nvPr/>
        </p:nvSpPr>
        <p:spPr>
          <a:xfrm>
            <a:off x="6372224" y="6120954"/>
            <a:ext cx="265111" cy="218047"/>
          </a:xfrm>
          <a:prstGeom prst="rect">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cs-CZ" sz="1200">
              <a:solidFill>
                <a:schemeClr val="tx1"/>
              </a:solidFill>
            </a:endParaRPr>
          </a:p>
        </p:txBody>
      </p:sp>
      <p:sp>
        <p:nvSpPr>
          <p:cNvPr id="9" name="TextBox 8">
            <a:extLst>
              <a:ext uri="{FF2B5EF4-FFF2-40B4-BE49-F238E27FC236}">
                <a16:creationId xmlns:a16="http://schemas.microsoft.com/office/drawing/2014/main" id="{7EE5274F-4F78-543A-DCF9-D087196862D7}"/>
              </a:ext>
            </a:extLst>
          </p:cNvPr>
          <p:cNvSpPr txBox="1"/>
          <p:nvPr/>
        </p:nvSpPr>
        <p:spPr>
          <a:xfrm>
            <a:off x="6886675" y="6119922"/>
            <a:ext cx="1944519" cy="220110"/>
          </a:xfrm>
          <a:prstGeom prst="rect">
            <a:avLst/>
          </a:prstGeom>
          <a:noFill/>
        </p:spPr>
        <p:txBody>
          <a:bodyPr wrap="square" lIns="0" tIns="0" rIns="0" bIns="0" rtlCol="0" anchor="ctr">
            <a:spAutoFit/>
          </a:bodyPr>
          <a:lstStyle/>
          <a:p>
            <a:pPr algn="l">
              <a:spcAft>
                <a:spcPts val="600"/>
              </a:spcAft>
              <a:buClr>
                <a:schemeClr val="tx2"/>
              </a:buClr>
              <a:buSzPct val="80000"/>
            </a:pPr>
            <a:r>
              <a:rPr lang="cs-CZ" sz="1400" dirty="0">
                <a:solidFill>
                  <a:schemeClr val="bg1"/>
                </a:solidFill>
                <a:latin typeface="+mj-lt"/>
                <a:cs typeface="Arial" panose="020B0604020202020204" pitchFamily="34" charset="0"/>
              </a:rPr>
              <a:t>Platba za dostupnost</a:t>
            </a:r>
          </a:p>
        </p:txBody>
      </p:sp>
      <p:cxnSp>
        <p:nvCxnSpPr>
          <p:cNvPr id="16" name="Straight Connector 15">
            <a:extLst>
              <a:ext uri="{FF2B5EF4-FFF2-40B4-BE49-F238E27FC236}">
                <a16:creationId xmlns:a16="http://schemas.microsoft.com/office/drawing/2014/main" id="{FFA808B7-99ED-FDED-5149-431E27EF19D9}"/>
              </a:ext>
            </a:extLst>
          </p:cNvPr>
          <p:cNvCxnSpPr>
            <a:cxnSpLocks/>
          </p:cNvCxnSpPr>
          <p:nvPr/>
        </p:nvCxnSpPr>
        <p:spPr>
          <a:xfrm>
            <a:off x="681151" y="3187250"/>
            <a:ext cx="6732000" cy="0"/>
          </a:xfrm>
          <a:prstGeom prst="line">
            <a:avLst/>
          </a:prstGeom>
          <a:ln w="9525">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432F68B-3071-1562-3A76-13FFE0642492}"/>
              </a:ext>
            </a:extLst>
          </p:cNvPr>
          <p:cNvSpPr/>
          <p:nvPr/>
        </p:nvSpPr>
        <p:spPr>
          <a:xfrm>
            <a:off x="695644" y="2846712"/>
            <a:ext cx="6759575" cy="334863"/>
          </a:xfrm>
          <a:prstGeom prst="rect">
            <a:avLst/>
          </a:prstGeom>
          <a:noFill/>
          <a:ln w="12700" cap="sq" cmpd="sng" algn="ctr">
            <a:noFill/>
            <a:prstDash val="solid"/>
            <a:miter lim="800000"/>
            <a:tailEnd type="none"/>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a:spcAft>
                <a:spcPts val="600"/>
              </a:spcAft>
              <a:buClr>
                <a:schemeClr val="tx2"/>
              </a:buClr>
              <a:buSzPct val="110000"/>
              <a:defRPr/>
            </a:pPr>
            <a:r>
              <a:rPr lang="cs-CZ" sz="1600" b="1" dirty="0">
                <a:solidFill>
                  <a:srgbClr val="2E2E38"/>
                </a:solidFill>
                <a:latin typeface="+mj-lt"/>
              </a:rPr>
              <a:t>Roční tržby a platba za dostupnost po uvedení aktiva do provozu (PPP)</a:t>
            </a:r>
            <a:endParaRPr lang="cs-CZ" sz="1600" b="1" dirty="0">
              <a:solidFill>
                <a:schemeClr val="bg1"/>
              </a:solidFill>
              <a:latin typeface="+mj-lt"/>
            </a:endParaRPr>
          </a:p>
        </p:txBody>
      </p:sp>
      <p:graphicFrame>
        <p:nvGraphicFramePr>
          <p:cNvPr id="18" name="Table 17">
            <a:extLst>
              <a:ext uri="{FF2B5EF4-FFF2-40B4-BE49-F238E27FC236}">
                <a16:creationId xmlns:a16="http://schemas.microsoft.com/office/drawing/2014/main" id="{351E1EE8-833A-B972-9BF1-77EA64090C08}"/>
              </a:ext>
            </a:extLst>
          </p:cNvPr>
          <p:cNvGraphicFramePr>
            <a:graphicFrameLocks noGrp="1"/>
          </p:cNvGraphicFramePr>
          <p:nvPr/>
        </p:nvGraphicFramePr>
        <p:xfrm>
          <a:off x="7143750" y="1069749"/>
          <a:ext cx="4444681" cy="1426800"/>
        </p:xfrm>
        <a:graphic>
          <a:graphicData uri="http://schemas.openxmlformats.org/drawingml/2006/table">
            <a:tbl>
              <a:tblPr/>
              <a:tblGrid>
                <a:gridCol w="1724025">
                  <a:extLst>
                    <a:ext uri="{9D8B030D-6E8A-4147-A177-3AD203B41FA5}">
                      <a16:colId xmlns:a16="http://schemas.microsoft.com/office/drawing/2014/main" val="4007666110"/>
                    </a:ext>
                  </a:extLst>
                </a:gridCol>
                <a:gridCol w="1360328">
                  <a:extLst>
                    <a:ext uri="{9D8B030D-6E8A-4147-A177-3AD203B41FA5}">
                      <a16:colId xmlns:a16="http://schemas.microsoft.com/office/drawing/2014/main" val="1591658298"/>
                    </a:ext>
                  </a:extLst>
                </a:gridCol>
                <a:gridCol w="1360328">
                  <a:extLst>
                    <a:ext uri="{9D8B030D-6E8A-4147-A177-3AD203B41FA5}">
                      <a16:colId xmlns:a16="http://schemas.microsoft.com/office/drawing/2014/main" val="1230382268"/>
                    </a:ext>
                  </a:extLst>
                </a:gridCol>
              </a:tblGrid>
              <a:tr h="200893">
                <a:tc gridSpan="3">
                  <a:txBody>
                    <a:bodyPr/>
                    <a:lstStyle/>
                    <a:p>
                      <a:pPr algn="l" fontAlgn="t"/>
                      <a:r>
                        <a:rPr lang="cs-CZ" sz="1400" b="1" i="0" u="none" strike="noStrike" dirty="0">
                          <a:solidFill>
                            <a:schemeClr val="tx1"/>
                          </a:solidFill>
                          <a:effectLst/>
                          <a:latin typeface="+mj-lt"/>
                        </a:rPr>
                        <a:t>Hodnota za peníze včetně promítnutí rizik</a:t>
                      </a:r>
                    </a:p>
                  </a:txBody>
                  <a:tcPr marL="36000" marR="36000" marT="36000" marB="36000">
                    <a:lnL>
                      <a:noFill/>
                    </a:lnL>
                    <a:lnR>
                      <a:noFill/>
                    </a:lnR>
                    <a:lnT>
                      <a:noFill/>
                    </a:lnT>
                    <a:lnB>
                      <a:noFill/>
                    </a:lnB>
                    <a:solidFill>
                      <a:schemeClr val="bg1"/>
                    </a:solidFill>
                  </a:tcPr>
                </a:tc>
                <a:tc hMerge="1">
                  <a:txBody>
                    <a:bodyPr/>
                    <a:lstStyle/>
                    <a:p>
                      <a:pPr algn="r" fontAlgn="t"/>
                      <a:endParaRPr lang="cs-CZ" sz="1400" b="1" i="0" u="none" strike="noStrike" dirty="0">
                        <a:solidFill>
                          <a:schemeClr val="tx1"/>
                        </a:solidFill>
                        <a:effectLst/>
                        <a:latin typeface="+mj-lt"/>
                      </a:endParaRPr>
                    </a:p>
                  </a:txBody>
                  <a:tcPr marL="36000" marR="36000" marT="36000" marB="36000">
                    <a:lnL>
                      <a:noFill/>
                    </a:lnL>
                    <a:lnR>
                      <a:noFill/>
                    </a:lnR>
                    <a:lnT>
                      <a:noFill/>
                    </a:lnT>
                    <a:lnB>
                      <a:noFill/>
                    </a:lnB>
                    <a:solidFill>
                      <a:schemeClr val="bg1"/>
                    </a:solidFill>
                  </a:tcPr>
                </a:tc>
                <a:tc hMerge="1">
                  <a:txBody>
                    <a:bodyPr/>
                    <a:lstStyle/>
                    <a:p>
                      <a:pPr algn="l" fontAlgn="t"/>
                      <a:endParaRPr lang="cs-CZ" sz="1400" b="1" i="0" u="none" strike="noStrike" dirty="0">
                        <a:solidFill>
                          <a:schemeClr val="tx1"/>
                        </a:solidFill>
                        <a:effectLst/>
                        <a:latin typeface="+mj-lt"/>
                      </a:endParaRPr>
                    </a:p>
                  </a:txBody>
                  <a:tcPr marL="36000" marR="36000" marT="36000" marB="36000">
                    <a:lnL>
                      <a:noFill/>
                    </a:lnL>
                    <a:lnR>
                      <a:noFill/>
                    </a:lnR>
                    <a:lnT>
                      <a:noFill/>
                    </a:lnT>
                    <a:lnB>
                      <a:noFill/>
                    </a:lnB>
                    <a:solidFill>
                      <a:schemeClr val="bg1"/>
                    </a:solidFill>
                  </a:tcPr>
                </a:tc>
                <a:extLst>
                  <a:ext uri="{0D108BD9-81ED-4DB2-BD59-A6C34878D82A}">
                    <a16:rowId xmlns:a16="http://schemas.microsoft.com/office/drawing/2014/main" val="1778210570"/>
                  </a:ext>
                </a:extLst>
              </a:tr>
              <a:tr h="200893">
                <a:tc>
                  <a:txBody>
                    <a:bodyPr/>
                    <a:lstStyle/>
                    <a:p>
                      <a:pPr algn="l" fontAlgn="t"/>
                      <a:r>
                        <a:rPr lang="cs-CZ" sz="1400" b="1" i="0" u="none" strike="noStrike" dirty="0">
                          <a:solidFill>
                            <a:schemeClr val="tx1"/>
                          </a:solidFill>
                          <a:effectLst/>
                          <a:latin typeface="+mj-lt"/>
                        </a:rPr>
                        <a:t>tis. Kč</a:t>
                      </a:r>
                    </a:p>
                  </a:txBody>
                  <a:tcPr marL="36000" marR="36000" marT="36000" marB="36000">
                    <a:lnL>
                      <a:noFill/>
                    </a:lnL>
                    <a:lnR>
                      <a:noFill/>
                    </a:lnR>
                    <a:lnT>
                      <a:noFill/>
                    </a:lnT>
                    <a:lnB>
                      <a:noFill/>
                    </a:lnB>
                    <a:solidFill>
                      <a:srgbClr val="7F7F7F"/>
                    </a:solidFill>
                  </a:tcPr>
                </a:tc>
                <a:tc>
                  <a:txBody>
                    <a:bodyPr/>
                    <a:lstStyle/>
                    <a:p>
                      <a:pPr algn="r" fontAlgn="t"/>
                      <a:r>
                        <a:rPr lang="cs-CZ" sz="1400" b="1" i="0" u="none" strike="noStrike" dirty="0">
                          <a:solidFill>
                            <a:schemeClr val="tx1"/>
                          </a:solidFill>
                          <a:effectLst/>
                          <a:latin typeface="+mj-lt"/>
                        </a:rPr>
                        <a:t>Bez dotace</a:t>
                      </a:r>
                    </a:p>
                  </a:txBody>
                  <a:tcPr marL="36000" marR="36000" marT="36000" marB="36000">
                    <a:lnL>
                      <a:noFill/>
                    </a:lnL>
                    <a:lnR>
                      <a:noFill/>
                    </a:lnR>
                    <a:lnT>
                      <a:noFill/>
                    </a:lnT>
                    <a:lnB>
                      <a:noFill/>
                    </a:lnB>
                    <a:solidFill>
                      <a:srgbClr val="7F7F7F"/>
                    </a:solidFill>
                  </a:tcPr>
                </a:tc>
                <a:tc>
                  <a:txBody>
                    <a:bodyPr/>
                    <a:lstStyle/>
                    <a:p>
                      <a:pPr algn="r" fontAlgn="t"/>
                      <a:r>
                        <a:rPr lang="cs-CZ" sz="1400" b="1" i="0" u="none" strike="noStrike" dirty="0">
                          <a:solidFill>
                            <a:schemeClr val="tx1"/>
                          </a:solidFill>
                          <a:effectLst/>
                          <a:latin typeface="+mj-lt"/>
                        </a:rPr>
                        <a:t>Dotace 20%</a:t>
                      </a:r>
                    </a:p>
                  </a:txBody>
                  <a:tcPr marL="36000" marR="36000" marT="36000" marB="36000">
                    <a:lnL>
                      <a:noFill/>
                    </a:lnL>
                    <a:lnR>
                      <a:noFill/>
                    </a:lnR>
                    <a:lnT>
                      <a:noFill/>
                    </a:lnT>
                    <a:lnB>
                      <a:noFill/>
                    </a:lnB>
                    <a:solidFill>
                      <a:srgbClr val="7F7F7F"/>
                    </a:solidFill>
                  </a:tcPr>
                </a:tc>
                <a:extLst>
                  <a:ext uri="{0D108BD9-81ED-4DB2-BD59-A6C34878D82A}">
                    <a16:rowId xmlns:a16="http://schemas.microsoft.com/office/drawing/2014/main" val="1878955189"/>
                  </a:ext>
                </a:extLst>
              </a:tr>
              <a:tr h="200893">
                <a:tc>
                  <a:txBody>
                    <a:bodyPr/>
                    <a:lstStyle/>
                    <a:p>
                      <a:pPr algn="l" fontAlgn="t"/>
                      <a:r>
                        <a:rPr lang="cs-CZ" sz="1400" b="0" i="0" u="none" strike="noStrike" dirty="0">
                          <a:solidFill>
                            <a:schemeClr val="bg1"/>
                          </a:solidFill>
                          <a:effectLst/>
                          <a:latin typeface="+mj-lt"/>
                        </a:rPr>
                        <a:t>PPP</a:t>
                      </a:r>
                    </a:p>
                  </a:txBody>
                  <a:tcPr marL="36000" marR="36000" marT="36000" marB="36000">
                    <a:lnL>
                      <a:noFill/>
                    </a:lnL>
                    <a:lnR>
                      <a:noFill/>
                    </a:lnR>
                    <a:lnT>
                      <a:noFill/>
                    </a:lnT>
                    <a:lnB w="3175" cap="flat" cmpd="sng" algn="ctr">
                      <a:solidFill>
                        <a:schemeClr val="bg1">
                          <a:lumMod val="60000"/>
                          <a:lumOff val="40000"/>
                        </a:schemeClr>
                      </a:solidFill>
                      <a:prstDash val="solid"/>
                      <a:round/>
                      <a:headEnd type="none" w="med" len="med"/>
                      <a:tailEnd type="none" w="med" len="med"/>
                    </a:lnB>
                  </a:tcPr>
                </a:tc>
                <a:tc>
                  <a:txBody>
                    <a:bodyPr/>
                    <a:lstStyle/>
                    <a:p>
                      <a:pPr algn="r" fontAlgn="t"/>
                      <a:r>
                        <a:rPr lang="cs-CZ" sz="1400" b="0" i="0" u="none" strike="noStrike" kern="1200" dirty="0">
                          <a:solidFill>
                            <a:schemeClr val="bg1"/>
                          </a:solidFill>
                          <a:effectLst/>
                          <a:latin typeface="+mj-lt"/>
                          <a:ea typeface="+mn-ea"/>
                          <a:cs typeface="+mn-cs"/>
                        </a:rPr>
                        <a:t>-</a:t>
                      </a:r>
                      <a:r>
                        <a:rPr lang="en-US" sz="1400" b="0" i="0" u="none" strike="noStrike" kern="1200" dirty="0">
                          <a:solidFill>
                            <a:schemeClr val="bg1"/>
                          </a:solidFill>
                          <a:effectLst/>
                          <a:latin typeface="+mj-lt"/>
                          <a:ea typeface="+mn-ea"/>
                          <a:cs typeface="+mn-cs"/>
                        </a:rPr>
                        <a:t>1 645 947</a:t>
                      </a:r>
                    </a:p>
                  </a:txBody>
                  <a:tcPr marL="36000" marR="36000" marT="0" marB="0">
                    <a:lnL>
                      <a:noFill/>
                    </a:lnL>
                    <a:lnR>
                      <a:noFill/>
                    </a:lnR>
                    <a:lnT>
                      <a:noFill/>
                    </a:lnT>
                    <a:lnB w="3175" cap="flat" cmpd="sng" algn="ctr">
                      <a:solidFill>
                        <a:schemeClr val="bg1">
                          <a:lumMod val="60000"/>
                          <a:lumOff val="40000"/>
                        </a:schemeClr>
                      </a:solidFill>
                      <a:prstDash val="solid"/>
                      <a:round/>
                      <a:headEnd type="none" w="med" len="med"/>
                      <a:tailEnd type="none" w="med" len="med"/>
                    </a:lnB>
                  </a:tcPr>
                </a:tc>
                <a:tc>
                  <a:txBody>
                    <a:bodyPr/>
                    <a:lstStyle/>
                    <a:p>
                      <a:pPr algn="r" fontAlgn="t"/>
                      <a:r>
                        <a:rPr lang="cs-CZ" sz="1400" b="0" i="0" u="none" strike="noStrike" kern="1200" dirty="0">
                          <a:solidFill>
                            <a:schemeClr val="bg1"/>
                          </a:solidFill>
                          <a:effectLst/>
                          <a:latin typeface="+mj-lt"/>
                          <a:ea typeface="+mn-ea"/>
                          <a:cs typeface="+mn-cs"/>
                        </a:rPr>
                        <a:t>-</a:t>
                      </a:r>
                      <a:r>
                        <a:rPr lang="en-US" sz="1400" b="0" i="0" u="none" strike="noStrike" kern="1200" dirty="0">
                          <a:solidFill>
                            <a:schemeClr val="bg1"/>
                          </a:solidFill>
                          <a:effectLst/>
                          <a:latin typeface="+mj-lt"/>
                          <a:ea typeface="+mn-ea"/>
                          <a:cs typeface="+mn-cs"/>
                        </a:rPr>
                        <a:t>1 325 407</a:t>
                      </a:r>
                    </a:p>
                  </a:txBody>
                  <a:tcPr marL="36000" marR="36000" marT="0" marB="0">
                    <a:lnL>
                      <a:noFill/>
                    </a:lnL>
                    <a:lnR>
                      <a:noFill/>
                    </a:lnR>
                    <a:lnT>
                      <a:noFill/>
                    </a:lnT>
                    <a:lnB w="3175" cap="flat" cmpd="sng" algn="ctr">
                      <a:solidFill>
                        <a:schemeClr val="bg1">
                          <a:lumMod val="60000"/>
                          <a:lumOff val="40000"/>
                        </a:schemeClr>
                      </a:solidFill>
                      <a:prstDash val="solid"/>
                      <a:round/>
                      <a:headEnd type="none" w="med" len="med"/>
                      <a:tailEnd type="none" w="med" len="med"/>
                    </a:lnB>
                  </a:tcPr>
                </a:tc>
                <a:extLst>
                  <a:ext uri="{0D108BD9-81ED-4DB2-BD59-A6C34878D82A}">
                    <a16:rowId xmlns:a16="http://schemas.microsoft.com/office/drawing/2014/main" val="1249501251"/>
                  </a:ext>
                </a:extLst>
              </a:tr>
              <a:tr h="200893">
                <a:tc>
                  <a:txBody>
                    <a:bodyPr/>
                    <a:lstStyle/>
                    <a:p>
                      <a:pPr algn="l" fontAlgn="t"/>
                      <a:r>
                        <a:rPr lang="cs-CZ" sz="1400" b="0" i="0" u="none" strike="noStrike" dirty="0">
                          <a:solidFill>
                            <a:schemeClr val="bg1"/>
                          </a:solidFill>
                          <a:effectLst/>
                          <a:latin typeface="+mj-lt"/>
                        </a:rPr>
                        <a:t>PSC</a:t>
                      </a:r>
                    </a:p>
                  </a:txBody>
                  <a:tcPr marL="36000" marR="36000" marT="36000" marB="36000">
                    <a:lnL>
                      <a:noFill/>
                    </a:lnL>
                    <a:lnR>
                      <a:noFill/>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tcPr>
                </a:tc>
                <a:tc>
                  <a:txBody>
                    <a:bodyPr/>
                    <a:lstStyle/>
                    <a:p>
                      <a:pPr algn="r" fontAlgn="t"/>
                      <a:r>
                        <a:rPr lang="cs-CZ" sz="1400" b="0" i="0" u="none" strike="noStrike" kern="1200" dirty="0">
                          <a:solidFill>
                            <a:schemeClr val="bg1"/>
                          </a:solidFill>
                          <a:effectLst/>
                          <a:latin typeface="+mj-lt"/>
                          <a:ea typeface="+mn-ea"/>
                          <a:cs typeface="+mn-cs"/>
                        </a:rPr>
                        <a:t>-</a:t>
                      </a:r>
                      <a:r>
                        <a:rPr lang="en-US" sz="1400" b="0" i="0" u="none" strike="noStrike" kern="1200" dirty="0">
                          <a:solidFill>
                            <a:schemeClr val="bg1"/>
                          </a:solidFill>
                          <a:effectLst/>
                          <a:latin typeface="+mj-lt"/>
                          <a:ea typeface="+mn-ea"/>
                          <a:cs typeface="+mn-cs"/>
                        </a:rPr>
                        <a:t>1 697 581</a:t>
                      </a:r>
                    </a:p>
                  </a:txBody>
                  <a:tcPr marL="36000" marR="36000" marT="0" marB="0">
                    <a:lnL>
                      <a:noFill/>
                    </a:lnL>
                    <a:lnR>
                      <a:noFill/>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tcPr>
                </a:tc>
                <a:tc>
                  <a:txBody>
                    <a:bodyPr/>
                    <a:lstStyle/>
                    <a:p>
                      <a:pPr algn="r" fontAlgn="t"/>
                      <a:r>
                        <a:rPr lang="cs-CZ" sz="1400" b="0" i="0" u="none" strike="noStrike" kern="1200" dirty="0">
                          <a:solidFill>
                            <a:schemeClr val="bg1"/>
                          </a:solidFill>
                          <a:effectLst/>
                          <a:latin typeface="+mj-lt"/>
                          <a:ea typeface="+mn-ea"/>
                          <a:cs typeface="+mn-cs"/>
                        </a:rPr>
                        <a:t>-</a:t>
                      </a:r>
                      <a:r>
                        <a:rPr lang="en-US" sz="1400" b="0" i="0" u="none" strike="noStrike" kern="1200" dirty="0">
                          <a:solidFill>
                            <a:schemeClr val="bg1"/>
                          </a:solidFill>
                          <a:effectLst/>
                          <a:latin typeface="+mj-lt"/>
                          <a:ea typeface="+mn-ea"/>
                          <a:cs typeface="+mn-cs"/>
                        </a:rPr>
                        <a:t>1 420 933</a:t>
                      </a:r>
                    </a:p>
                  </a:txBody>
                  <a:tcPr marL="36000" marR="36000" marT="0" marB="0">
                    <a:lnL>
                      <a:noFill/>
                    </a:lnL>
                    <a:lnR>
                      <a:noFill/>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tcPr>
                </a:tc>
                <a:extLst>
                  <a:ext uri="{0D108BD9-81ED-4DB2-BD59-A6C34878D82A}">
                    <a16:rowId xmlns:a16="http://schemas.microsoft.com/office/drawing/2014/main" val="1174509579"/>
                  </a:ext>
                </a:extLst>
              </a:tr>
              <a:tr h="200893">
                <a:tc>
                  <a:txBody>
                    <a:bodyPr/>
                    <a:lstStyle/>
                    <a:p>
                      <a:pPr algn="l" fontAlgn="t"/>
                      <a:r>
                        <a:rPr lang="cs-CZ" sz="1400" b="1" i="0" u="none" strike="noStrike" dirty="0">
                          <a:solidFill>
                            <a:schemeClr val="bg1"/>
                          </a:solidFill>
                          <a:effectLst/>
                          <a:latin typeface="+mj-lt"/>
                        </a:rPr>
                        <a:t>Hodnota za peníze</a:t>
                      </a:r>
                    </a:p>
                  </a:txBody>
                  <a:tcPr marL="36000" marR="36000" marT="36000" marB="36000">
                    <a:lnL>
                      <a:noFill/>
                    </a:lnL>
                    <a:lnR>
                      <a:noFill/>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tcPr>
                </a:tc>
                <a:tc>
                  <a:txBody>
                    <a:bodyPr/>
                    <a:lstStyle/>
                    <a:p>
                      <a:pPr algn="r" fontAlgn="t"/>
                      <a:r>
                        <a:rPr lang="en-US" sz="1400" b="1" i="0" u="none" strike="noStrike" kern="1200" dirty="0">
                          <a:solidFill>
                            <a:schemeClr val="bg1"/>
                          </a:solidFill>
                          <a:effectLst/>
                          <a:latin typeface="+mj-lt"/>
                          <a:ea typeface="+mn-ea"/>
                          <a:cs typeface="+mn-cs"/>
                        </a:rPr>
                        <a:t>51 634 </a:t>
                      </a:r>
                    </a:p>
                  </a:txBody>
                  <a:tcPr marL="36000" marR="36000" marT="0" marB="0">
                    <a:lnL>
                      <a:noFill/>
                    </a:lnL>
                    <a:lnR>
                      <a:noFill/>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tcPr>
                </a:tc>
                <a:tc>
                  <a:txBody>
                    <a:bodyPr/>
                    <a:lstStyle/>
                    <a:p>
                      <a:pPr algn="r" fontAlgn="t"/>
                      <a:r>
                        <a:rPr lang="en-US" sz="1400" b="1" i="0" u="none" strike="noStrike" kern="1200" dirty="0">
                          <a:solidFill>
                            <a:schemeClr val="bg1"/>
                          </a:solidFill>
                          <a:effectLst/>
                          <a:latin typeface="+mj-lt"/>
                          <a:ea typeface="+mn-ea"/>
                          <a:cs typeface="+mn-cs"/>
                        </a:rPr>
                        <a:t>95 526 </a:t>
                      </a:r>
                    </a:p>
                  </a:txBody>
                  <a:tcPr marL="36000" marR="36000" marT="0" marB="0">
                    <a:lnL>
                      <a:noFill/>
                    </a:lnL>
                    <a:lnR>
                      <a:noFill/>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tcPr>
                </a:tc>
                <a:extLst>
                  <a:ext uri="{0D108BD9-81ED-4DB2-BD59-A6C34878D82A}">
                    <a16:rowId xmlns:a16="http://schemas.microsoft.com/office/drawing/2014/main" val="4244151098"/>
                  </a:ext>
                </a:extLst>
              </a:tr>
            </a:tbl>
          </a:graphicData>
        </a:graphic>
      </p:graphicFrame>
      <p:sp>
        <p:nvSpPr>
          <p:cNvPr id="19" name="TextBox 18">
            <a:extLst>
              <a:ext uri="{FF2B5EF4-FFF2-40B4-BE49-F238E27FC236}">
                <a16:creationId xmlns:a16="http://schemas.microsoft.com/office/drawing/2014/main" id="{0AEC7056-F396-0992-26E8-1EDE7FE7F6A8}"/>
              </a:ext>
            </a:extLst>
          </p:cNvPr>
          <p:cNvSpPr txBox="1"/>
          <p:nvPr/>
        </p:nvSpPr>
        <p:spPr>
          <a:xfrm>
            <a:off x="609919" y="1036791"/>
            <a:ext cx="6029006" cy="1492716"/>
          </a:xfrm>
          <a:prstGeom prst="rect">
            <a:avLst/>
          </a:prstGeom>
          <a:noFill/>
        </p:spPr>
        <p:txBody>
          <a:bodyPr wrap="square">
            <a:spAutoFit/>
          </a:bodyPr>
          <a:lstStyle/>
          <a:p>
            <a:pPr>
              <a:spcAft>
                <a:spcPts val="600"/>
              </a:spcAft>
              <a:buClr>
                <a:schemeClr val="tx2"/>
              </a:buClr>
              <a:buSzPct val="110000"/>
              <a:defRPr/>
            </a:pPr>
            <a:r>
              <a:rPr lang="cs-CZ" sz="1600" b="1" dirty="0">
                <a:solidFill>
                  <a:srgbClr val="2E2E38"/>
                </a:solidFill>
                <a:latin typeface="+mj-lt"/>
              </a:rPr>
              <a:t>Porovnání varianty PPP a PSC</a:t>
            </a:r>
          </a:p>
          <a:p>
            <a:pPr algn="just"/>
            <a:r>
              <a:rPr lang="cs-CZ" sz="1400" dirty="0">
                <a:solidFill>
                  <a:schemeClr val="bg1"/>
                </a:solidFill>
                <a:latin typeface="+mj-lt"/>
              </a:rPr>
              <a:t>V základním scénáři je při poskytnutí dotace hodnota za peníze PPP projektu 95,5 mil. Kč, tedy varianta PPP je výhodnější než zadání projektu běžnou veřejnou zakázkou. Pokud není uvažována dotace na stavební náklady, hodnota za peníze projektu je nižší, ale přesto zůstává kladná.</a:t>
            </a:r>
          </a:p>
        </p:txBody>
      </p:sp>
    </p:spTree>
    <p:extLst>
      <p:ext uri="{BB962C8B-B14F-4D97-AF65-F5344CB8AC3E}">
        <p14:creationId xmlns:p14="http://schemas.microsoft.com/office/powerpoint/2010/main" val="3675731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5">
            <a:extLst>
              <a:ext uri="{FF2B5EF4-FFF2-40B4-BE49-F238E27FC236}">
                <a16:creationId xmlns:a16="http://schemas.microsoft.com/office/drawing/2014/main" id="{714467E4-918A-7947-250D-8F064476E132}"/>
              </a:ext>
            </a:extLst>
          </p:cNvPr>
          <p:cNvPicPr>
            <a:picLocks noChangeAspect="1"/>
          </p:cNvPicPr>
          <p:nvPr/>
        </p:nvPicPr>
        <p:blipFill rotWithShape="1">
          <a:blip r:embed="rId4">
            <a:extLst>
              <a:ext uri="{28A0092B-C50C-407E-A947-70E740481C1C}">
                <a14:useLocalDpi xmlns:a14="http://schemas.microsoft.com/office/drawing/2010/main" val="0"/>
              </a:ext>
            </a:extLst>
          </a:blip>
          <a:srcRect l="19612" r="19612"/>
          <a:stretch/>
        </p:blipFill>
        <p:spPr>
          <a:xfrm>
            <a:off x="4826000" y="0"/>
            <a:ext cx="7372350" cy="6858000"/>
          </a:xfrm>
          <a:prstGeom prst="rect">
            <a:avLst/>
          </a:prstGeom>
        </p:spPr>
      </p:pic>
      <p:sp>
        <p:nvSpPr>
          <p:cNvPr id="3" name="Text Placeholder 2">
            <a:extLst>
              <a:ext uri="{FF2B5EF4-FFF2-40B4-BE49-F238E27FC236}">
                <a16:creationId xmlns:a16="http://schemas.microsoft.com/office/drawing/2014/main" id="{51061197-BE9D-44D1-AB2D-91245D9E4208}"/>
              </a:ext>
            </a:extLst>
          </p:cNvPr>
          <p:cNvSpPr>
            <a:spLocks noGrp="1"/>
          </p:cNvSpPr>
          <p:nvPr>
            <p:ph type="body" sz="quarter" idx="10"/>
          </p:nvPr>
        </p:nvSpPr>
        <p:spPr>
          <a:xfrm>
            <a:off x="609601" y="2918173"/>
            <a:ext cx="4216924" cy="1055708"/>
          </a:xfrm>
        </p:spPr>
        <p:txBody>
          <a:bodyPr/>
          <a:lstStyle/>
          <a:p>
            <a:r>
              <a:rPr lang="cs-CZ" dirty="0"/>
              <a:t>Příklad připravovaného projektu dostupného bydlení v Praze </a:t>
            </a:r>
            <a:endParaRPr lang="en-US" dirty="0"/>
          </a:p>
        </p:txBody>
      </p:sp>
      <p:sp>
        <p:nvSpPr>
          <p:cNvPr id="2" name="37c92584-f093-4b91-90a4-4154c487c464">
            <a:extLst>
              <a:ext uri="{FF2B5EF4-FFF2-40B4-BE49-F238E27FC236}">
                <a16:creationId xmlns:a16="http://schemas.microsoft.com/office/drawing/2014/main" id="{B4055483-2951-FDF5-21F0-455B6AB3B2C4}"/>
              </a:ext>
            </a:extLst>
          </p:cNvPr>
          <p:cNvSpPr>
            <a:spLocks noChangeAspect="1"/>
          </p:cNvSpPr>
          <p:nvPr>
            <p:custDataLst>
              <p:tags r:id="rId1"/>
            </p:custDataLst>
          </p:nvPr>
        </p:nvSpPr>
        <p:spPr>
          <a:xfrm>
            <a:off x="11175065" y="6222688"/>
            <a:ext cx="435013" cy="439278"/>
          </a:xfrm>
          <a:prstGeom prst="rect">
            <a:avLst/>
          </a:prstGeom>
          <a:blipFill>
            <a:blip r:embed="rId5">
              <a:extLst>
                <a:ext uri="{96DAC541-7B7A-43D3-8B79-37D633B846F1}">
                  <asvg:svgBlip xmlns:asvg="http://schemas.microsoft.com/office/drawing/2016/SVG/main" r:embed="rId6"/>
                </a:ext>
              </a:extLst>
            </a:blip>
            <a:stretch>
              <a:fillRect/>
            </a:stretch>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cs-CZ" sz="1200" dirty="0">
              <a:solidFill>
                <a:schemeClr val="tx1"/>
              </a:solidFill>
            </a:endParaRPr>
          </a:p>
        </p:txBody>
      </p:sp>
    </p:spTree>
    <p:extLst>
      <p:ext uri="{BB962C8B-B14F-4D97-AF65-F5344CB8AC3E}">
        <p14:creationId xmlns:p14="http://schemas.microsoft.com/office/powerpoint/2010/main" val="940020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E1179-CF31-9755-6A0A-FFBE9EE6FC86}"/>
              </a:ext>
            </a:extLst>
          </p:cNvPr>
          <p:cNvSpPr>
            <a:spLocks noGrp="1"/>
          </p:cNvSpPr>
          <p:nvPr>
            <p:ph type="title"/>
          </p:nvPr>
        </p:nvSpPr>
        <p:spPr/>
        <p:txBody>
          <a:bodyPr/>
          <a:lstStyle/>
          <a:p>
            <a:r>
              <a:rPr lang="cs-CZ" dirty="0"/>
              <a:t>Prohlášení</a:t>
            </a:r>
            <a:endParaRPr lang="en-US" dirty="0"/>
          </a:p>
        </p:txBody>
      </p:sp>
      <p:sp>
        <p:nvSpPr>
          <p:cNvPr id="3" name="Content Placeholder 2">
            <a:extLst>
              <a:ext uri="{FF2B5EF4-FFF2-40B4-BE49-F238E27FC236}">
                <a16:creationId xmlns:a16="http://schemas.microsoft.com/office/drawing/2014/main" id="{6F8AAFB3-739E-8556-DED6-5E7622482732}"/>
              </a:ext>
            </a:extLst>
          </p:cNvPr>
          <p:cNvSpPr>
            <a:spLocks noGrp="1"/>
          </p:cNvSpPr>
          <p:nvPr>
            <p:ph idx="1"/>
          </p:nvPr>
        </p:nvSpPr>
        <p:spPr/>
        <p:txBody>
          <a:bodyPr/>
          <a:lstStyle/>
          <a:p>
            <a:pPr algn="just">
              <a:spcAft>
                <a:spcPts val="600"/>
              </a:spcAft>
            </a:pPr>
            <a:r>
              <a:rPr lang="en-US" sz="1400" dirty="0" err="1">
                <a:latin typeface="+mj-lt"/>
              </a:rPr>
              <a:t>Tento</a:t>
            </a:r>
            <a:r>
              <a:rPr lang="en-US" sz="1400" dirty="0">
                <a:latin typeface="+mj-lt"/>
              </a:rPr>
              <a:t> </a:t>
            </a:r>
            <a:r>
              <a:rPr lang="en-US" sz="1400" dirty="0" err="1">
                <a:latin typeface="+mj-lt"/>
              </a:rPr>
              <a:t>dokument</a:t>
            </a:r>
            <a:r>
              <a:rPr lang="en-US" sz="1400" dirty="0">
                <a:latin typeface="+mj-lt"/>
              </a:rPr>
              <a:t> </a:t>
            </a:r>
            <a:r>
              <a:rPr lang="en-US" sz="1400" dirty="0" err="1">
                <a:latin typeface="+mj-lt"/>
              </a:rPr>
              <a:t>byl</a:t>
            </a:r>
            <a:r>
              <a:rPr lang="en-US" sz="1400" dirty="0">
                <a:latin typeface="+mj-lt"/>
              </a:rPr>
              <a:t> </a:t>
            </a:r>
            <a:r>
              <a:rPr lang="en-US" sz="1400" dirty="0" err="1">
                <a:latin typeface="+mj-lt"/>
              </a:rPr>
              <a:t>vypracován</a:t>
            </a:r>
            <a:r>
              <a:rPr lang="en-US" sz="1400" dirty="0">
                <a:latin typeface="+mj-lt"/>
              </a:rPr>
              <a:t> s </a:t>
            </a:r>
            <a:r>
              <a:rPr lang="en-US" sz="1400" dirty="0" err="1">
                <a:latin typeface="+mj-lt"/>
              </a:rPr>
              <a:t>finanční</a:t>
            </a:r>
            <a:r>
              <a:rPr lang="en-US" sz="1400" dirty="0">
                <a:latin typeface="+mj-lt"/>
              </a:rPr>
              <a:t> </a:t>
            </a:r>
            <a:r>
              <a:rPr lang="en-US" sz="1400" dirty="0" err="1">
                <a:latin typeface="+mj-lt"/>
              </a:rPr>
              <a:t>podporou</a:t>
            </a:r>
            <a:r>
              <a:rPr lang="en-US" sz="1400" dirty="0">
                <a:latin typeface="+mj-lt"/>
              </a:rPr>
              <a:t> </a:t>
            </a:r>
            <a:r>
              <a:rPr lang="en-US" sz="1400" dirty="0" err="1">
                <a:latin typeface="+mj-lt"/>
              </a:rPr>
              <a:t>Evropské</a:t>
            </a:r>
            <a:r>
              <a:rPr lang="en-US" sz="1400" dirty="0">
                <a:latin typeface="+mj-lt"/>
              </a:rPr>
              <a:t> </a:t>
            </a:r>
            <a:r>
              <a:rPr lang="en-US" sz="1400" dirty="0" err="1">
                <a:latin typeface="+mj-lt"/>
              </a:rPr>
              <a:t>unie</a:t>
            </a:r>
            <a:r>
              <a:rPr lang="en-US" sz="1400" dirty="0">
                <a:latin typeface="+mj-lt"/>
              </a:rPr>
              <a:t>. </a:t>
            </a:r>
            <a:r>
              <a:rPr lang="en-US" sz="1400" dirty="0" err="1">
                <a:latin typeface="+mj-lt"/>
              </a:rPr>
              <a:t>Výhradní</a:t>
            </a:r>
            <a:r>
              <a:rPr lang="en-US" sz="1400" dirty="0">
                <a:latin typeface="+mj-lt"/>
              </a:rPr>
              <a:t> </a:t>
            </a:r>
            <a:r>
              <a:rPr lang="en-US" sz="1400" dirty="0" err="1">
                <a:latin typeface="+mj-lt"/>
              </a:rPr>
              <a:t>odpovědnost</a:t>
            </a:r>
            <a:r>
              <a:rPr lang="en-US" sz="1400" dirty="0">
                <a:latin typeface="+mj-lt"/>
              </a:rPr>
              <a:t> za </a:t>
            </a:r>
            <a:r>
              <a:rPr lang="en-US" sz="1400" dirty="0" err="1">
                <a:latin typeface="+mj-lt"/>
              </a:rPr>
              <a:t>jeho</a:t>
            </a:r>
            <a:r>
              <a:rPr lang="en-US" sz="1400" dirty="0">
                <a:latin typeface="+mj-lt"/>
              </a:rPr>
              <a:t> </a:t>
            </a:r>
            <a:r>
              <a:rPr lang="en-US" sz="1400" dirty="0" err="1">
                <a:latin typeface="+mj-lt"/>
              </a:rPr>
              <a:t>obsah</a:t>
            </a:r>
            <a:r>
              <a:rPr lang="en-US" sz="1400" dirty="0">
                <a:latin typeface="+mj-lt"/>
              </a:rPr>
              <a:t> </a:t>
            </a:r>
            <a:r>
              <a:rPr lang="en-US" sz="1400" dirty="0" err="1">
                <a:latin typeface="+mj-lt"/>
              </a:rPr>
              <a:t>nese</a:t>
            </a:r>
            <a:r>
              <a:rPr lang="en-US" sz="1400" dirty="0">
                <a:latin typeface="+mj-lt"/>
              </a:rPr>
              <a:t> </a:t>
            </a:r>
            <a:r>
              <a:rPr lang="en-US" sz="1400" dirty="0" err="1">
                <a:latin typeface="+mj-lt"/>
              </a:rPr>
              <a:t>autor</a:t>
            </a:r>
            <a:r>
              <a:rPr lang="en-US" sz="1400" dirty="0">
                <a:latin typeface="+mj-lt"/>
              </a:rPr>
              <a:t> (</a:t>
            </a:r>
            <a:r>
              <a:rPr lang="en-US" sz="1400" dirty="0" err="1">
                <a:latin typeface="+mj-lt"/>
              </a:rPr>
              <a:t>autoři</a:t>
            </a:r>
            <a:r>
              <a:rPr lang="en-US" sz="1400" dirty="0">
                <a:latin typeface="+mj-lt"/>
              </a:rPr>
              <a:t>). </a:t>
            </a:r>
            <a:r>
              <a:rPr lang="en-US" sz="1400" dirty="0" err="1">
                <a:latin typeface="+mj-lt"/>
              </a:rPr>
              <a:t>Názory</a:t>
            </a:r>
            <a:r>
              <a:rPr lang="en-US" sz="1400" dirty="0">
                <a:latin typeface="+mj-lt"/>
              </a:rPr>
              <a:t> v </a:t>
            </a:r>
            <a:r>
              <a:rPr lang="en-US" sz="1400" dirty="0" err="1">
                <a:latin typeface="+mj-lt"/>
              </a:rPr>
              <a:t>něm</a:t>
            </a:r>
            <a:r>
              <a:rPr lang="en-US" sz="1400" dirty="0">
                <a:latin typeface="+mj-lt"/>
              </a:rPr>
              <a:t> </a:t>
            </a:r>
            <a:r>
              <a:rPr lang="en-US" sz="1400" dirty="0" err="1">
                <a:latin typeface="+mj-lt"/>
              </a:rPr>
              <a:t>vyjádřené</a:t>
            </a:r>
            <a:r>
              <a:rPr lang="en-US" sz="1400" dirty="0">
                <a:latin typeface="+mj-lt"/>
              </a:rPr>
              <a:t> </a:t>
            </a:r>
            <a:r>
              <a:rPr lang="en-US" sz="1400" dirty="0" err="1">
                <a:latin typeface="+mj-lt"/>
              </a:rPr>
              <a:t>nelze</a:t>
            </a:r>
            <a:r>
              <a:rPr lang="en-US" sz="1400" dirty="0">
                <a:latin typeface="+mj-lt"/>
              </a:rPr>
              <a:t> v</a:t>
            </a:r>
            <a:r>
              <a:rPr lang="cs-CZ" sz="1400" dirty="0">
                <a:latin typeface="+mj-lt"/>
              </a:rPr>
              <a:t> </a:t>
            </a:r>
            <a:r>
              <a:rPr lang="en-US" sz="1400" dirty="0" err="1">
                <a:latin typeface="+mj-lt"/>
              </a:rPr>
              <a:t>žádném</a:t>
            </a:r>
            <a:r>
              <a:rPr lang="en-US" sz="1400" dirty="0">
                <a:latin typeface="+mj-lt"/>
              </a:rPr>
              <a:t> </a:t>
            </a:r>
            <a:r>
              <a:rPr lang="en-US" sz="1400" dirty="0" err="1">
                <a:latin typeface="+mj-lt"/>
              </a:rPr>
              <a:t>případě</a:t>
            </a:r>
            <a:r>
              <a:rPr lang="en-US" sz="1400" dirty="0">
                <a:latin typeface="+mj-lt"/>
              </a:rPr>
              <a:t> </a:t>
            </a:r>
            <a:r>
              <a:rPr lang="en-US" sz="1400" dirty="0" err="1">
                <a:latin typeface="+mj-lt"/>
              </a:rPr>
              <a:t>považovat</a:t>
            </a:r>
            <a:r>
              <a:rPr lang="en-US" sz="1400" dirty="0">
                <a:latin typeface="+mj-lt"/>
              </a:rPr>
              <a:t> za </a:t>
            </a:r>
            <a:r>
              <a:rPr lang="en-US" sz="1400" dirty="0" err="1">
                <a:latin typeface="+mj-lt"/>
              </a:rPr>
              <a:t>oficiální</a:t>
            </a:r>
            <a:r>
              <a:rPr lang="en-US" sz="1400" dirty="0">
                <a:latin typeface="+mj-lt"/>
              </a:rPr>
              <a:t> </a:t>
            </a:r>
            <a:r>
              <a:rPr lang="en-US" sz="1400" dirty="0" err="1">
                <a:latin typeface="+mj-lt"/>
              </a:rPr>
              <a:t>stanovisko</a:t>
            </a:r>
            <a:r>
              <a:rPr lang="en-US" sz="1400" dirty="0">
                <a:latin typeface="+mj-lt"/>
              </a:rPr>
              <a:t> </a:t>
            </a:r>
            <a:r>
              <a:rPr lang="en-US" sz="1400" dirty="0" err="1">
                <a:latin typeface="+mj-lt"/>
              </a:rPr>
              <a:t>Evropské</a:t>
            </a:r>
            <a:r>
              <a:rPr lang="en-US" sz="1400" dirty="0">
                <a:latin typeface="+mj-lt"/>
              </a:rPr>
              <a:t> </a:t>
            </a:r>
            <a:r>
              <a:rPr lang="en-US" sz="1400" dirty="0" err="1">
                <a:latin typeface="+mj-lt"/>
              </a:rPr>
              <a:t>unie</a:t>
            </a:r>
            <a:r>
              <a:rPr lang="en-US" sz="1400" dirty="0">
                <a:latin typeface="+mj-lt"/>
              </a:rPr>
              <a:t>.</a:t>
            </a:r>
          </a:p>
          <a:p>
            <a:pPr algn="just">
              <a:spcAft>
                <a:spcPts val="600"/>
              </a:spcAft>
            </a:pPr>
            <a:r>
              <a:rPr lang="en-US" sz="1400" dirty="0" err="1">
                <a:latin typeface="+mj-lt"/>
              </a:rPr>
              <a:t>Projekt</a:t>
            </a:r>
            <a:r>
              <a:rPr lang="en-US" sz="1400" dirty="0">
                <a:latin typeface="+mj-lt"/>
              </a:rPr>
              <a:t> je </a:t>
            </a:r>
            <a:r>
              <a:rPr lang="en-US" sz="1400" dirty="0" err="1">
                <a:latin typeface="+mj-lt"/>
              </a:rPr>
              <a:t>financován</a:t>
            </a:r>
            <a:r>
              <a:rPr lang="en-US" sz="1400" dirty="0">
                <a:latin typeface="+mj-lt"/>
              </a:rPr>
              <a:t> </a:t>
            </a:r>
            <a:r>
              <a:rPr lang="en-US" sz="1400" dirty="0" err="1">
                <a:latin typeface="+mj-lt"/>
              </a:rPr>
              <a:t>Evropskou</a:t>
            </a:r>
            <a:r>
              <a:rPr lang="en-US" sz="1400" dirty="0">
                <a:latin typeface="+mj-lt"/>
              </a:rPr>
              <a:t> </a:t>
            </a:r>
            <a:r>
              <a:rPr lang="en-US" sz="1400" dirty="0" err="1">
                <a:latin typeface="+mj-lt"/>
              </a:rPr>
              <a:t>unií</a:t>
            </a:r>
            <a:r>
              <a:rPr lang="en-US" sz="1400" dirty="0">
                <a:latin typeface="+mj-lt"/>
              </a:rPr>
              <a:t> </a:t>
            </a:r>
            <a:r>
              <a:rPr lang="en-US" sz="1400" dirty="0" err="1">
                <a:latin typeface="+mj-lt"/>
              </a:rPr>
              <a:t>prostřednictvím</a:t>
            </a:r>
            <a:r>
              <a:rPr lang="en-US" sz="1400" dirty="0">
                <a:latin typeface="+mj-lt"/>
              </a:rPr>
              <a:t> </a:t>
            </a:r>
            <a:r>
              <a:rPr lang="en-US" sz="1400" dirty="0" err="1">
                <a:latin typeface="+mj-lt"/>
              </a:rPr>
              <a:t>nástroje</a:t>
            </a:r>
            <a:r>
              <a:rPr lang="en-US" sz="1400" dirty="0">
                <a:latin typeface="+mj-lt"/>
              </a:rPr>
              <a:t> </a:t>
            </a:r>
            <a:r>
              <a:rPr lang="en-US" sz="1400" dirty="0" err="1">
                <a:latin typeface="+mj-lt"/>
              </a:rPr>
              <a:t>technické</a:t>
            </a:r>
            <a:r>
              <a:rPr lang="en-US" sz="1400" dirty="0">
                <a:latin typeface="+mj-lt"/>
              </a:rPr>
              <a:t> </a:t>
            </a:r>
            <a:r>
              <a:rPr lang="en-US" sz="1400" dirty="0" err="1">
                <a:latin typeface="+mj-lt"/>
              </a:rPr>
              <a:t>pomoci</a:t>
            </a:r>
            <a:r>
              <a:rPr lang="en-US" sz="1400" dirty="0">
                <a:latin typeface="+mj-lt"/>
              </a:rPr>
              <a:t> </a:t>
            </a:r>
            <a:r>
              <a:rPr lang="en-US" sz="1400" dirty="0" err="1">
                <a:latin typeface="+mj-lt"/>
              </a:rPr>
              <a:t>spravovaného</a:t>
            </a:r>
            <a:r>
              <a:rPr lang="en-US" sz="1400" dirty="0">
                <a:latin typeface="+mj-lt"/>
              </a:rPr>
              <a:t> </a:t>
            </a:r>
            <a:r>
              <a:rPr lang="en-US" sz="1400" dirty="0" err="1">
                <a:latin typeface="+mj-lt"/>
              </a:rPr>
              <a:t>Generálním</a:t>
            </a:r>
            <a:r>
              <a:rPr lang="en-US" sz="1400" dirty="0">
                <a:latin typeface="+mj-lt"/>
              </a:rPr>
              <a:t> </a:t>
            </a:r>
            <a:r>
              <a:rPr lang="en-US" sz="1400" dirty="0" err="1">
                <a:latin typeface="+mj-lt"/>
              </a:rPr>
              <a:t>ředitelstvím</a:t>
            </a:r>
            <a:r>
              <a:rPr lang="en-US" sz="1400" dirty="0">
                <a:latin typeface="+mj-lt"/>
              </a:rPr>
              <a:t> </a:t>
            </a:r>
            <a:r>
              <a:rPr lang="en-US" sz="1400" dirty="0" err="1">
                <a:latin typeface="+mj-lt"/>
              </a:rPr>
              <a:t>Evropské</a:t>
            </a:r>
            <a:r>
              <a:rPr lang="en-US" sz="1400" dirty="0">
                <a:latin typeface="+mj-lt"/>
              </a:rPr>
              <a:t> </a:t>
            </a:r>
            <a:r>
              <a:rPr lang="en-US" sz="1400" dirty="0" err="1">
                <a:latin typeface="+mj-lt"/>
              </a:rPr>
              <a:t>komise</a:t>
            </a:r>
            <a:r>
              <a:rPr lang="en-US" sz="1400" dirty="0">
                <a:latin typeface="+mj-lt"/>
              </a:rPr>
              <a:t> pro </a:t>
            </a:r>
            <a:r>
              <a:rPr lang="en-US" sz="1400" dirty="0" err="1">
                <a:latin typeface="+mj-lt"/>
              </a:rPr>
              <a:t>podporu</a:t>
            </a:r>
            <a:r>
              <a:rPr lang="en-US" sz="1400" dirty="0">
                <a:latin typeface="+mj-lt"/>
              </a:rPr>
              <a:t> </a:t>
            </a:r>
            <a:r>
              <a:rPr lang="en-US" sz="1400" dirty="0" err="1">
                <a:latin typeface="+mj-lt"/>
              </a:rPr>
              <a:t>strukturálních</a:t>
            </a:r>
            <a:r>
              <a:rPr lang="en-US" sz="1400" dirty="0">
                <a:latin typeface="+mj-lt"/>
              </a:rPr>
              <a:t> </a:t>
            </a:r>
            <a:r>
              <a:rPr lang="en-US" sz="1400" dirty="0" err="1">
                <a:latin typeface="+mj-lt"/>
              </a:rPr>
              <a:t>reforem</a:t>
            </a:r>
            <a:r>
              <a:rPr lang="en-US" sz="1400" dirty="0">
                <a:latin typeface="+mj-lt"/>
              </a:rPr>
              <a:t>.</a:t>
            </a:r>
          </a:p>
          <a:p>
            <a:pPr algn="just">
              <a:spcAft>
                <a:spcPts val="600"/>
              </a:spcAft>
            </a:pPr>
            <a:r>
              <a:rPr lang="en-US" sz="1400" dirty="0">
                <a:latin typeface="+mj-lt"/>
              </a:rPr>
              <a:t>T</a:t>
            </a:r>
            <a:r>
              <a:rPr lang="cs-CZ" sz="1400" dirty="0">
                <a:latin typeface="+mj-lt"/>
              </a:rPr>
              <a:t>en</a:t>
            </a:r>
            <a:r>
              <a:rPr lang="en-US" sz="1400" dirty="0">
                <a:latin typeface="+mj-lt"/>
              </a:rPr>
              <a:t>to </a:t>
            </a:r>
            <a:r>
              <a:rPr lang="cs-CZ" sz="1400" dirty="0">
                <a:latin typeface="+mj-lt"/>
              </a:rPr>
              <a:t>dokument byl dodán v září 2024 na základě smlouvy Evropské komise</a:t>
            </a:r>
            <a:r>
              <a:rPr lang="en-US" sz="1400" dirty="0">
                <a:latin typeface="+mj-lt"/>
              </a:rPr>
              <a:t> č. REFORM/SC2022/123, </a:t>
            </a:r>
            <a:r>
              <a:rPr lang="en-US" sz="1400" dirty="0" err="1">
                <a:latin typeface="+mj-lt"/>
              </a:rPr>
              <a:t>která</a:t>
            </a:r>
            <a:r>
              <a:rPr lang="en-US" sz="1400" dirty="0">
                <a:latin typeface="+mj-lt"/>
              </a:rPr>
              <a:t> </a:t>
            </a:r>
            <a:r>
              <a:rPr lang="en-US" sz="1400" dirty="0" err="1">
                <a:latin typeface="+mj-lt"/>
              </a:rPr>
              <a:t>provádí</a:t>
            </a:r>
            <a:r>
              <a:rPr lang="en-US" sz="1400" dirty="0">
                <a:latin typeface="+mj-lt"/>
              </a:rPr>
              <a:t> </a:t>
            </a:r>
            <a:r>
              <a:rPr lang="en-US" sz="1400" dirty="0" err="1">
                <a:latin typeface="+mj-lt"/>
              </a:rPr>
              <a:t>rámcovou</a:t>
            </a:r>
            <a:r>
              <a:rPr lang="en-US" sz="1400" dirty="0">
                <a:latin typeface="+mj-lt"/>
              </a:rPr>
              <a:t> </a:t>
            </a:r>
            <a:r>
              <a:rPr lang="en-US" sz="1400" dirty="0" err="1">
                <a:latin typeface="+mj-lt"/>
              </a:rPr>
              <a:t>smlouvu</a:t>
            </a:r>
            <a:r>
              <a:rPr lang="en-US" sz="1400" dirty="0">
                <a:latin typeface="+mj-lt"/>
              </a:rPr>
              <a:t> č.</a:t>
            </a:r>
            <a:r>
              <a:rPr lang="cs-CZ" sz="1400" dirty="0">
                <a:latin typeface="+mj-lt"/>
              </a:rPr>
              <a:t> </a:t>
            </a:r>
            <a:r>
              <a:rPr lang="en-US" sz="1400" dirty="0">
                <a:latin typeface="+mj-lt"/>
              </a:rPr>
              <a:t>REFORM/2021/OP/0006 LOT 1. </a:t>
            </a:r>
            <a:r>
              <a:rPr lang="cs-CZ" sz="1400" dirty="0">
                <a:latin typeface="+mj-lt"/>
              </a:rPr>
              <a:t>Dokument b</a:t>
            </a:r>
            <a:r>
              <a:rPr lang="en-US" sz="1400" dirty="0" err="1">
                <a:latin typeface="+mj-lt"/>
              </a:rPr>
              <a:t>yl</a:t>
            </a:r>
            <a:r>
              <a:rPr lang="en-US" sz="1400" dirty="0">
                <a:latin typeface="+mj-lt"/>
              </a:rPr>
              <a:t> </a:t>
            </a:r>
            <a:r>
              <a:rPr lang="en-US" sz="1400" dirty="0" err="1">
                <a:latin typeface="+mj-lt"/>
              </a:rPr>
              <a:t>dodán</a:t>
            </a:r>
            <a:r>
              <a:rPr lang="en-US" sz="1400" dirty="0">
                <a:latin typeface="+mj-lt"/>
              </a:rPr>
              <a:t> v </a:t>
            </a:r>
            <a:r>
              <a:rPr lang="en-US" sz="1400" dirty="0" err="1">
                <a:latin typeface="+mj-lt"/>
              </a:rPr>
              <a:t>rámci</a:t>
            </a:r>
            <a:r>
              <a:rPr lang="en-US" sz="1400" dirty="0">
                <a:latin typeface="+mj-lt"/>
              </a:rPr>
              <a:t> </a:t>
            </a:r>
            <a:r>
              <a:rPr lang="en-US" sz="1400" dirty="0" err="1">
                <a:latin typeface="+mj-lt"/>
              </a:rPr>
              <a:t>projektu</a:t>
            </a:r>
            <a:r>
              <a:rPr lang="en-US" sz="1400" dirty="0">
                <a:latin typeface="+mj-lt"/>
              </a:rPr>
              <a:t> „</a:t>
            </a:r>
            <a:r>
              <a:rPr lang="en-US" sz="1400" dirty="0" err="1">
                <a:latin typeface="+mj-lt"/>
              </a:rPr>
              <a:t>Projekt</a:t>
            </a:r>
            <a:r>
              <a:rPr lang="en-US" sz="1400" dirty="0">
                <a:latin typeface="+mj-lt"/>
              </a:rPr>
              <a:t> PPP </a:t>
            </a:r>
            <a:r>
              <a:rPr lang="en-US" sz="1400" dirty="0" err="1">
                <a:latin typeface="+mj-lt"/>
              </a:rPr>
              <a:t>dostupné</a:t>
            </a:r>
            <a:r>
              <a:rPr lang="en-US" sz="1400" dirty="0">
                <a:latin typeface="+mj-lt"/>
              </a:rPr>
              <a:t> </a:t>
            </a:r>
            <a:r>
              <a:rPr lang="en-US" sz="1400" dirty="0" err="1">
                <a:latin typeface="+mj-lt"/>
              </a:rPr>
              <a:t>bydlení</a:t>
            </a:r>
            <a:r>
              <a:rPr lang="en-US" sz="1400" dirty="0">
                <a:latin typeface="+mj-lt"/>
              </a:rPr>
              <a:t> v </a:t>
            </a:r>
            <a:r>
              <a:rPr lang="en-US" sz="1400" dirty="0" err="1">
                <a:latin typeface="+mj-lt"/>
              </a:rPr>
              <a:t>České</a:t>
            </a:r>
            <a:r>
              <a:rPr lang="en-US" sz="1400" dirty="0">
                <a:latin typeface="+mj-lt"/>
              </a:rPr>
              <a:t> </a:t>
            </a:r>
            <a:r>
              <a:rPr lang="en-US" sz="1400" dirty="0" err="1">
                <a:latin typeface="+mj-lt"/>
              </a:rPr>
              <a:t>republice</a:t>
            </a:r>
            <a:r>
              <a:rPr lang="en-US" sz="1400" dirty="0">
                <a:latin typeface="+mj-lt"/>
              </a:rPr>
              <a:t>“.</a:t>
            </a:r>
          </a:p>
          <a:p>
            <a:endParaRPr lang="en-US" dirty="0"/>
          </a:p>
        </p:txBody>
      </p:sp>
    </p:spTree>
    <p:extLst>
      <p:ext uri="{BB962C8B-B14F-4D97-AF65-F5344CB8AC3E}">
        <p14:creationId xmlns:p14="http://schemas.microsoft.com/office/powerpoint/2010/main" val="4009328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nvPr>
        </p:nvGraphicFramePr>
        <p:xfrm>
          <a:off x="4763" y="3373"/>
          <a:ext cx="1587" cy="1587"/>
        </p:xfrm>
        <a:graphic>
          <a:graphicData uri="http://schemas.openxmlformats.org/presentationml/2006/ole">
            <mc:AlternateContent xmlns:mc="http://schemas.openxmlformats.org/markup-compatibility/2006">
              <mc:Choice xmlns:v="urn:schemas-microsoft-com:vml" Requires="v">
                <p:oleObj name="think-cell Slide" r:id="rId5" imgW="352" imgH="353" progId="TCLayout.ActiveDocument.1">
                  <p:embed/>
                </p:oleObj>
              </mc:Choice>
              <mc:Fallback>
                <p:oleObj name="think-cell Slide" r:id="rId5" imgW="352" imgH="353" progId="TCLayout.ActiveDocument.1">
                  <p:embed/>
                  <p:pic>
                    <p:nvPicPr>
                      <p:cNvPr id="7" name="Objekt 6" hidden="1"/>
                      <p:cNvPicPr/>
                      <p:nvPr/>
                    </p:nvPicPr>
                    <p:blipFill>
                      <a:blip r:embed="rId6"/>
                      <a:stretch>
                        <a:fillRect/>
                      </a:stretch>
                    </p:blipFill>
                    <p:spPr>
                      <a:xfrm>
                        <a:off x="4763" y="3373"/>
                        <a:ext cx="1587" cy="1587"/>
                      </a:xfrm>
                      <a:prstGeom prst="rect">
                        <a:avLst/>
                      </a:prstGeom>
                    </p:spPr>
                  </p:pic>
                </p:oleObj>
              </mc:Fallback>
            </mc:AlternateContent>
          </a:graphicData>
        </a:graphic>
      </p:graphicFrame>
      <p:sp>
        <p:nvSpPr>
          <p:cNvPr id="6" name="Rechteck 5" hidden="1"/>
          <p:cNvSpPr/>
          <p:nvPr>
            <p:custDataLst>
              <p:tags r:id="rId2"/>
            </p:custDataLst>
          </p:nvPr>
        </p:nvSpPr>
        <p:spPr>
          <a:xfrm>
            <a:off x="3176" y="1786"/>
            <a:ext cx="158667" cy="158667"/>
          </a:xfrm>
          <a:prstGeom prst="rect">
            <a:avLst/>
          </a:prstGeom>
          <a:solidFill>
            <a:srgbClr val="D2D2DA"/>
          </a:solidFill>
          <a:ln w="12700" cap="sq" cmpd="sng" algn="ctr">
            <a:noFill/>
            <a:prstDash val="solid"/>
            <a:miter lim="800000"/>
            <a:tailEnd type="none"/>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2399" kern="0" dirty="0">
              <a:solidFill>
                <a:srgbClr val="2E2E38"/>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7" name="Rectangle 26">
            <a:extLst>
              <a:ext uri="{FF2B5EF4-FFF2-40B4-BE49-F238E27FC236}">
                <a16:creationId xmlns:a16="http://schemas.microsoft.com/office/drawing/2014/main" id="{E42D2ECF-C37A-4616-AF17-B7956903993A}"/>
              </a:ext>
            </a:extLst>
          </p:cNvPr>
          <p:cNvSpPr/>
          <p:nvPr/>
        </p:nvSpPr>
        <p:spPr>
          <a:xfrm>
            <a:off x="706022" y="1446751"/>
            <a:ext cx="6881873" cy="334863"/>
          </a:xfrm>
          <a:prstGeom prst="rect">
            <a:avLst/>
          </a:prstGeom>
          <a:noFill/>
          <a:ln w="12700" cap="sq" cmpd="sng" algn="ctr">
            <a:noFill/>
            <a:prstDash val="solid"/>
            <a:miter lim="800000"/>
            <a:tailEnd type="none"/>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buClr>
                <a:schemeClr val="tx2"/>
              </a:buClr>
              <a:buSzPct val="110000"/>
              <a:defRPr/>
            </a:pPr>
            <a:r>
              <a:rPr lang="cs-CZ" sz="1600" b="1" dirty="0">
                <a:solidFill>
                  <a:srgbClr val="2E2E38"/>
                </a:solidFill>
                <a:latin typeface="+mj-lt"/>
              </a:rPr>
              <a:t>Projekt v číslech</a:t>
            </a:r>
            <a:r>
              <a:rPr lang="en-US" sz="1600" b="1" baseline="30000" dirty="0">
                <a:solidFill>
                  <a:srgbClr val="2E2E38"/>
                </a:solidFill>
                <a:latin typeface="+mj-lt"/>
              </a:rPr>
              <a:t>1</a:t>
            </a:r>
            <a:endParaRPr lang="cs-CZ" sz="1600" b="1" baseline="30000" dirty="0">
              <a:solidFill>
                <a:schemeClr val="bg1"/>
              </a:solidFill>
              <a:latin typeface="+mj-lt"/>
            </a:endParaRPr>
          </a:p>
        </p:txBody>
      </p:sp>
      <p:sp>
        <p:nvSpPr>
          <p:cNvPr id="75" name="Oval 74">
            <a:extLst>
              <a:ext uri="{FF2B5EF4-FFF2-40B4-BE49-F238E27FC236}">
                <a16:creationId xmlns:a16="http://schemas.microsoft.com/office/drawing/2014/main" id="{C0CA5AF9-CDD3-4C22-A0D3-83C125DADCA3}"/>
              </a:ext>
            </a:extLst>
          </p:cNvPr>
          <p:cNvSpPr/>
          <p:nvPr/>
        </p:nvSpPr>
        <p:spPr>
          <a:xfrm>
            <a:off x="1316651" y="1886028"/>
            <a:ext cx="791588" cy="791588"/>
          </a:xfrm>
          <a:prstGeom prst="ellipse">
            <a:avLst/>
          </a:prstGeom>
          <a:solidFill>
            <a:srgbClr val="FFE600"/>
          </a:solidFill>
          <a:ln w="25400" cap="flat" cmpd="sng" algn="ctr">
            <a:noFill/>
            <a:prstDash val="solid"/>
          </a:ln>
          <a:effectLst/>
        </p:spPr>
        <p:txBody>
          <a:bodyPr rtlCol="0" anchor="ctr"/>
          <a:lstStyle/>
          <a:p>
            <a:pPr algn="ctr" defTabSz="913943" fontAlgn="base">
              <a:lnSpc>
                <a:spcPts val="1399"/>
              </a:lnSpc>
              <a:spcBef>
                <a:spcPct val="0"/>
              </a:spcBef>
              <a:spcAft>
                <a:spcPct val="0"/>
              </a:spcAft>
              <a:defRPr/>
            </a:pPr>
            <a:endParaRPr lang="en-US" sz="1099" kern="0" dirty="0">
              <a:solidFill>
                <a:srgbClr val="FF0000"/>
              </a:solidFill>
              <a:latin typeface="+mj-lt"/>
            </a:endParaRPr>
          </a:p>
        </p:txBody>
      </p:sp>
      <p:sp>
        <p:nvSpPr>
          <p:cNvPr id="76" name="TextBox 75">
            <a:extLst>
              <a:ext uri="{FF2B5EF4-FFF2-40B4-BE49-F238E27FC236}">
                <a16:creationId xmlns:a16="http://schemas.microsoft.com/office/drawing/2014/main" id="{D819C807-CEAD-424D-94FC-77DAFBB1B3AE}"/>
              </a:ext>
            </a:extLst>
          </p:cNvPr>
          <p:cNvSpPr txBox="1"/>
          <p:nvPr/>
        </p:nvSpPr>
        <p:spPr>
          <a:xfrm>
            <a:off x="609919" y="2742299"/>
            <a:ext cx="2205052" cy="633444"/>
          </a:xfrm>
          <a:prstGeom prst="rect">
            <a:avLst/>
          </a:prstGeom>
        </p:spPr>
        <p:txBody>
          <a:bodyPr wrap="square" anchor="ctr">
            <a:noAutofit/>
          </a:bodyPr>
          <a:lstStyle>
            <a:defPPr>
              <a:defRPr lang="en-GB"/>
            </a:defPPr>
            <a:lvl1pPr marL="176213" lvl="0" indent="-171450" algn="just" defTabSz="995363">
              <a:lnSpc>
                <a:spcPct val="100000"/>
              </a:lnSpc>
              <a:spcAft>
                <a:spcPct val="50000"/>
              </a:spcAft>
              <a:buClr>
                <a:schemeClr val="accent2"/>
              </a:buClr>
              <a:buSzPct val="80000"/>
              <a:buFont typeface="Arial" panose="020B0604020202020204" pitchFamily="34" charset="0"/>
              <a:buChar char="►"/>
              <a:defRPr>
                <a:solidFill>
                  <a:schemeClr val="tx2">
                    <a:lumMod val="85000"/>
                    <a:lumOff val="15000"/>
                  </a:schemeClr>
                </a:solidFill>
                <a:latin typeface="EYInterstate Light" pitchFamily="2" charset="0"/>
              </a:defRPr>
            </a:lvl1pPr>
          </a:lstStyle>
          <a:p>
            <a:pPr marL="4763" indent="0" algn="ctr" fontAlgn="base">
              <a:spcBef>
                <a:spcPct val="0"/>
              </a:spcBef>
              <a:spcAft>
                <a:spcPts val="0"/>
              </a:spcAft>
              <a:buClr>
                <a:srgbClr val="FFE600"/>
              </a:buClr>
              <a:buNone/>
              <a:defRPr/>
            </a:pPr>
            <a:r>
              <a:rPr lang="cs-CZ" sz="1600" b="1" kern="0" dirty="0">
                <a:solidFill>
                  <a:srgbClr val="000000"/>
                </a:solidFill>
                <a:latin typeface="+mj-lt"/>
              </a:rPr>
              <a:t>139</a:t>
            </a:r>
            <a:endParaRPr lang="cs-CZ" sz="1400" b="1" kern="0" baseline="30000" dirty="0">
              <a:solidFill>
                <a:srgbClr val="000000"/>
              </a:solidFill>
              <a:latin typeface="+mj-lt"/>
            </a:endParaRPr>
          </a:p>
          <a:p>
            <a:pPr marL="4763" indent="0" algn="ctr" fontAlgn="base">
              <a:spcBef>
                <a:spcPct val="0"/>
              </a:spcBef>
              <a:spcAft>
                <a:spcPts val="0"/>
              </a:spcAft>
              <a:buClr>
                <a:srgbClr val="FFE600"/>
              </a:buClr>
              <a:buNone/>
              <a:defRPr/>
            </a:pPr>
            <a:r>
              <a:rPr lang="cs-CZ" sz="1400" kern="0" dirty="0">
                <a:solidFill>
                  <a:srgbClr val="000000"/>
                </a:solidFill>
                <a:latin typeface="+mj-lt"/>
              </a:rPr>
              <a:t>bytů</a:t>
            </a:r>
            <a:endParaRPr lang="en-US" sz="1100" kern="0" dirty="0">
              <a:solidFill>
                <a:srgbClr val="000000"/>
              </a:solidFill>
              <a:latin typeface="+mj-lt"/>
            </a:endParaRPr>
          </a:p>
        </p:txBody>
      </p:sp>
      <p:sp>
        <p:nvSpPr>
          <p:cNvPr id="77" name="Oval 76">
            <a:extLst>
              <a:ext uri="{FF2B5EF4-FFF2-40B4-BE49-F238E27FC236}">
                <a16:creationId xmlns:a16="http://schemas.microsoft.com/office/drawing/2014/main" id="{5209F45E-6634-471D-AD5E-64BC88A750C1}"/>
              </a:ext>
            </a:extLst>
          </p:cNvPr>
          <p:cNvSpPr/>
          <p:nvPr/>
        </p:nvSpPr>
        <p:spPr>
          <a:xfrm>
            <a:off x="3589134" y="1886028"/>
            <a:ext cx="791588" cy="791588"/>
          </a:xfrm>
          <a:prstGeom prst="ellipse">
            <a:avLst/>
          </a:prstGeom>
          <a:solidFill>
            <a:srgbClr val="FFE600"/>
          </a:solidFill>
          <a:ln w="25400" cap="flat" cmpd="sng" algn="ctr">
            <a:noFill/>
            <a:prstDash val="solid"/>
          </a:ln>
          <a:effectLst/>
        </p:spPr>
        <p:txBody>
          <a:bodyPr rtlCol="0" anchor="ctr"/>
          <a:lstStyle/>
          <a:p>
            <a:pPr algn="ctr" defTabSz="913943" fontAlgn="base">
              <a:lnSpc>
                <a:spcPts val="1399"/>
              </a:lnSpc>
              <a:spcBef>
                <a:spcPct val="0"/>
              </a:spcBef>
              <a:spcAft>
                <a:spcPct val="0"/>
              </a:spcAft>
              <a:defRPr/>
            </a:pPr>
            <a:endParaRPr lang="en-US" sz="1099" kern="0" dirty="0">
              <a:solidFill>
                <a:srgbClr val="FF0000"/>
              </a:solidFill>
              <a:latin typeface="+mj-lt"/>
            </a:endParaRPr>
          </a:p>
        </p:txBody>
      </p:sp>
      <p:pic>
        <p:nvPicPr>
          <p:cNvPr id="78" name="Graphic 77" descr="Money outline">
            <a:extLst>
              <a:ext uri="{FF2B5EF4-FFF2-40B4-BE49-F238E27FC236}">
                <a16:creationId xmlns:a16="http://schemas.microsoft.com/office/drawing/2014/main" id="{6063F4F7-16AE-4ECF-8A44-7172BDC93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14928" y="2011822"/>
            <a:ext cx="540000" cy="540000"/>
          </a:xfrm>
          <a:prstGeom prst="rect">
            <a:avLst/>
          </a:prstGeom>
        </p:spPr>
      </p:pic>
      <p:sp>
        <p:nvSpPr>
          <p:cNvPr id="79" name="TextBox 78">
            <a:extLst>
              <a:ext uri="{FF2B5EF4-FFF2-40B4-BE49-F238E27FC236}">
                <a16:creationId xmlns:a16="http://schemas.microsoft.com/office/drawing/2014/main" id="{EB93D467-6F4C-429B-B23B-98DA7C2F6168}"/>
              </a:ext>
            </a:extLst>
          </p:cNvPr>
          <p:cNvSpPr txBox="1"/>
          <p:nvPr/>
        </p:nvSpPr>
        <p:spPr>
          <a:xfrm>
            <a:off x="2882402" y="2742299"/>
            <a:ext cx="2205052" cy="633444"/>
          </a:xfrm>
          <a:prstGeom prst="rect">
            <a:avLst/>
          </a:prstGeom>
        </p:spPr>
        <p:txBody>
          <a:bodyPr wrap="square" anchor="ctr">
            <a:noAutofit/>
          </a:bodyPr>
          <a:lstStyle>
            <a:defPPr>
              <a:defRPr lang="en-GB"/>
            </a:defPPr>
            <a:lvl1pPr marL="176213" lvl="0" indent="-171450" algn="just" defTabSz="995363">
              <a:lnSpc>
                <a:spcPct val="100000"/>
              </a:lnSpc>
              <a:spcAft>
                <a:spcPct val="50000"/>
              </a:spcAft>
              <a:buClr>
                <a:schemeClr val="accent2"/>
              </a:buClr>
              <a:buSzPct val="80000"/>
              <a:buFont typeface="Arial" panose="020B0604020202020204" pitchFamily="34" charset="0"/>
              <a:buChar char="►"/>
              <a:defRPr>
                <a:solidFill>
                  <a:schemeClr val="tx2">
                    <a:lumMod val="85000"/>
                    <a:lumOff val="15000"/>
                  </a:schemeClr>
                </a:solidFill>
                <a:latin typeface="EYInterstate Light" pitchFamily="2" charset="0"/>
              </a:defRPr>
            </a:lvl1pPr>
          </a:lstStyle>
          <a:p>
            <a:pPr marL="4763" indent="0" algn="ctr" fontAlgn="base">
              <a:spcBef>
                <a:spcPct val="0"/>
              </a:spcBef>
              <a:spcAft>
                <a:spcPts val="0"/>
              </a:spcAft>
              <a:buClr>
                <a:srgbClr val="FFE600"/>
              </a:buClr>
              <a:buNone/>
              <a:defRPr/>
            </a:pPr>
            <a:r>
              <a:rPr lang="en-US" sz="1600" b="1" kern="0" dirty="0">
                <a:solidFill>
                  <a:srgbClr val="000000"/>
                </a:solidFill>
                <a:latin typeface="+mj-lt"/>
              </a:rPr>
              <a:t>830</a:t>
            </a:r>
            <a:r>
              <a:rPr lang="cs-CZ" sz="1600" b="1" kern="0" dirty="0">
                <a:solidFill>
                  <a:srgbClr val="000000"/>
                </a:solidFill>
                <a:latin typeface="+mj-lt"/>
              </a:rPr>
              <a:t> - </a:t>
            </a:r>
            <a:r>
              <a:rPr lang="en-US" sz="1600" b="1" kern="0" dirty="0">
                <a:solidFill>
                  <a:srgbClr val="000000"/>
                </a:solidFill>
                <a:latin typeface="+mj-lt"/>
              </a:rPr>
              <a:t>860 mil</a:t>
            </a:r>
            <a:r>
              <a:rPr lang="cs-CZ" sz="1600" b="1" kern="0" dirty="0">
                <a:solidFill>
                  <a:srgbClr val="000000"/>
                </a:solidFill>
                <a:latin typeface="+mj-lt"/>
              </a:rPr>
              <a:t>.</a:t>
            </a:r>
            <a:r>
              <a:rPr lang="en-US" sz="1600" b="1" kern="0" dirty="0">
                <a:solidFill>
                  <a:srgbClr val="000000"/>
                </a:solidFill>
                <a:latin typeface="+mj-lt"/>
              </a:rPr>
              <a:t> </a:t>
            </a:r>
            <a:r>
              <a:rPr lang="cs-CZ" sz="1600" b="1" kern="0" dirty="0">
                <a:solidFill>
                  <a:srgbClr val="000000"/>
                </a:solidFill>
                <a:latin typeface="+mj-lt"/>
              </a:rPr>
              <a:t>Kč</a:t>
            </a:r>
            <a:endParaRPr lang="cs-CZ" sz="1600" b="1" kern="0" baseline="30000" dirty="0">
              <a:solidFill>
                <a:srgbClr val="000000"/>
              </a:solidFill>
              <a:latin typeface="+mj-lt"/>
            </a:endParaRPr>
          </a:p>
          <a:p>
            <a:pPr marL="4763" indent="0" algn="ctr" fontAlgn="base">
              <a:spcBef>
                <a:spcPct val="0"/>
              </a:spcBef>
              <a:spcAft>
                <a:spcPts val="0"/>
              </a:spcAft>
              <a:buClr>
                <a:srgbClr val="FFE600"/>
              </a:buClr>
              <a:buNone/>
              <a:defRPr/>
            </a:pPr>
            <a:r>
              <a:rPr lang="cs-CZ" sz="1400" kern="0" dirty="0">
                <a:solidFill>
                  <a:srgbClr val="000000"/>
                </a:solidFill>
                <a:latin typeface="+mj-lt"/>
              </a:rPr>
              <a:t>stavební náklady</a:t>
            </a:r>
            <a:r>
              <a:rPr lang="en-US" sz="1400" kern="0" dirty="0">
                <a:solidFill>
                  <a:srgbClr val="000000"/>
                </a:solidFill>
                <a:latin typeface="+mj-lt"/>
              </a:rPr>
              <a:t> v</a:t>
            </a:r>
            <a:r>
              <a:rPr lang="cs-CZ" sz="1400" kern="0" dirty="0">
                <a:solidFill>
                  <a:srgbClr val="000000"/>
                </a:solidFill>
                <a:latin typeface="+mj-lt"/>
              </a:rPr>
              <a:t>č. ost. nákladů</a:t>
            </a:r>
            <a:endParaRPr lang="en-US" sz="1100" kern="0" dirty="0">
              <a:solidFill>
                <a:srgbClr val="000000"/>
              </a:solidFill>
              <a:latin typeface="+mj-lt"/>
            </a:endParaRPr>
          </a:p>
        </p:txBody>
      </p:sp>
      <p:sp>
        <p:nvSpPr>
          <p:cNvPr id="80" name="Oval 79">
            <a:extLst>
              <a:ext uri="{FF2B5EF4-FFF2-40B4-BE49-F238E27FC236}">
                <a16:creationId xmlns:a16="http://schemas.microsoft.com/office/drawing/2014/main" id="{BEAB4472-91EB-44A3-8550-F6A942F412E5}"/>
              </a:ext>
            </a:extLst>
          </p:cNvPr>
          <p:cNvSpPr/>
          <p:nvPr/>
        </p:nvSpPr>
        <p:spPr>
          <a:xfrm>
            <a:off x="5934038" y="1886028"/>
            <a:ext cx="791588" cy="791588"/>
          </a:xfrm>
          <a:prstGeom prst="ellipse">
            <a:avLst/>
          </a:prstGeom>
          <a:solidFill>
            <a:srgbClr val="FFE600"/>
          </a:solidFill>
          <a:ln w="25400" cap="flat" cmpd="sng" algn="ctr">
            <a:noFill/>
            <a:prstDash val="solid"/>
          </a:ln>
          <a:effectLst/>
        </p:spPr>
        <p:txBody>
          <a:bodyPr rtlCol="0" anchor="ctr"/>
          <a:lstStyle/>
          <a:p>
            <a:pPr algn="ctr" defTabSz="913943" fontAlgn="base">
              <a:lnSpc>
                <a:spcPts val="1399"/>
              </a:lnSpc>
              <a:spcBef>
                <a:spcPct val="0"/>
              </a:spcBef>
              <a:spcAft>
                <a:spcPct val="0"/>
              </a:spcAft>
              <a:defRPr/>
            </a:pPr>
            <a:endParaRPr lang="en-US" sz="1099" u="sng" kern="0" dirty="0">
              <a:solidFill>
                <a:srgbClr val="FF0000"/>
              </a:solidFill>
              <a:latin typeface="+mj-lt"/>
            </a:endParaRPr>
          </a:p>
        </p:txBody>
      </p:sp>
      <p:sp>
        <p:nvSpPr>
          <p:cNvPr id="81" name="TextBox 80">
            <a:extLst>
              <a:ext uri="{FF2B5EF4-FFF2-40B4-BE49-F238E27FC236}">
                <a16:creationId xmlns:a16="http://schemas.microsoft.com/office/drawing/2014/main" id="{E1D2C947-FA11-4091-BDD0-726824A97817}"/>
              </a:ext>
            </a:extLst>
          </p:cNvPr>
          <p:cNvSpPr txBox="1"/>
          <p:nvPr/>
        </p:nvSpPr>
        <p:spPr>
          <a:xfrm>
            <a:off x="5227306" y="2742299"/>
            <a:ext cx="2205052" cy="633444"/>
          </a:xfrm>
          <a:prstGeom prst="rect">
            <a:avLst/>
          </a:prstGeom>
        </p:spPr>
        <p:txBody>
          <a:bodyPr wrap="square" anchor="ctr">
            <a:noAutofit/>
          </a:bodyPr>
          <a:lstStyle>
            <a:defPPr>
              <a:defRPr lang="en-GB"/>
            </a:defPPr>
            <a:lvl1pPr marL="176213" lvl="0" indent="-171450" algn="just" defTabSz="995363">
              <a:lnSpc>
                <a:spcPct val="100000"/>
              </a:lnSpc>
              <a:spcAft>
                <a:spcPct val="50000"/>
              </a:spcAft>
              <a:buClr>
                <a:schemeClr val="accent2"/>
              </a:buClr>
              <a:buSzPct val="80000"/>
              <a:buFont typeface="Arial" panose="020B0604020202020204" pitchFamily="34" charset="0"/>
              <a:buChar char="►"/>
              <a:defRPr>
                <a:solidFill>
                  <a:schemeClr val="tx2">
                    <a:lumMod val="85000"/>
                    <a:lumOff val="15000"/>
                  </a:schemeClr>
                </a:solidFill>
                <a:latin typeface="EYInterstate Light" pitchFamily="2" charset="0"/>
              </a:defRPr>
            </a:lvl1pPr>
          </a:lstStyle>
          <a:p>
            <a:pPr marL="4763" indent="0" algn="ctr" fontAlgn="base">
              <a:spcBef>
                <a:spcPct val="0"/>
              </a:spcBef>
              <a:spcAft>
                <a:spcPts val="0"/>
              </a:spcAft>
              <a:buClr>
                <a:srgbClr val="FFE600"/>
              </a:buClr>
              <a:buNone/>
              <a:defRPr/>
            </a:pPr>
            <a:r>
              <a:rPr lang="cs-CZ" sz="1600" b="1" kern="0" dirty="0">
                <a:solidFill>
                  <a:srgbClr val="000000"/>
                </a:solidFill>
                <a:latin typeface="+mj-lt"/>
              </a:rPr>
              <a:t>14,9 tis. m</a:t>
            </a:r>
            <a:r>
              <a:rPr lang="cs-CZ" sz="1600" b="1" kern="0" baseline="30000" dirty="0">
                <a:solidFill>
                  <a:srgbClr val="000000"/>
                </a:solidFill>
                <a:latin typeface="+mj-lt"/>
              </a:rPr>
              <a:t>2</a:t>
            </a:r>
          </a:p>
          <a:p>
            <a:pPr marL="4763" indent="0" algn="ctr" fontAlgn="base">
              <a:spcBef>
                <a:spcPct val="0"/>
              </a:spcBef>
              <a:spcAft>
                <a:spcPts val="0"/>
              </a:spcAft>
              <a:buClr>
                <a:srgbClr val="FFE600"/>
              </a:buClr>
              <a:buNone/>
              <a:defRPr/>
            </a:pPr>
            <a:r>
              <a:rPr lang="cs-CZ" sz="1400" kern="0" dirty="0">
                <a:solidFill>
                  <a:srgbClr val="000000"/>
                </a:solidFill>
                <a:latin typeface="+mj-lt"/>
              </a:rPr>
              <a:t>hrubá podlažní plocha</a:t>
            </a:r>
            <a:endParaRPr lang="en-US" sz="1100" kern="0" dirty="0">
              <a:solidFill>
                <a:srgbClr val="000000"/>
              </a:solidFill>
              <a:latin typeface="+mj-lt"/>
            </a:endParaRPr>
          </a:p>
        </p:txBody>
      </p:sp>
      <p:pic>
        <p:nvPicPr>
          <p:cNvPr id="82" name="Graphic 81" descr="Stop outline">
            <a:extLst>
              <a:ext uri="{FF2B5EF4-FFF2-40B4-BE49-F238E27FC236}">
                <a16:creationId xmlns:a16="http://schemas.microsoft.com/office/drawing/2014/main" id="{765A32DC-7378-4FE2-9137-585914AA53C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59832" y="2011822"/>
            <a:ext cx="540000" cy="540000"/>
          </a:xfrm>
          <a:prstGeom prst="rect">
            <a:avLst/>
          </a:prstGeom>
        </p:spPr>
      </p:pic>
      <p:pic>
        <p:nvPicPr>
          <p:cNvPr id="83" name="Graphic 82" descr="Key outline">
            <a:extLst>
              <a:ext uri="{FF2B5EF4-FFF2-40B4-BE49-F238E27FC236}">
                <a16:creationId xmlns:a16="http://schemas.microsoft.com/office/drawing/2014/main" id="{C12D45E9-887E-475C-953D-B37ED8C9919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35245" y="2004622"/>
            <a:ext cx="554400" cy="554400"/>
          </a:xfrm>
          <a:prstGeom prst="rect">
            <a:avLst/>
          </a:prstGeom>
        </p:spPr>
      </p:pic>
      <p:sp>
        <p:nvSpPr>
          <p:cNvPr id="85" name="Title 1">
            <a:extLst>
              <a:ext uri="{FF2B5EF4-FFF2-40B4-BE49-F238E27FC236}">
                <a16:creationId xmlns:a16="http://schemas.microsoft.com/office/drawing/2014/main" id="{282719BF-DCE4-4E9F-9CD4-A5A09BAF2F91}"/>
              </a:ext>
            </a:extLst>
          </p:cNvPr>
          <p:cNvSpPr txBox="1">
            <a:spLocks/>
          </p:cNvSpPr>
          <p:nvPr/>
        </p:nvSpPr>
        <p:spPr>
          <a:xfrm>
            <a:off x="609919" y="501228"/>
            <a:ext cx="10829607" cy="59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400" b="0" kern="1200">
                <a:solidFill>
                  <a:schemeClr val="bg1"/>
                </a:solidFill>
                <a:latin typeface="Arial" panose="020B0604020202020204" pitchFamily="34" charset="0"/>
                <a:ea typeface="+mj-ea"/>
                <a:cs typeface="Arial" pitchFamily="34" charset="0"/>
              </a:defRPr>
            </a:lvl1pPr>
          </a:lstStyle>
          <a:p>
            <a:r>
              <a:rPr lang="cs-CZ" dirty="0"/>
              <a:t>Představení projektu dostupného bydlení v Praze</a:t>
            </a:r>
          </a:p>
        </p:txBody>
      </p:sp>
      <p:graphicFrame>
        <p:nvGraphicFramePr>
          <p:cNvPr id="67" name="Table 66">
            <a:extLst>
              <a:ext uri="{FF2B5EF4-FFF2-40B4-BE49-F238E27FC236}">
                <a16:creationId xmlns:a16="http://schemas.microsoft.com/office/drawing/2014/main" id="{920CE77E-0652-4359-A41E-F8B391B555FA}"/>
              </a:ext>
            </a:extLst>
          </p:cNvPr>
          <p:cNvGraphicFramePr>
            <a:graphicFrameLocks noGrp="1"/>
          </p:cNvGraphicFramePr>
          <p:nvPr/>
        </p:nvGraphicFramePr>
        <p:xfrm>
          <a:off x="7829550" y="1499741"/>
          <a:ext cx="3609974" cy="1712160"/>
        </p:xfrm>
        <a:graphic>
          <a:graphicData uri="http://schemas.openxmlformats.org/drawingml/2006/table">
            <a:tbl>
              <a:tblPr/>
              <a:tblGrid>
                <a:gridCol w="2000250">
                  <a:extLst>
                    <a:ext uri="{9D8B030D-6E8A-4147-A177-3AD203B41FA5}">
                      <a16:colId xmlns:a16="http://schemas.microsoft.com/office/drawing/2014/main" val="4007666110"/>
                    </a:ext>
                  </a:extLst>
                </a:gridCol>
                <a:gridCol w="1609724">
                  <a:extLst>
                    <a:ext uri="{9D8B030D-6E8A-4147-A177-3AD203B41FA5}">
                      <a16:colId xmlns:a16="http://schemas.microsoft.com/office/drawing/2014/main" val="1591658298"/>
                    </a:ext>
                  </a:extLst>
                </a:gridCol>
              </a:tblGrid>
              <a:tr h="200893">
                <a:tc gridSpan="2">
                  <a:txBody>
                    <a:bodyPr/>
                    <a:lstStyle/>
                    <a:p>
                      <a:pPr algn="l" fontAlgn="t"/>
                      <a:r>
                        <a:rPr lang="cs-CZ" sz="1400" b="1" i="0" u="none" strike="noStrike" dirty="0">
                          <a:solidFill>
                            <a:schemeClr val="tx1"/>
                          </a:solidFill>
                          <a:effectLst/>
                          <a:latin typeface="+mj-lt"/>
                        </a:rPr>
                        <a:t>Odhad velikosti bytů</a:t>
                      </a:r>
                    </a:p>
                  </a:txBody>
                  <a:tcPr marL="36000" marR="36000" marT="36000" marB="36000">
                    <a:lnL>
                      <a:noFill/>
                    </a:lnL>
                    <a:lnR>
                      <a:noFill/>
                    </a:lnR>
                    <a:lnT>
                      <a:noFill/>
                    </a:lnT>
                    <a:lnB>
                      <a:noFill/>
                    </a:lnB>
                    <a:solidFill>
                      <a:schemeClr val="bg1"/>
                    </a:solidFill>
                  </a:tcPr>
                </a:tc>
                <a:tc hMerge="1">
                  <a:txBody>
                    <a:bodyPr/>
                    <a:lstStyle/>
                    <a:p>
                      <a:pPr algn="r" fontAlgn="t"/>
                      <a:endParaRPr lang="cs-CZ" sz="1400" b="1" i="0" u="none" strike="noStrike" dirty="0">
                        <a:solidFill>
                          <a:schemeClr val="tx1"/>
                        </a:solidFill>
                        <a:effectLst/>
                        <a:latin typeface="+mj-lt"/>
                      </a:endParaRPr>
                    </a:p>
                  </a:txBody>
                  <a:tcPr marL="36000" marR="36000" marT="36000" marB="36000">
                    <a:lnL>
                      <a:noFill/>
                    </a:lnL>
                    <a:lnR>
                      <a:noFill/>
                    </a:lnR>
                    <a:lnT>
                      <a:noFill/>
                    </a:lnT>
                    <a:lnB>
                      <a:noFill/>
                    </a:lnB>
                    <a:solidFill>
                      <a:schemeClr val="bg1"/>
                    </a:solidFill>
                  </a:tcPr>
                </a:tc>
                <a:extLst>
                  <a:ext uri="{0D108BD9-81ED-4DB2-BD59-A6C34878D82A}">
                    <a16:rowId xmlns:a16="http://schemas.microsoft.com/office/drawing/2014/main" val="1778210570"/>
                  </a:ext>
                </a:extLst>
              </a:tr>
              <a:tr h="200893">
                <a:tc>
                  <a:txBody>
                    <a:bodyPr/>
                    <a:lstStyle/>
                    <a:p>
                      <a:pPr algn="l" fontAlgn="t"/>
                      <a:r>
                        <a:rPr lang="cs-CZ" sz="1400" b="1" i="0" u="none" strike="noStrike" dirty="0">
                          <a:solidFill>
                            <a:schemeClr val="tx1"/>
                          </a:solidFill>
                          <a:effectLst/>
                          <a:latin typeface="+mj-lt"/>
                        </a:rPr>
                        <a:t>Dispozice bytu</a:t>
                      </a:r>
                    </a:p>
                  </a:txBody>
                  <a:tcPr marL="36000" marR="36000" marT="36000" marB="36000">
                    <a:lnL>
                      <a:noFill/>
                    </a:lnL>
                    <a:lnR>
                      <a:noFill/>
                    </a:lnR>
                    <a:lnT>
                      <a:noFill/>
                    </a:lnT>
                    <a:lnB>
                      <a:noFill/>
                    </a:lnB>
                    <a:solidFill>
                      <a:srgbClr val="7F7F7F"/>
                    </a:solidFill>
                  </a:tcPr>
                </a:tc>
                <a:tc>
                  <a:txBody>
                    <a:bodyPr/>
                    <a:lstStyle/>
                    <a:p>
                      <a:pPr algn="r" fontAlgn="t"/>
                      <a:r>
                        <a:rPr lang="cs-CZ" sz="1400" b="1" i="0" u="none" strike="noStrike" dirty="0">
                          <a:solidFill>
                            <a:schemeClr val="tx1"/>
                          </a:solidFill>
                          <a:effectLst/>
                          <a:latin typeface="+mj-lt"/>
                        </a:rPr>
                        <a:t>Velikost bytu (m</a:t>
                      </a:r>
                      <a:r>
                        <a:rPr lang="cs-CZ" sz="1400" b="1" i="0" u="none" strike="noStrike" baseline="30000" dirty="0">
                          <a:solidFill>
                            <a:schemeClr val="tx1"/>
                          </a:solidFill>
                          <a:effectLst/>
                          <a:latin typeface="+mj-lt"/>
                        </a:rPr>
                        <a:t>2</a:t>
                      </a:r>
                      <a:r>
                        <a:rPr lang="cs-CZ" sz="1400" b="1" i="0" u="none" strike="noStrike" dirty="0">
                          <a:solidFill>
                            <a:schemeClr val="tx1"/>
                          </a:solidFill>
                          <a:effectLst/>
                          <a:latin typeface="+mj-lt"/>
                        </a:rPr>
                        <a:t>)</a:t>
                      </a:r>
                    </a:p>
                  </a:txBody>
                  <a:tcPr marL="36000" marR="36000" marT="36000" marB="36000">
                    <a:lnL>
                      <a:noFill/>
                    </a:lnL>
                    <a:lnR>
                      <a:noFill/>
                    </a:lnR>
                    <a:lnT>
                      <a:noFill/>
                    </a:lnT>
                    <a:lnB>
                      <a:noFill/>
                    </a:lnB>
                    <a:solidFill>
                      <a:srgbClr val="7F7F7F"/>
                    </a:solidFill>
                  </a:tcPr>
                </a:tc>
                <a:extLst>
                  <a:ext uri="{0D108BD9-81ED-4DB2-BD59-A6C34878D82A}">
                    <a16:rowId xmlns:a16="http://schemas.microsoft.com/office/drawing/2014/main" val="1878955189"/>
                  </a:ext>
                </a:extLst>
              </a:tr>
              <a:tr h="200893">
                <a:tc>
                  <a:txBody>
                    <a:bodyPr/>
                    <a:lstStyle/>
                    <a:p>
                      <a:pPr algn="l" fontAlgn="t"/>
                      <a:r>
                        <a:rPr lang="cs-CZ" sz="1400" b="0" i="0" u="none" strike="noStrike" dirty="0">
                          <a:solidFill>
                            <a:schemeClr val="bg1"/>
                          </a:solidFill>
                          <a:effectLst/>
                          <a:latin typeface="+mj-lt"/>
                        </a:rPr>
                        <a:t>1 + kk</a:t>
                      </a:r>
                    </a:p>
                  </a:txBody>
                  <a:tcPr marL="36000" marR="36000" marT="36000" marB="36000">
                    <a:lnL>
                      <a:noFill/>
                    </a:lnL>
                    <a:lnR>
                      <a:noFill/>
                    </a:lnR>
                    <a:lnT>
                      <a:noFill/>
                    </a:lnT>
                    <a:lnB w="3175" cap="flat" cmpd="sng" algn="ctr">
                      <a:solidFill>
                        <a:schemeClr val="bg1">
                          <a:lumMod val="60000"/>
                          <a:lumOff val="40000"/>
                        </a:schemeClr>
                      </a:solidFill>
                      <a:prstDash val="solid"/>
                      <a:round/>
                      <a:headEnd type="none" w="med" len="med"/>
                      <a:tailEnd type="none" w="med" len="med"/>
                    </a:lnB>
                  </a:tcPr>
                </a:tc>
                <a:tc>
                  <a:txBody>
                    <a:bodyPr/>
                    <a:lstStyle/>
                    <a:p>
                      <a:pPr algn="r" fontAlgn="t"/>
                      <a:r>
                        <a:rPr lang="cs-CZ" sz="1400" b="0" i="0" u="none" strike="noStrike" dirty="0">
                          <a:solidFill>
                            <a:schemeClr val="bg1"/>
                          </a:solidFill>
                          <a:effectLst/>
                          <a:latin typeface="+mj-lt"/>
                        </a:rPr>
                        <a:t>30 </a:t>
                      </a:r>
                    </a:p>
                  </a:txBody>
                  <a:tcPr marL="36000" marR="36000" marT="36000" marB="36000">
                    <a:lnL>
                      <a:noFill/>
                    </a:lnL>
                    <a:lnR>
                      <a:noFill/>
                    </a:lnR>
                    <a:lnT>
                      <a:noFill/>
                    </a:lnT>
                    <a:lnB w="3175" cap="flat" cmpd="sng" algn="ctr">
                      <a:solidFill>
                        <a:schemeClr val="bg1">
                          <a:lumMod val="60000"/>
                          <a:lumOff val="40000"/>
                        </a:schemeClr>
                      </a:solidFill>
                      <a:prstDash val="solid"/>
                      <a:round/>
                      <a:headEnd type="none" w="med" len="med"/>
                      <a:tailEnd type="none" w="med" len="med"/>
                    </a:lnB>
                  </a:tcPr>
                </a:tc>
                <a:extLst>
                  <a:ext uri="{0D108BD9-81ED-4DB2-BD59-A6C34878D82A}">
                    <a16:rowId xmlns:a16="http://schemas.microsoft.com/office/drawing/2014/main" val="1249501251"/>
                  </a:ext>
                </a:extLst>
              </a:tr>
              <a:tr h="200893">
                <a:tc>
                  <a:txBody>
                    <a:bodyPr/>
                    <a:lstStyle/>
                    <a:p>
                      <a:pPr algn="l" fontAlgn="t"/>
                      <a:r>
                        <a:rPr lang="cs-CZ" sz="1400" b="0" i="0" u="none" strike="noStrike" dirty="0">
                          <a:solidFill>
                            <a:schemeClr val="bg1"/>
                          </a:solidFill>
                          <a:effectLst/>
                          <a:latin typeface="+mj-lt"/>
                        </a:rPr>
                        <a:t>2 + kk</a:t>
                      </a:r>
                    </a:p>
                  </a:txBody>
                  <a:tcPr marL="36000" marR="36000" marT="36000" marB="36000">
                    <a:lnL>
                      <a:noFill/>
                    </a:lnL>
                    <a:lnR>
                      <a:noFill/>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tcPr>
                </a:tc>
                <a:tc>
                  <a:txBody>
                    <a:bodyPr/>
                    <a:lstStyle/>
                    <a:p>
                      <a:pPr algn="r" fontAlgn="t"/>
                      <a:r>
                        <a:rPr lang="cs-CZ" sz="1400" b="0" i="0" u="none" strike="noStrike" dirty="0">
                          <a:solidFill>
                            <a:schemeClr val="bg1"/>
                          </a:solidFill>
                          <a:effectLst/>
                          <a:latin typeface="+mj-lt"/>
                        </a:rPr>
                        <a:t>60 </a:t>
                      </a:r>
                    </a:p>
                  </a:txBody>
                  <a:tcPr marL="36000" marR="36000" marT="36000" marB="36000">
                    <a:lnL>
                      <a:noFill/>
                    </a:lnL>
                    <a:lnR>
                      <a:noFill/>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tcPr>
                </a:tc>
                <a:extLst>
                  <a:ext uri="{0D108BD9-81ED-4DB2-BD59-A6C34878D82A}">
                    <a16:rowId xmlns:a16="http://schemas.microsoft.com/office/drawing/2014/main" val="1174509579"/>
                  </a:ext>
                </a:extLst>
              </a:tr>
              <a:tr h="200893">
                <a:tc>
                  <a:txBody>
                    <a:bodyPr/>
                    <a:lstStyle/>
                    <a:p>
                      <a:pPr algn="l" fontAlgn="t"/>
                      <a:r>
                        <a:rPr lang="cs-CZ" sz="1400" b="0" i="0" u="none" strike="noStrike" dirty="0">
                          <a:solidFill>
                            <a:schemeClr val="bg1"/>
                          </a:solidFill>
                          <a:effectLst/>
                          <a:latin typeface="+mj-lt"/>
                        </a:rPr>
                        <a:t>3 + kk</a:t>
                      </a:r>
                    </a:p>
                  </a:txBody>
                  <a:tcPr marL="36000" marR="36000" marT="36000" marB="36000">
                    <a:lnL>
                      <a:noFill/>
                    </a:lnL>
                    <a:lnR>
                      <a:noFill/>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tcPr>
                </a:tc>
                <a:tc>
                  <a:txBody>
                    <a:bodyPr/>
                    <a:lstStyle/>
                    <a:p>
                      <a:pPr algn="r" fontAlgn="t"/>
                      <a:r>
                        <a:rPr lang="cs-CZ" sz="1400" b="0" i="0" u="none" strike="noStrike" dirty="0">
                          <a:solidFill>
                            <a:schemeClr val="bg1"/>
                          </a:solidFill>
                          <a:effectLst/>
                          <a:latin typeface="+mj-lt"/>
                        </a:rPr>
                        <a:t>80 </a:t>
                      </a:r>
                    </a:p>
                  </a:txBody>
                  <a:tcPr marL="36000" marR="36000" marT="36000" marB="36000">
                    <a:lnL>
                      <a:noFill/>
                    </a:lnL>
                    <a:lnR>
                      <a:noFill/>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tcPr>
                </a:tc>
                <a:extLst>
                  <a:ext uri="{0D108BD9-81ED-4DB2-BD59-A6C34878D82A}">
                    <a16:rowId xmlns:a16="http://schemas.microsoft.com/office/drawing/2014/main" val="416804618"/>
                  </a:ext>
                </a:extLst>
              </a:tr>
              <a:tr h="200893">
                <a:tc>
                  <a:txBody>
                    <a:bodyPr/>
                    <a:lstStyle/>
                    <a:p>
                      <a:pPr algn="l" fontAlgn="t"/>
                      <a:r>
                        <a:rPr lang="cs-CZ" sz="1400" b="0" i="0" u="none" strike="noStrike" dirty="0">
                          <a:solidFill>
                            <a:schemeClr val="bg1"/>
                          </a:solidFill>
                          <a:effectLst/>
                          <a:latin typeface="+mj-lt"/>
                        </a:rPr>
                        <a:t>4 + kk</a:t>
                      </a:r>
                    </a:p>
                  </a:txBody>
                  <a:tcPr marL="36000" marR="36000" marT="36000" marB="36000">
                    <a:lnL>
                      <a:noFill/>
                    </a:lnL>
                    <a:lnR>
                      <a:noFill/>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tcPr>
                </a:tc>
                <a:tc>
                  <a:txBody>
                    <a:bodyPr/>
                    <a:lstStyle/>
                    <a:p>
                      <a:pPr algn="r" fontAlgn="t"/>
                      <a:r>
                        <a:rPr lang="cs-CZ" sz="1400" b="0" i="0" u="none" strike="noStrike" dirty="0">
                          <a:solidFill>
                            <a:schemeClr val="bg1"/>
                          </a:solidFill>
                          <a:effectLst/>
                          <a:latin typeface="+mj-lt"/>
                        </a:rPr>
                        <a:t>100 </a:t>
                      </a:r>
                    </a:p>
                  </a:txBody>
                  <a:tcPr marL="36000" marR="36000" marT="36000" marB="36000">
                    <a:lnL>
                      <a:noFill/>
                    </a:lnL>
                    <a:lnR>
                      <a:noFill/>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tcPr>
                </a:tc>
                <a:extLst>
                  <a:ext uri="{0D108BD9-81ED-4DB2-BD59-A6C34878D82A}">
                    <a16:rowId xmlns:a16="http://schemas.microsoft.com/office/drawing/2014/main" val="3292179947"/>
                  </a:ext>
                </a:extLst>
              </a:tr>
            </a:tbl>
          </a:graphicData>
        </a:graphic>
      </p:graphicFrame>
      <p:graphicFrame>
        <p:nvGraphicFramePr>
          <p:cNvPr id="69" name="Table 68">
            <a:extLst>
              <a:ext uri="{FF2B5EF4-FFF2-40B4-BE49-F238E27FC236}">
                <a16:creationId xmlns:a16="http://schemas.microsoft.com/office/drawing/2014/main" id="{83222CD9-54B5-4568-88C6-60CABC5FC37D}"/>
              </a:ext>
            </a:extLst>
          </p:cNvPr>
          <p:cNvGraphicFramePr>
            <a:graphicFrameLocks noGrp="1"/>
          </p:cNvGraphicFramePr>
          <p:nvPr/>
        </p:nvGraphicFramePr>
        <p:xfrm>
          <a:off x="7829551" y="3508645"/>
          <a:ext cx="3609974" cy="1712160"/>
        </p:xfrm>
        <a:graphic>
          <a:graphicData uri="http://schemas.openxmlformats.org/drawingml/2006/table">
            <a:tbl>
              <a:tblPr/>
              <a:tblGrid>
                <a:gridCol w="2201292">
                  <a:extLst>
                    <a:ext uri="{9D8B030D-6E8A-4147-A177-3AD203B41FA5}">
                      <a16:colId xmlns:a16="http://schemas.microsoft.com/office/drawing/2014/main" val="3797639984"/>
                    </a:ext>
                  </a:extLst>
                </a:gridCol>
                <a:gridCol w="1408682">
                  <a:extLst>
                    <a:ext uri="{9D8B030D-6E8A-4147-A177-3AD203B41FA5}">
                      <a16:colId xmlns:a16="http://schemas.microsoft.com/office/drawing/2014/main" val="1694164026"/>
                    </a:ext>
                  </a:extLst>
                </a:gridCol>
              </a:tblGrid>
              <a:tr h="244030">
                <a:tc gridSpan="2">
                  <a:txBody>
                    <a:bodyPr/>
                    <a:lstStyle/>
                    <a:p>
                      <a:pPr algn="l" fontAlgn="t"/>
                      <a:r>
                        <a:rPr lang="cs-CZ" sz="1400" b="1" i="0" u="none" strike="noStrike" dirty="0">
                          <a:solidFill>
                            <a:schemeClr val="tx1"/>
                          </a:solidFill>
                          <a:effectLst/>
                          <a:latin typeface="+mj-lt"/>
                        </a:rPr>
                        <a:t>Rozložení bytů dle dispozice</a:t>
                      </a:r>
                    </a:p>
                  </a:txBody>
                  <a:tcPr marL="36000" marR="36000" marT="36000" marB="36000">
                    <a:lnL>
                      <a:noFill/>
                    </a:lnL>
                    <a:lnR w="6350" cap="flat" cmpd="sng" algn="ctr">
                      <a:solidFill>
                        <a:srgbClr val="FFFFFF"/>
                      </a:solidFill>
                      <a:prstDash val="dot"/>
                      <a:round/>
                      <a:headEnd type="none" w="med" len="med"/>
                      <a:tailEnd type="none" w="med" len="med"/>
                    </a:lnR>
                    <a:lnT>
                      <a:noFill/>
                    </a:lnT>
                    <a:lnB>
                      <a:noFill/>
                    </a:lnB>
                    <a:solidFill>
                      <a:schemeClr val="bg1"/>
                    </a:solidFill>
                  </a:tcPr>
                </a:tc>
                <a:tc hMerge="1">
                  <a:txBody>
                    <a:bodyPr/>
                    <a:lstStyle/>
                    <a:p>
                      <a:pPr algn="r" fontAlgn="t"/>
                      <a:endParaRPr lang="cs-CZ" sz="1400" b="1" i="0" u="none" strike="noStrike" dirty="0">
                        <a:solidFill>
                          <a:schemeClr val="tx1"/>
                        </a:solidFill>
                        <a:effectLst/>
                        <a:latin typeface="+mj-lt"/>
                      </a:endParaRPr>
                    </a:p>
                  </a:txBody>
                  <a:tcPr marL="36000" marR="36000" marT="36000" marB="36000">
                    <a:lnL w="6350" cap="flat" cmpd="sng" algn="ctr">
                      <a:no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solidFill>
                      <a:schemeClr val="bg1"/>
                    </a:solidFill>
                  </a:tcPr>
                </a:tc>
                <a:extLst>
                  <a:ext uri="{0D108BD9-81ED-4DB2-BD59-A6C34878D82A}">
                    <a16:rowId xmlns:a16="http://schemas.microsoft.com/office/drawing/2014/main" val="2157786723"/>
                  </a:ext>
                </a:extLst>
              </a:tr>
              <a:tr h="24403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cs-CZ" sz="1400" b="1" i="0" u="none" strike="noStrike" kern="1200" dirty="0">
                          <a:solidFill>
                            <a:schemeClr val="tx1"/>
                          </a:solidFill>
                          <a:effectLst/>
                          <a:latin typeface="+mj-lt"/>
                          <a:ea typeface="+mn-ea"/>
                          <a:cs typeface="+mn-cs"/>
                        </a:rPr>
                        <a:t>Dispozice bytu</a:t>
                      </a:r>
                    </a:p>
                  </a:txBody>
                  <a:tcPr marL="36000" marR="36000" marT="36000" marB="36000">
                    <a:lnL>
                      <a:noFill/>
                    </a:lnL>
                    <a:lnR>
                      <a:noFill/>
                    </a:lnR>
                    <a:lnT>
                      <a:noFill/>
                    </a:lnT>
                    <a:lnB>
                      <a:noFill/>
                    </a:lnB>
                    <a:solidFill>
                      <a:srgbClr val="7F7F7F"/>
                    </a:solidFill>
                  </a:tcPr>
                </a:tc>
                <a:tc>
                  <a:txBody>
                    <a:bodyPr/>
                    <a:lstStyle/>
                    <a:p>
                      <a:pPr algn="r" fontAlgn="t"/>
                      <a:r>
                        <a:rPr lang="cs-CZ" sz="1400" b="1" i="0" u="none" strike="noStrike" dirty="0">
                          <a:solidFill>
                            <a:schemeClr val="tx1"/>
                          </a:solidFill>
                          <a:effectLst/>
                          <a:latin typeface="+mj-lt"/>
                        </a:rPr>
                        <a:t>Podíl</a:t>
                      </a:r>
                    </a:p>
                  </a:txBody>
                  <a:tcPr marL="36000" marR="36000" marT="36000" marB="36000">
                    <a:lnL w="6350" cap="flat" cmpd="sng" algn="ctr">
                      <a:no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solidFill>
                      <a:srgbClr val="7F7F7F"/>
                    </a:solidFill>
                  </a:tcPr>
                </a:tc>
                <a:extLst>
                  <a:ext uri="{0D108BD9-81ED-4DB2-BD59-A6C34878D82A}">
                    <a16:rowId xmlns:a16="http://schemas.microsoft.com/office/drawing/2014/main" val="3014296514"/>
                  </a:ext>
                </a:extLst>
              </a:tr>
              <a:tr h="244030">
                <a:tc>
                  <a:txBody>
                    <a:bodyPr/>
                    <a:lstStyle/>
                    <a:p>
                      <a:pPr algn="l" fontAlgn="t"/>
                      <a:r>
                        <a:rPr lang="cs-CZ" sz="1400" b="0" i="0" u="none" strike="noStrike" dirty="0">
                          <a:solidFill>
                            <a:schemeClr val="bg1"/>
                          </a:solidFill>
                          <a:effectLst/>
                          <a:latin typeface="+mj-lt"/>
                        </a:rPr>
                        <a:t>1 + kk</a:t>
                      </a:r>
                    </a:p>
                  </a:txBody>
                  <a:tcPr marL="36000" marR="36000" marT="36000" marB="36000">
                    <a:lnL>
                      <a:noFill/>
                    </a:lnL>
                    <a:lnR>
                      <a:noFill/>
                    </a:lnR>
                    <a:lnT>
                      <a:noFill/>
                    </a:lnT>
                    <a:lnB w="3175" cap="flat" cmpd="sng" algn="ctr">
                      <a:solidFill>
                        <a:schemeClr val="bg1">
                          <a:lumMod val="60000"/>
                          <a:lumOff val="40000"/>
                        </a:schemeClr>
                      </a:solidFill>
                      <a:prstDash val="solid"/>
                      <a:round/>
                      <a:headEnd type="none" w="med" len="med"/>
                      <a:tailEnd type="none" w="med" len="med"/>
                    </a:lnB>
                    <a:noFill/>
                  </a:tcPr>
                </a:tc>
                <a:tc>
                  <a:txBody>
                    <a:bodyPr/>
                    <a:lstStyle/>
                    <a:p>
                      <a:pPr algn="r" fontAlgn="t"/>
                      <a:r>
                        <a:rPr lang="cs-CZ" sz="1400" b="0" i="0" u="none" strike="noStrike" dirty="0">
                          <a:solidFill>
                            <a:schemeClr val="bg1"/>
                          </a:solidFill>
                          <a:effectLst/>
                          <a:latin typeface="+mj-lt"/>
                        </a:rPr>
                        <a:t>25,7 %</a:t>
                      </a:r>
                    </a:p>
                  </a:txBody>
                  <a:tcPr marL="36000" marR="36000" marT="36000" marB="36000">
                    <a:lnL w="6350" cap="flat" cmpd="sng" algn="ctr">
                      <a:no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049856797"/>
                  </a:ext>
                </a:extLst>
              </a:tr>
              <a:tr h="244030">
                <a:tc>
                  <a:txBody>
                    <a:bodyPr/>
                    <a:lstStyle/>
                    <a:p>
                      <a:pPr algn="l" fontAlgn="t"/>
                      <a:r>
                        <a:rPr lang="cs-CZ" sz="1400" b="0" i="0" u="none" strike="noStrike" dirty="0">
                          <a:solidFill>
                            <a:schemeClr val="bg1"/>
                          </a:solidFill>
                          <a:effectLst/>
                          <a:latin typeface="+mj-lt"/>
                        </a:rPr>
                        <a:t>2 + kk</a:t>
                      </a:r>
                    </a:p>
                  </a:txBody>
                  <a:tcPr marL="36000" marR="36000" marT="36000" marB="36000">
                    <a:lnL>
                      <a:noFill/>
                    </a:lnL>
                    <a:lnR>
                      <a:noFill/>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noFill/>
                  </a:tcPr>
                </a:tc>
                <a:tc>
                  <a:txBody>
                    <a:bodyPr/>
                    <a:lstStyle/>
                    <a:p>
                      <a:pPr algn="r" fontAlgn="t"/>
                      <a:r>
                        <a:rPr lang="cs-CZ" sz="1400" b="0" i="0" u="none" strike="noStrike" dirty="0">
                          <a:solidFill>
                            <a:schemeClr val="bg1"/>
                          </a:solidFill>
                          <a:effectLst/>
                          <a:latin typeface="+mj-lt"/>
                        </a:rPr>
                        <a:t>26,4 %</a:t>
                      </a:r>
                    </a:p>
                  </a:txBody>
                  <a:tcPr marL="36000" marR="36000" marT="36000" marB="36000">
                    <a:lnL w="6350" cap="flat" cmpd="sng" algn="ctr">
                      <a:noFill/>
                      <a:prstDash val="dot"/>
                      <a:round/>
                      <a:headEnd type="none" w="med" len="med"/>
                      <a:tailEnd type="none" w="med" len="med"/>
                    </a:lnL>
                    <a:lnR w="6350" cap="flat" cmpd="sng" algn="ctr">
                      <a:solidFill>
                        <a:srgbClr val="FFFFFF"/>
                      </a:solidFill>
                      <a:prstDash val="dot"/>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560251020"/>
                  </a:ext>
                </a:extLst>
              </a:tr>
              <a:tr h="244030">
                <a:tc>
                  <a:txBody>
                    <a:bodyPr/>
                    <a:lstStyle/>
                    <a:p>
                      <a:pPr algn="l" fontAlgn="t"/>
                      <a:r>
                        <a:rPr lang="cs-CZ" sz="1400" b="0" i="0" u="none" strike="noStrike" dirty="0">
                          <a:solidFill>
                            <a:schemeClr val="bg1"/>
                          </a:solidFill>
                          <a:effectLst/>
                          <a:latin typeface="+mj-lt"/>
                        </a:rPr>
                        <a:t>3 + kk</a:t>
                      </a:r>
                    </a:p>
                  </a:txBody>
                  <a:tcPr marL="36000" marR="36000" marT="36000" marB="36000">
                    <a:lnL>
                      <a:noFill/>
                    </a:lnL>
                    <a:lnR>
                      <a:noFill/>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noFill/>
                  </a:tcPr>
                </a:tc>
                <a:tc>
                  <a:txBody>
                    <a:bodyPr/>
                    <a:lstStyle/>
                    <a:p>
                      <a:pPr algn="r" fontAlgn="t"/>
                      <a:r>
                        <a:rPr lang="cs-CZ" sz="1400" b="0" i="0" u="none" strike="noStrike" dirty="0">
                          <a:solidFill>
                            <a:schemeClr val="bg1"/>
                          </a:solidFill>
                          <a:effectLst/>
                          <a:latin typeface="+mj-lt"/>
                        </a:rPr>
                        <a:t>35,7 %</a:t>
                      </a:r>
                    </a:p>
                  </a:txBody>
                  <a:tcPr marL="36000" marR="36000" marT="36000" marB="36000">
                    <a:lnL w="6350" cap="flat" cmpd="sng" algn="ctr">
                      <a:noFill/>
                      <a:prstDash val="dot"/>
                      <a:round/>
                      <a:headEnd type="none" w="med" len="med"/>
                      <a:tailEnd type="none" w="med" len="med"/>
                    </a:lnL>
                    <a:lnR w="6350" cap="flat" cmpd="sng" algn="ctr">
                      <a:solidFill>
                        <a:srgbClr val="FFFFFF"/>
                      </a:solidFill>
                      <a:prstDash val="dot"/>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657017049"/>
                  </a:ext>
                </a:extLst>
              </a:tr>
              <a:tr h="244030">
                <a:tc>
                  <a:txBody>
                    <a:bodyPr/>
                    <a:lstStyle/>
                    <a:p>
                      <a:pPr algn="l" fontAlgn="t"/>
                      <a:r>
                        <a:rPr lang="cs-CZ" sz="1400" b="0" i="0" u="none" strike="noStrike" dirty="0">
                          <a:solidFill>
                            <a:schemeClr val="bg1"/>
                          </a:solidFill>
                          <a:effectLst/>
                          <a:latin typeface="+mj-lt"/>
                        </a:rPr>
                        <a:t>4 + kk</a:t>
                      </a:r>
                    </a:p>
                  </a:txBody>
                  <a:tcPr marL="36000" marR="36000" marT="36000" marB="36000">
                    <a:lnL>
                      <a:noFill/>
                    </a:lnL>
                    <a:lnR>
                      <a:noFill/>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noFill/>
                  </a:tcPr>
                </a:tc>
                <a:tc>
                  <a:txBody>
                    <a:bodyPr/>
                    <a:lstStyle/>
                    <a:p>
                      <a:pPr algn="r" fontAlgn="t"/>
                      <a:r>
                        <a:rPr lang="cs-CZ" sz="1400" b="0" i="0" u="none" strike="noStrike" dirty="0">
                          <a:solidFill>
                            <a:schemeClr val="bg1"/>
                          </a:solidFill>
                          <a:effectLst/>
                          <a:latin typeface="+mj-lt"/>
                        </a:rPr>
                        <a:t>12,1 %</a:t>
                      </a:r>
                    </a:p>
                  </a:txBody>
                  <a:tcPr marL="36000" marR="36000" marT="36000" marB="36000">
                    <a:lnL w="6350" cap="flat" cmpd="sng" algn="ctr">
                      <a:noFill/>
                      <a:prstDash val="dot"/>
                      <a:round/>
                      <a:headEnd type="none" w="med" len="med"/>
                      <a:tailEnd type="none" w="med" len="med"/>
                    </a:lnL>
                    <a:lnR w="6350" cap="flat" cmpd="sng" algn="ctr">
                      <a:solidFill>
                        <a:srgbClr val="FFFFFF"/>
                      </a:solidFill>
                      <a:prstDash val="dot"/>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985186821"/>
                  </a:ext>
                </a:extLst>
              </a:tr>
            </a:tbl>
          </a:graphicData>
        </a:graphic>
      </p:graphicFrame>
      <p:sp>
        <p:nvSpPr>
          <p:cNvPr id="70" name="Oval 69">
            <a:extLst>
              <a:ext uri="{FF2B5EF4-FFF2-40B4-BE49-F238E27FC236}">
                <a16:creationId xmlns:a16="http://schemas.microsoft.com/office/drawing/2014/main" id="{B7464262-52E5-4DC9-A60C-A913EC52489D}"/>
              </a:ext>
            </a:extLst>
          </p:cNvPr>
          <p:cNvSpPr/>
          <p:nvPr/>
        </p:nvSpPr>
        <p:spPr>
          <a:xfrm>
            <a:off x="1316651" y="3422506"/>
            <a:ext cx="791588" cy="791588"/>
          </a:xfrm>
          <a:prstGeom prst="ellipse">
            <a:avLst/>
          </a:prstGeom>
          <a:solidFill>
            <a:srgbClr val="FFE600"/>
          </a:solidFill>
          <a:ln w="25400" cap="flat" cmpd="sng" algn="ctr">
            <a:noFill/>
            <a:prstDash val="solid"/>
          </a:ln>
          <a:effectLst/>
        </p:spPr>
        <p:txBody>
          <a:bodyPr rtlCol="0" anchor="ctr"/>
          <a:lstStyle/>
          <a:p>
            <a:pPr algn="ctr" defTabSz="913943" fontAlgn="base">
              <a:lnSpc>
                <a:spcPts val="1399"/>
              </a:lnSpc>
              <a:spcBef>
                <a:spcPct val="0"/>
              </a:spcBef>
              <a:spcAft>
                <a:spcPct val="0"/>
              </a:spcAft>
              <a:defRPr/>
            </a:pPr>
            <a:endParaRPr lang="en-US" sz="1099" kern="0" dirty="0">
              <a:solidFill>
                <a:srgbClr val="FF0000"/>
              </a:solidFill>
              <a:latin typeface="+mj-lt"/>
            </a:endParaRPr>
          </a:p>
        </p:txBody>
      </p:sp>
      <p:sp>
        <p:nvSpPr>
          <p:cNvPr id="71" name="TextBox 70">
            <a:extLst>
              <a:ext uri="{FF2B5EF4-FFF2-40B4-BE49-F238E27FC236}">
                <a16:creationId xmlns:a16="http://schemas.microsoft.com/office/drawing/2014/main" id="{AA4DD2B6-5986-42AE-ABCA-748F5520BE3C}"/>
              </a:ext>
            </a:extLst>
          </p:cNvPr>
          <p:cNvSpPr txBox="1"/>
          <p:nvPr/>
        </p:nvSpPr>
        <p:spPr>
          <a:xfrm>
            <a:off x="830445" y="4316877"/>
            <a:ext cx="1764000" cy="633444"/>
          </a:xfrm>
          <a:prstGeom prst="rect">
            <a:avLst/>
          </a:prstGeom>
        </p:spPr>
        <p:txBody>
          <a:bodyPr wrap="square" anchor="ctr">
            <a:noAutofit/>
          </a:bodyPr>
          <a:lstStyle>
            <a:defPPr>
              <a:defRPr lang="en-GB"/>
            </a:defPPr>
            <a:lvl1pPr marL="176213" lvl="0" indent="-171450" algn="just" defTabSz="995363">
              <a:lnSpc>
                <a:spcPct val="100000"/>
              </a:lnSpc>
              <a:spcAft>
                <a:spcPct val="50000"/>
              </a:spcAft>
              <a:buClr>
                <a:schemeClr val="accent2"/>
              </a:buClr>
              <a:buSzPct val="80000"/>
              <a:buFont typeface="Arial" panose="020B0604020202020204" pitchFamily="34" charset="0"/>
              <a:buChar char="►"/>
              <a:defRPr>
                <a:solidFill>
                  <a:schemeClr val="tx2">
                    <a:lumMod val="85000"/>
                    <a:lumOff val="15000"/>
                  </a:schemeClr>
                </a:solidFill>
                <a:latin typeface="EYInterstate Light" pitchFamily="2" charset="0"/>
              </a:defRPr>
            </a:lvl1pPr>
          </a:lstStyle>
          <a:p>
            <a:pPr marL="4763" indent="0" algn="ctr" fontAlgn="base">
              <a:spcBef>
                <a:spcPct val="0"/>
              </a:spcBef>
              <a:spcAft>
                <a:spcPts val="0"/>
              </a:spcAft>
              <a:buClr>
                <a:srgbClr val="FFE600"/>
              </a:buClr>
              <a:buNone/>
              <a:defRPr/>
            </a:pPr>
            <a:r>
              <a:rPr lang="cs-CZ" sz="1600" b="1" kern="0" dirty="0">
                <a:solidFill>
                  <a:srgbClr val="000000"/>
                </a:solidFill>
                <a:latin typeface="+mj-lt"/>
              </a:rPr>
              <a:t>5</a:t>
            </a:r>
            <a:r>
              <a:rPr lang="en-US" sz="1600" b="1" kern="0" dirty="0">
                <a:solidFill>
                  <a:srgbClr val="000000"/>
                </a:solidFill>
                <a:latin typeface="+mj-lt"/>
              </a:rPr>
              <a:t>6</a:t>
            </a:r>
            <a:r>
              <a:rPr lang="cs-CZ" sz="1600" b="1" kern="0" dirty="0">
                <a:solidFill>
                  <a:srgbClr val="000000"/>
                </a:solidFill>
                <a:latin typeface="+mj-lt"/>
              </a:rPr>
              <a:t>,6 tis. Kč</a:t>
            </a:r>
            <a:endParaRPr lang="cs-CZ" sz="1400" b="1" kern="0" baseline="30000" dirty="0">
              <a:solidFill>
                <a:srgbClr val="000000"/>
              </a:solidFill>
              <a:latin typeface="+mj-lt"/>
            </a:endParaRPr>
          </a:p>
          <a:p>
            <a:pPr marL="4763" indent="0" algn="ctr" fontAlgn="base">
              <a:spcBef>
                <a:spcPct val="0"/>
              </a:spcBef>
              <a:spcAft>
                <a:spcPts val="0"/>
              </a:spcAft>
              <a:buClr>
                <a:srgbClr val="FFE600"/>
              </a:buClr>
              <a:buNone/>
              <a:defRPr/>
            </a:pPr>
            <a:r>
              <a:rPr lang="cs-CZ" sz="1400" kern="0" dirty="0">
                <a:solidFill>
                  <a:srgbClr val="000000"/>
                </a:solidFill>
                <a:latin typeface="+mj-lt"/>
              </a:rPr>
              <a:t>stavební náklady na 1 m</a:t>
            </a:r>
            <a:r>
              <a:rPr lang="cs-CZ" sz="1400" kern="0" baseline="30000" dirty="0">
                <a:solidFill>
                  <a:srgbClr val="000000"/>
                </a:solidFill>
                <a:latin typeface="+mj-lt"/>
              </a:rPr>
              <a:t>2</a:t>
            </a:r>
            <a:endParaRPr lang="en-US" sz="1400" kern="0" baseline="30000" dirty="0">
              <a:solidFill>
                <a:srgbClr val="000000"/>
              </a:solidFill>
              <a:latin typeface="+mj-lt"/>
            </a:endParaRPr>
          </a:p>
        </p:txBody>
      </p:sp>
      <p:sp>
        <p:nvSpPr>
          <p:cNvPr id="72" name="Oval 71">
            <a:extLst>
              <a:ext uri="{FF2B5EF4-FFF2-40B4-BE49-F238E27FC236}">
                <a16:creationId xmlns:a16="http://schemas.microsoft.com/office/drawing/2014/main" id="{2B992035-4747-44C5-A014-620BD7F63243}"/>
              </a:ext>
            </a:extLst>
          </p:cNvPr>
          <p:cNvSpPr/>
          <p:nvPr/>
        </p:nvSpPr>
        <p:spPr>
          <a:xfrm>
            <a:off x="3589134" y="3422506"/>
            <a:ext cx="791588" cy="791588"/>
          </a:xfrm>
          <a:prstGeom prst="ellipse">
            <a:avLst/>
          </a:prstGeom>
          <a:solidFill>
            <a:srgbClr val="FFE600"/>
          </a:solidFill>
          <a:ln w="25400" cap="flat" cmpd="sng" algn="ctr">
            <a:noFill/>
            <a:prstDash val="solid"/>
          </a:ln>
          <a:effectLst/>
        </p:spPr>
        <p:txBody>
          <a:bodyPr rtlCol="0" anchor="ctr"/>
          <a:lstStyle/>
          <a:p>
            <a:pPr algn="ctr" defTabSz="913943" fontAlgn="base">
              <a:lnSpc>
                <a:spcPts val="1399"/>
              </a:lnSpc>
              <a:spcBef>
                <a:spcPct val="0"/>
              </a:spcBef>
              <a:spcAft>
                <a:spcPct val="0"/>
              </a:spcAft>
              <a:defRPr/>
            </a:pPr>
            <a:endParaRPr lang="en-US" sz="1099" kern="0" dirty="0">
              <a:solidFill>
                <a:srgbClr val="FF0000"/>
              </a:solidFill>
              <a:latin typeface="+mj-lt"/>
            </a:endParaRPr>
          </a:p>
        </p:txBody>
      </p:sp>
      <p:sp>
        <p:nvSpPr>
          <p:cNvPr id="74" name="TextBox 73">
            <a:extLst>
              <a:ext uri="{FF2B5EF4-FFF2-40B4-BE49-F238E27FC236}">
                <a16:creationId xmlns:a16="http://schemas.microsoft.com/office/drawing/2014/main" id="{90A7C11E-5F87-410A-A6A6-67F253AFBC4C}"/>
              </a:ext>
            </a:extLst>
          </p:cNvPr>
          <p:cNvSpPr txBox="1"/>
          <p:nvPr/>
        </p:nvSpPr>
        <p:spPr>
          <a:xfrm>
            <a:off x="2868928" y="4316877"/>
            <a:ext cx="2232000" cy="633444"/>
          </a:xfrm>
          <a:prstGeom prst="rect">
            <a:avLst/>
          </a:prstGeom>
        </p:spPr>
        <p:txBody>
          <a:bodyPr wrap="square" anchor="ctr">
            <a:noAutofit/>
          </a:bodyPr>
          <a:lstStyle>
            <a:defPPr>
              <a:defRPr lang="en-GB"/>
            </a:defPPr>
            <a:lvl1pPr marL="176213" lvl="0" indent="-171450" algn="just" defTabSz="995363">
              <a:lnSpc>
                <a:spcPct val="100000"/>
              </a:lnSpc>
              <a:spcAft>
                <a:spcPct val="50000"/>
              </a:spcAft>
              <a:buClr>
                <a:schemeClr val="accent2"/>
              </a:buClr>
              <a:buSzPct val="80000"/>
              <a:buFont typeface="Arial" panose="020B0604020202020204" pitchFamily="34" charset="0"/>
              <a:buChar char="►"/>
              <a:defRPr>
                <a:solidFill>
                  <a:schemeClr val="tx2">
                    <a:lumMod val="85000"/>
                    <a:lumOff val="15000"/>
                  </a:schemeClr>
                </a:solidFill>
                <a:latin typeface="EYInterstate Light" pitchFamily="2" charset="0"/>
              </a:defRPr>
            </a:lvl1pPr>
          </a:lstStyle>
          <a:p>
            <a:pPr marL="4763" indent="0" algn="ctr" fontAlgn="base">
              <a:spcBef>
                <a:spcPct val="0"/>
              </a:spcBef>
              <a:spcAft>
                <a:spcPts val="0"/>
              </a:spcAft>
              <a:buClr>
                <a:srgbClr val="FFE600"/>
              </a:buClr>
              <a:buNone/>
              <a:defRPr/>
            </a:pPr>
            <a:r>
              <a:rPr lang="en-US" sz="1600" b="1" kern="0" dirty="0">
                <a:solidFill>
                  <a:srgbClr val="000000"/>
                </a:solidFill>
                <a:latin typeface="+mj-lt"/>
              </a:rPr>
              <a:t>990</a:t>
            </a:r>
            <a:r>
              <a:rPr lang="cs-CZ" sz="1600" b="1" kern="0" dirty="0">
                <a:solidFill>
                  <a:srgbClr val="000000"/>
                </a:solidFill>
                <a:latin typeface="+mj-lt"/>
              </a:rPr>
              <a:t> - </a:t>
            </a:r>
            <a:r>
              <a:rPr lang="en-US" sz="1600" b="1" kern="0" dirty="0">
                <a:solidFill>
                  <a:srgbClr val="000000"/>
                </a:solidFill>
                <a:latin typeface="+mj-lt"/>
              </a:rPr>
              <a:t>1 020</a:t>
            </a:r>
            <a:r>
              <a:rPr lang="cs-CZ" sz="1600" b="1" kern="0" dirty="0">
                <a:solidFill>
                  <a:srgbClr val="000000"/>
                </a:solidFill>
                <a:latin typeface="+mj-lt"/>
              </a:rPr>
              <a:t> mil. Kč</a:t>
            </a:r>
            <a:endParaRPr lang="cs-CZ" sz="1600" b="1" kern="0" baseline="30000" dirty="0">
              <a:solidFill>
                <a:srgbClr val="000000"/>
              </a:solidFill>
              <a:latin typeface="+mj-lt"/>
            </a:endParaRPr>
          </a:p>
          <a:p>
            <a:pPr marL="4763" indent="0" algn="ctr" fontAlgn="base">
              <a:spcBef>
                <a:spcPct val="0"/>
              </a:spcBef>
              <a:spcAft>
                <a:spcPts val="0"/>
              </a:spcAft>
              <a:buClr>
                <a:srgbClr val="FFE600"/>
              </a:buClr>
              <a:buNone/>
              <a:defRPr/>
            </a:pPr>
            <a:r>
              <a:rPr lang="cs-CZ" sz="1400" kern="0" dirty="0">
                <a:solidFill>
                  <a:srgbClr val="000000"/>
                </a:solidFill>
                <a:latin typeface="+mj-lt"/>
              </a:rPr>
              <a:t>celkové náklady projektu (stavební a provozní)</a:t>
            </a:r>
            <a:endParaRPr lang="en-US" sz="1400" kern="0" baseline="30000" dirty="0">
              <a:solidFill>
                <a:srgbClr val="000000"/>
              </a:solidFill>
              <a:latin typeface="+mj-lt"/>
            </a:endParaRPr>
          </a:p>
        </p:txBody>
      </p:sp>
      <p:sp>
        <p:nvSpPr>
          <p:cNvPr id="86" name="Oval 85">
            <a:extLst>
              <a:ext uri="{FF2B5EF4-FFF2-40B4-BE49-F238E27FC236}">
                <a16:creationId xmlns:a16="http://schemas.microsoft.com/office/drawing/2014/main" id="{42EE46EC-D07C-421F-97FC-C3CF781C9FE2}"/>
              </a:ext>
            </a:extLst>
          </p:cNvPr>
          <p:cNvSpPr/>
          <p:nvPr/>
        </p:nvSpPr>
        <p:spPr>
          <a:xfrm>
            <a:off x="5934038" y="3422506"/>
            <a:ext cx="791588" cy="791588"/>
          </a:xfrm>
          <a:prstGeom prst="ellipse">
            <a:avLst/>
          </a:prstGeom>
          <a:solidFill>
            <a:srgbClr val="FFE600"/>
          </a:solidFill>
          <a:ln w="25400" cap="flat" cmpd="sng" algn="ctr">
            <a:noFill/>
            <a:prstDash val="solid"/>
          </a:ln>
          <a:effectLst/>
        </p:spPr>
        <p:txBody>
          <a:bodyPr rtlCol="0" anchor="ctr"/>
          <a:lstStyle/>
          <a:p>
            <a:pPr algn="ctr" defTabSz="913943" fontAlgn="base">
              <a:lnSpc>
                <a:spcPts val="1399"/>
              </a:lnSpc>
              <a:spcBef>
                <a:spcPct val="0"/>
              </a:spcBef>
              <a:spcAft>
                <a:spcPct val="0"/>
              </a:spcAft>
              <a:defRPr/>
            </a:pPr>
            <a:endParaRPr lang="en-US" sz="1099" u="sng" kern="0" dirty="0">
              <a:solidFill>
                <a:srgbClr val="FF0000"/>
              </a:solidFill>
              <a:latin typeface="+mj-lt"/>
            </a:endParaRPr>
          </a:p>
        </p:txBody>
      </p:sp>
      <p:sp>
        <p:nvSpPr>
          <p:cNvPr id="87" name="TextBox 86">
            <a:extLst>
              <a:ext uri="{FF2B5EF4-FFF2-40B4-BE49-F238E27FC236}">
                <a16:creationId xmlns:a16="http://schemas.microsoft.com/office/drawing/2014/main" id="{FBFC239D-38BA-4435-A183-8F1EFC8131DA}"/>
              </a:ext>
            </a:extLst>
          </p:cNvPr>
          <p:cNvSpPr txBox="1"/>
          <p:nvPr/>
        </p:nvSpPr>
        <p:spPr>
          <a:xfrm>
            <a:off x="5447832" y="4426605"/>
            <a:ext cx="1764000" cy="633444"/>
          </a:xfrm>
          <a:prstGeom prst="rect">
            <a:avLst/>
          </a:prstGeom>
        </p:spPr>
        <p:txBody>
          <a:bodyPr wrap="square" anchor="ctr">
            <a:noAutofit/>
          </a:bodyPr>
          <a:lstStyle>
            <a:defPPr>
              <a:defRPr lang="en-GB"/>
            </a:defPPr>
            <a:lvl1pPr marL="176213" lvl="0" indent="-171450" algn="just" defTabSz="995363">
              <a:lnSpc>
                <a:spcPct val="100000"/>
              </a:lnSpc>
              <a:spcAft>
                <a:spcPct val="50000"/>
              </a:spcAft>
              <a:buClr>
                <a:schemeClr val="accent2"/>
              </a:buClr>
              <a:buSzPct val="80000"/>
              <a:buFont typeface="Arial" panose="020B0604020202020204" pitchFamily="34" charset="0"/>
              <a:buChar char="►"/>
              <a:defRPr>
                <a:solidFill>
                  <a:schemeClr val="tx2">
                    <a:lumMod val="85000"/>
                    <a:lumOff val="15000"/>
                  </a:schemeClr>
                </a:solidFill>
                <a:latin typeface="EYInterstate Light" pitchFamily="2" charset="0"/>
              </a:defRPr>
            </a:lvl1pPr>
          </a:lstStyle>
          <a:p>
            <a:pPr marL="4763" indent="0" algn="ctr" fontAlgn="base">
              <a:spcBef>
                <a:spcPct val="0"/>
              </a:spcBef>
              <a:spcAft>
                <a:spcPts val="0"/>
              </a:spcAft>
              <a:buClr>
                <a:srgbClr val="FFE600"/>
              </a:buClr>
              <a:buNone/>
              <a:defRPr/>
            </a:pPr>
            <a:r>
              <a:rPr lang="cs-CZ" sz="1600" b="1" kern="0" dirty="0">
                <a:solidFill>
                  <a:srgbClr val="000000"/>
                </a:solidFill>
                <a:latin typeface="+mj-lt"/>
              </a:rPr>
              <a:t>4</a:t>
            </a:r>
            <a:r>
              <a:rPr lang="en-US" sz="1600" b="1" kern="0" dirty="0">
                <a:solidFill>
                  <a:srgbClr val="000000"/>
                </a:solidFill>
                <a:latin typeface="+mj-lt"/>
              </a:rPr>
              <a:t>5</a:t>
            </a:r>
            <a:r>
              <a:rPr lang="cs-CZ" sz="1600" b="1" kern="0" dirty="0">
                <a:solidFill>
                  <a:srgbClr val="000000"/>
                </a:solidFill>
                <a:latin typeface="+mj-lt"/>
              </a:rPr>
              <a:t>,</a:t>
            </a:r>
            <a:r>
              <a:rPr lang="en-US" sz="1600" b="1" kern="0" dirty="0">
                <a:solidFill>
                  <a:srgbClr val="000000"/>
                </a:solidFill>
                <a:latin typeface="+mj-lt"/>
              </a:rPr>
              <a:t>7</a:t>
            </a:r>
            <a:r>
              <a:rPr lang="cs-CZ" sz="1600" b="1" kern="0" dirty="0">
                <a:solidFill>
                  <a:srgbClr val="000000"/>
                </a:solidFill>
                <a:latin typeface="+mj-lt"/>
              </a:rPr>
              <a:t> mil. Kč </a:t>
            </a:r>
            <a:br>
              <a:rPr lang="cs-CZ" sz="1600" b="1" kern="0" dirty="0">
                <a:solidFill>
                  <a:srgbClr val="000000"/>
                </a:solidFill>
                <a:latin typeface="+mj-lt"/>
              </a:rPr>
            </a:br>
            <a:r>
              <a:rPr lang="cs-CZ" sz="1400" kern="0" dirty="0">
                <a:solidFill>
                  <a:srgbClr val="000000"/>
                </a:solidFill>
                <a:latin typeface="+mj-lt"/>
              </a:rPr>
              <a:t>roční platba za dostupnost na základě výkonu</a:t>
            </a:r>
            <a:endParaRPr lang="en-US" sz="1100" kern="0" dirty="0">
              <a:solidFill>
                <a:srgbClr val="000000"/>
              </a:solidFill>
              <a:latin typeface="+mj-lt"/>
            </a:endParaRPr>
          </a:p>
        </p:txBody>
      </p:sp>
      <p:pic>
        <p:nvPicPr>
          <p:cNvPr id="88" name="Graphic 87" descr="Money with solid fill">
            <a:extLst>
              <a:ext uri="{FF2B5EF4-FFF2-40B4-BE49-F238E27FC236}">
                <a16:creationId xmlns:a16="http://schemas.microsoft.com/office/drawing/2014/main" id="{77149B1F-7A14-464B-B0B6-50AEF906C53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442445" y="3548300"/>
            <a:ext cx="540000" cy="540000"/>
          </a:xfrm>
          <a:prstGeom prst="rect">
            <a:avLst/>
          </a:prstGeom>
        </p:spPr>
      </p:pic>
      <p:pic>
        <p:nvPicPr>
          <p:cNvPr id="89" name="Graphic 88" descr="Transfer1 outline">
            <a:extLst>
              <a:ext uri="{FF2B5EF4-FFF2-40B4-BE49-F238E27FC236}">
                <a16:creationId xmlns:a16="http://schemas.microsoft.com/office/drawing/2014/main" id="{17258B48-F7A4-4557-B3CF-024B6472AD1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059832" y="3548300"/>
            <a:ext cx="540000" cy="540000"/>
          </a:xfrm>
          <a:prstGeom prst="rect">
            <a:avLst/>
          </a:prstGeom>
        </p:spPr>
      </p:pic>
      <p:pic>
        <p:nvPicPr>
          <p:cNvPr id="3" name="Graphic 2" descr="Coins outline">
            <a:extLst>
              <a:ext uri="{FF2B5EF4-FFF2-40B4-BE49-F238E27FC236}">
                <a16:creationId xmlns:a16="http://schemas.microsoft.com/office/drawing/2014/main" id="{1A04EB76-568B-42CA-AF3E-109A6D05234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714928" y="3548300"/>
            <a:ext cx="540000" cy="540000"/>
          </a:xfrm>
          <a:prstGeom prst="rect">
            <a:avLst/>
          </a:prstGeom>
        </p:spPr>
      </p:pic>
    </p:spTree>
    <p:extLst>
      <p:ext uri="{BB962C8B-B14F-4D97-AF65-F5344CB8AC3E}">
        <p14:creationId xmlns:p14="http://schemas.microsoft.com/office/powerpoint/2010/main" val="3007594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5CF75D-FFC7-47B5-903E-2DA3B9D9A62D}"/>
              </a:ext>
            </a:extLst>
          </p:cNvPr>
          <p:cNvSpPr/>
          <p:nvPr/>
        </p:nvSpPr>
        <p:spPr>
          <a:xfrm>
            <a:off x="7642312" y="4000543"/>
            <a:ext cx="1766837" cy="1713950"/>
          </a:xfrm>
          <a:prstGeom prst="rect">
            <a:avLst/>
          </a:prstGeom>
          <a:solidFill>
            <a:schemeClr val="tx1">
              <a:lumMod val="95000"/>
              <a:alpha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cs-CZ" sz="1200" dirty="0">
              <a:solidFill>
                <a:schemeClr val="tx1"/>
              </a:solidFill>
            </a:endParaRPr>
          </a:p>
        </p:txBody>
      </p:sp>
      <p:graphicFrame>
        <p:nvGraphicFramePr>
          <p:cNvPr id="42" name="Chart 41">
            <a:extLst>
              <a:ext uri="{FF2B5EF4-FFF2-40B4-BE49-F238E27FC236}">
                <a16:creationId xmlns:a16="http://schemas.microsoft.com/office/drawing/2014/main" id="{9C49D2EB-E0F7-4CD6-A423-AD498DB783E9}"/>
              </a:ext>
            </a:extLst>
          </p:cNvPr>
          <p:cNvGraphicFramePr>
            <a:graphicFrameLocks/>
          </p:cNvGraphicFramePr>
          <p:nvPr/>
        </p:nvGraphicFramePr>
        <p:xfrm>
          <a:off x="4825084" y="3713016"/>
          <a:ext cx="6614442" cy="2443943"/>
        </p:xfrm>
        <a:graphic>
          <a:graphicData uri="http://schemas.openxmlformats.org/drawingml/2006/chart">
            <c:chart xmlns:c="http://schemas.openxmlformats.org/drawingml/2006/chart" xmlns:r="http://schemas.openxmlformats.org/officeDocument/2006/relationships" r:id="rId2"/>
          </a:graphicData>
        </a:graphic>
      </p:graphicFrame>
      <p:sp>
        <p:nvSpPr>
          <p:cNvPr id="12" name="Circle: Hollow 11">
            <a:extLst>
              <a:ext uri="{FF2B5EF4-FFF2-40B4-BE49-F238E27FC236}">
                <a16:creationId xmlns:a16="http://schemas.microsoft.com/office/drawing/2014/main" id="{D1BDE837-262A-4624-B2AC-1A21922686A4}"/>
              </a:ext>
            </a:extLst>
          </p:cNvPr>
          <p:cNvSpPr/>
          <p:nvPr/>
        </p:nvSpPr>
        <p:spPr>
          <a:xfrm>
            <a:off x="6029951" y="1682983"/>
            <a:ext cx="1404000" cy="1404000"/>
          </a:xfrm>
          <a:prstGeom prst="donut">
            <a:avLst>
              <a:gd name="adj" fmla="val 16827"/>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cs-CZ" sz="1100" dirty="0">
              <a:solidFill>
                <a:schemeClr val="tx1"/>
              </a:solidFill>
              <a:latin typeface="+mj-lt"/>
            </a:endParaRPr>
          </a:p>
        </p:txBody>
      </p:sp>
      <p:sp>
        <p:nvSpPr>
          <p:cNvPr id="13" name="TextBox 12">
            <a:extLst>
              <a:ext uri="{FF2B5EF4-FFF2-40B4-BE49-F238E27FC236}">
                <a16:creationId xmlns:a16="http://schemas.microsoft.com/office/drawing/2014/main" id="{5E2480D9-4F13-45B1-B876-EFD52530EEB7}"/>
              </a:ext>
            </a:extLst>
          </p:cNvPr>
          <p:cNvSpPr txBox="1"/>
          <p:nvPr/>
        </p:nvSpPr>
        <p:spPr>
          <a:xfrm>
            <a:off x="6137951" y="2125961"/>
            <a:ext cx="1188001" cy="560153"/>
          </a:xfrm>
          <a:prstGeom prst="rect">
            <a:avLst/>
          </a:prstGeom>
          <a:noFill/>
        </p:spPr>
        <p:txBody>
          <a:bodyPr wrap="square" lIns="0" tIns="36576" rIns="0" bIns="0" rtlCol="0">
            <a:spAutoFit/>
          </a:bodyPr>
          <a:lstStyle/>
          <a:p>
            <a:pPr algn="ctr">
              <a:buClr>
                <a:schemeClr val="tx2"/>
              </a:buClr>
              <a:buSzPct val="80000"/>
            </a:pPr>
            <a:r>
              <a:rPr lang="sk-SK" b="1" dirty="0">
                <a:solidFill>
                  <a:schemeClr val="bg1"/>
                </a:solidFill>
                <a:latin typeface="+mj-lt"/>
                <a:cs typeface="Arial" panose="020B0604020202020204" pitchFamily="34" charset="0"/>
              </a:rPr>
              <a:t>-15</a:t>
            </a:r>
            <a:r>
              <a:rPr lang="cs-CZ" b="1" dirty="0">
                <a:solidFill>
                  <a:schemeClr val="bg1"/>
                </a:solidFill>
                <a:latin typeface="+mj-lt"/>
                <a:cs typeface="Arial" panose="020B0604020202020204" pitchFamily="34" charset="0"/>
              </a:rPr>
              <a:t>,1</a:t>
            </a:r>
          </a:p>
          <a:p>
            <a:pPr algn="ctr">
              <a:buClr>
                <a:schemeClr val="tx2"/>
              </a:buClr>
              <a:buSzPct val="80000"/>
            </a:pPr>
            <a:r>
              <a:rPr lang="cs-CZ" sz="1600" dirty="0">
                <a:solidFill>
                  <a:schemeClr val="bg1"/>
                </a:solidFill>
                <a:latin typeface="+mj-lt"/>
                <a:cs typeface="Arial" panose="020B0604020202020204" pitchFamily="34" charset="0"/>
              </a:rPr>
              <a:t>mil. Kč</a:t>
            </a:r>
          </a:p>
        </p:txBody>
      </p:sp>
      <p:sp>
        <p:nvSpPr>
          <p:cNvPr id="15" name="Circle: Hollow 14">
            <a:extLst>
              <a:ext uri="{FF2B5EF4-FFF2-40B4-BE49-F238E27FC236}">
                <a16:creationId xmlns:a16="http://schemas.microsoft.com/office/drawing/2014/main" id="{C5A80941-070B-4522-AF57-668C913275F8}"/>
              </a:ext>
            </a:extLst>
          </p:cNvPr>
          <p:cNvSpPr/>
          <p:nvPr/>
        </p:nvSpPr>
        <p:spPr>
          <a:xfrm>
            <a:off x="7823730" y="1682983"/>
            <a:ext cx="1404000" cy="1404000"/>
          </a:xfrm>
          <a:prstGeom prst="donut">
            <a:avLst>
              <a:gd name="adj" fmla="val 16827"/>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cs-CZ" sz="1100" dirty="0">
              <a:solidFill>
                <a:schemeClr val="tx1"/>
              </a:solidFill>
              <a:latin typeface="+mj-lt"/>
            </a:endParaRPr>
          </a:p>
        </p:txBody>
      </p:sp>
      <p:sp>
        <p:nvSpPr>
          <p:cNvPr id="16" name="Circle: Hollow 15">
            <a:extLst>
              <a:ext uri="{FF2B5EF4-FFF2-40B4-BE49-F238E27FC236}">
                <a16:creationId xmlns:a16="http://schemas.microsoft.com/office/drawing/2014/main" id="{32153069-DF67-4926-BA6E-DFE1AC8A1FAC}"/>
              </a:ext>
            </a:extLst>
          </p:cNvPr>
          <p:cNvSpPr/>
          <p:nvPr/>
        </p:nvSpPr>
        <p:spPr>
          <a:xfrm>
            <a:off x="9647053" y="1700983"/>
            <a:ext cx="1368000" cy="1368000"/>
          </a:xfrm>
          <a:prstGeom prst="donut">
            <a:avLst>
              <a:gd name="adj" fmla="val 16827"/>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cs-CZ" sz="1100" dirty="0">
              <a:solidFill>
                <a:schemeClr val="tx1"/>
              </a:solidFill>
              <a:latin typeface="+mj-lt"/>
            </a:endParaRPr>
          </a:p>
        </p:txBody>
      </p:sp>
      <p:sp>
        <p:nvSpPr>
          <p:cNvPr id="17" name="TextBox 16">
            <a:extLst>
              <a:ext uri="{FF2B5EF4-FFF2-40B4-BE49-F238E27FC236}">
                <a16:creationId xmlns:a16="http://schemas.microsoft.com/office/drawing/2014/main" id="{C916F2D3-FD39-4587-BE17-EBC15E3EEBDE}"/>
              </a:ext>
            </a:extLst>
          </p:cNvPr>
          <p:cNvSpPr txBox="1"/>
          <p:nvPr/>
        </p:nvSpPr>
        <p:spPr>
          <a:xfrm>
            <a:off x="7931730" y="2087489"/>
            <a:ext cx="1188001" cy="560153"/>
          </a:xfrm>
          <a:prstGeom prst="rect">
            <a:avLst/>
          </a:prstGeom>
          <a:noFill/>
        </p:spPr>
        <p:txBody>
          <a:bodyPr wrap="square" lIns="0" tIns="36576" rIns="0" bIns="0" rtlCol="0">
            <a:spAutoFit/>
          </a:bodyPr>
          <a:lstStyle/>
          <a:p>
            <a:pPr algn="ctr">
              <a:spcAft>
                <a:spcPts val="600"/>
              </a:spcAft>
              <a:buClr>
                <a:schemeClr val="tx2"/>
              </a:buClr>
              <a:buSzPct val="80000"/>
            </a:pPr>
            <a:r>
              <a:rPr lang="cs-CZ" b="1" dirty="0">
                <a:solidFill>
                  <a:schemeClr val="bg1"/>
                </a:solidFill>
                <a:latin typeface="+mj-lt"/>
                <a:cs typeface="Arial" panose="020B0604020202020204" pitchFamily="34" charset="0"/>
              </a:rPr>
              <a:t>-14,0</a:t>
            </a:r>
            <a:br>
              <a:rPr lang="cs-CZ" b="1" dirty="0">
                <a:solidFill>
                  <a:schemeClr val="bg1"/>
                </a:solidFill>
                <a:latin typeface="+mj-lt"/>
                <a:cs typeface="Arial" panose="020B0604020202020204" pitchFamily="34" charset="0"/>
              </a:rPr>
            </a:br>
            <a:r>
              <a:rPr lang="cs-CZ" sz="1600" dirty="0">
                <a:solidFill>
                  <a:schemeClr val="bg1"/>
                </a:solidFill>
                <a:latin typeface="+mj-lt"/>
                <a:cs typeface="Arial" panose="020B0604020202020204" pitchFamily="34" charset="0"/>
              </a:rPr>
              <a:t>mil. Kč</a:t>
            </a:r>
          </a:p>
        </p:txBody>
      </p:sp>
      <p:sp>
        <p:nvSpPr>
          <p:cNvPr id="18" name="TextBox 17">
            <a:extLst>
              <a:ext uri="{FF2B5EF4-FFF2-40B4-BE49-F238E27FC236}">
                <a16:creationId xmlns:a16="http://schemas.microsoft.com/office/drawing/2014/main" id="{DC9B9320-2696-4654-985A-839DA48A7C71}"/>
              </a:ext>
            </a:extLst>
          </p:cNvPr>
          <p:cNvSpPr txBox="1"/>
          <p:nvPr/>
        </p:nvSpPr>
        <p:spPr>
          <a:xfrm>
            <a:off x="9737053" y="2087489"/>
            <a:ext cx="1188001" cy="560153"/>
          </a:xfrm>
          <a:prstGeom prst="rect">
            <a:avLst/>
          </a:prstGeom>
          <a:noFill/>
        </p:spPr>
        <p:txBody>
          <a:bodyPr wrap="square" lIns="0" tIns="36576" rIns="0" bIns="0" rtlCol="0">
            <a:spAutoFit/>
          </a:bodyPr>
          <a:lstStyle/>
          <a:p>
            <a:pPr algn="ctr">
              <a:spcAft>
                <a:spcPts val="600"/>
              </a:spcAft>
              <a:buClr>
                <a:schemeClr val="tx2"/>
              </a:buClr>
              <a:buSzPct val="80000"/>
            </a:pPr>
            <a:r>
              <a:rPr lang="sk-SK" b="1" dirty="0">
                <a:solidFill>
                  <a:schemeClr val="bg1"/>
                </a:solidFill>
                <a:latin typeface="+mj-lt"/>
                <a:cs typeface="Arial" panose="020B0604020202020204" pitchFamily="34" charset="0"/>
              </a:rPr>
              <a:t>-9,8</a:t>
            </a:r>
            <a:br>
              <a:rPr lang="sk-SK" b="1" dirty="0">
                <a:solidFill>
                  <a:schemeClr val="bg1"/>
                </a:solidFill>
                <a:latin typeface="+mj-lt"/>
                <a:cs typeface="Arial" panose="020B0604020202020204" pitchFamily="34" charset="0"/>
              </a:rPr>
            </a:br>
            <a:r>
              <a:rPr lang="sk-SK" sz="1600" dirty="0">
                <a:solidFill>
                  <a:schemeClr val="bg1"/>
                </a:solidFill>
                <a:latin typeface="+mj-lt"/>
                <a:cs typeface="Arial" panose="020B0604020202020204" pitchFamily="34" charset="0"/>
              </a:rPr>
              <a:t>mil. Kč</a:t>
            </a:r>
            <a:endParaRPr lang="cs-CZ" sz="1600" dirty="0">
              <a:solidFill>
                <a:schemeClr val="bg1"/>
              </a:solidFill>
              <a:latin typeface="+mj-lt"/>
              <a:cs typeface="Arial" panose="020B0604020202020204" pitchFamily="34" charset="0"/>
            </a:endParaRPr>
          </a:p>
        </p:txBody>
      </p:sp>
      <p:cxnSp>
        <p:nvCxnSpPr>
          <p:cNvPr id="21" name="Straight Connector 20">
            <a:extLst>
              <a:ext uri="{FF2B5EF4-FFF2-40B4-BE49-F238E27FC236}">
                <a16:creationId xmlns:a16="http://schemas.microsoft.com/office/drawing/2014/main" id="{8D665CBC-87EE-4480-A7E9-960F0935653D}"/>
              </a:ext>
            </a:extLst>
          </p:cNvPr>
          <p:cNvCxnSpPr>
            <a:cxnSpLocks/>
          </p:cNvCxnSpPr>
          <p:nvPr/>
        </p:nvCxnSpPr>
        <p:spPr>
          <a:xfrm>
            <a:off x="4825084" y="1525636"/>
            <a:ext cx="6624000" cy="0"/>
          </a:xfrm>
          <a:prstGeom prst="line">
            <a:avLst/>
          </a:prstGeom>
          <a:ln w="9525">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602F8D69-F240-4071-B91B-09C3FEFAA9D4}"/>
              </a:ext>
            </a:extLst>
          </p:cNvPr>
          <p:cNvSpPr/>
          <p:nvPr/>
        </p:nvSpPr>
        <p:spPr>
          <a:xfrm>
            <a:off x="4825084" y="1200150"/>
            <a:ext cx="6881873" cy="334863"/>
          </a:xfrm>
          <a:prstGeom prst="rect">
            <a:avLst/>
          </a:prstGeom>
          <a:noFill/>
          <a:ln w="12700" cap="sq" cmpd="sng" algn="ctr">
            <a:noFill/>
            <a:prstDash val="solid"/>
            <a:miter lim="800000"/>
            <a:tailEnd type="none"/>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buClr>
                <a:schemeClr val="tx2"/>
              </a:buClr>
              <a:buSzPct val="110000"/>
              <a:defRPr/>
            </a:pPr>
            <a:r>
              <a:rPr lang="cs-CZ" sz="1600" b="1" dirty="0">
                <a:solidFill>
                  <a:srgbClr val="2E2E38"/>
                </a:solidFill>
                <a:latin typeface="+mj-lt"/>
              </a:rPr>
              <a:t>Rozpočtová zátěž Prahy v 1. roce</a:t>
            </a:r>
            <a:endParaRPr lang="cs-CZ" sz="1600" b="1" baseline="30000" dirty="0">
              <a:solidFill>
                <a:schemeClr val="bg1"/>
              </a:solidFill>
              <a:latin typeface="+mj-lt"/>
            </a:endParaRPr>
          </a:p>
        </p:txBody>
      </p:sp>
      <p:sp>
        <p:nvSpPr>
          <p:cNvPr id="7" name="TextBox 6">
            <a:extLst>
              <a:ext uri="{FF2B5EF4-FFF2-40B4-BE49-F238E27FC236}">
                <a16:creationId xmlns:a16="http://schemas.microsoft.com/office/drawing/2014/main" id="{52479DE1-7571-416F-97B3-FF2A4DDC6163}"/>
              </a:ext>
            </a:extLst>
          </p:cNvPr>
          <p:cNvSpPr txBox="1"/>
          <p:nvPr/>
        </p:nvSpPr>
        <p:spPr>
          <a:xfrm>
            <a:off x="7606345" y="5766412"/>
            <a:ext cx="1838770" cy="252377"/>
          </a:xfrm>
          <a:prstGeom prst="rect">
            <a:avLst/>
          </a:prstGeom>
          <a:noFill/>
        </p:spPr>
        <p:txBody>
          <a:bodyPr wrap="square" lIns="0" tIns="36576" rIns="0" bIns="0" rtlCol="0">
            <a:spAutoFit/>
          </a:bodyPr>
          <a:lstStyle/>
          <a:p>
            <a:pPr algn="ctr">
              <a:spcAft>
                <a:spcPts val="600"/>
              </a:spcAft>
              <a:buClr>
                <a:schemeClr val="tx2"/>
              </a:buClr>
              <a:buSzPct val="80000"/>
            </a:pPr>
            <a:r>
              <a:rPr lang="cs-CZ" sz="1400" b="1" dirty="0">
                <a:solidFill>
                  <a:schemeClr val="bg1"/>
                </a:solidFill>
                <a:latin typeface="Arial" panose="020B0604020202020204" pitchFamily="34" charset="0"/>
                <a:cs typeface="Arial" panose="020B0604020202020204" pitchFamily="34" charset="0"/>
              </a:rPr>
              <a:t>65 %</a:t>
            </a:r>
          </a:p>
        </p:txBody>
      </p:sp>
      <p:sp>
        <p:nvSpPr>
          <p:cNvPr id="28" name="TextBox 27">
            <a:extLst>
              <a:ext uri="{FF2B5EF4-FFF2-40B4-BE49-F238E27FC236}">
                <a16:creationId xmlns:a16="http://schemas.microsoft.com/office/drawing/2014/main" id="{1720891C-8156-43B5-9F6B-625BC2CC02F8}"/>
              </a:ext>
            </a:extLst>
          </p:cNvPr>
          <p:cNvSpPr txBox="1"/>
          <p:nvPr/>
        </p:nvSpPr>
        <p:spPr>
          <a:xfrm>
            <a:off x="9411668" y="5757720"/>
            <a:ext cx="1838770" cy="252377"/>
          </a:xfrm>
          <a:prstGeom prst="rect">
            <a:avLst/>
          </a:prstGeom>
          <a:noFill/>
        </p:spPr>
        <p:txBody>
          <a:bodyPr wrap="square" lIns="0" tIns="36576" rIns="0" bIns="0" rtlCol="0">
            <a:spAutoFit/>
          </a:bodyPr>
          <a:lstStyle/>
          <a:p>
            <a:pPr algn="ctr">
              <a:spcAft>
                <a:spcPts val="600"/>
              </a:spcAft>
              <a:buClr>
                <a:schemeClr val="tx2"/>
              </a:buClr>
              <a:buSzPct val="80000"/>
            </a:pPr>
            <a:r>
              <a:rPr lang="cs-CZ" sz="1400" b="1" dirty="0">
                <a:solidFill>
                  <a:schemeClr val="bg1"/>
                </a:solidFill>
                <a:latin typeface="Arial" panose="020B0604020202020204" pitchFamily="34" charset="0"/>
                <a:cs typeface="Arial" panose="020B0604020202020204" pitchFamily="34" charset="0"/>
              </a:rPr>
              <a:t>75 %</a:t>
            </a:r>
          </a:p>
        </p:txBody>
      </p:sp>
      <p:sp>
        <p:nvSpPr>
          <p:cNvPr id="29" name="TextBox 28">
            <a:extLst>
              <a:ext uri="{FF2B5EF4-FFF2-40B4-BE49-F238E27FC236}">
                <a16:creationId xmlns:a16="http://schemas.microsoft.com/office/drawing/2014/main" id="{34F3C1B6-FA6A-4559-8801-F57554022F42}"/>
              </a:ext>
            </a:extLst>
          </p:cNvPr>
          <p:cNvSpPr txBox="1"/>
          <p:nvPr/>
        </p:nvSpPr>
        <p:spPr>
          <a:xfrm>
            <a:off x="5812566" y="5748195"/>
            <a:ext cx="1838770" cy="252377"/>
          </a:xfrm>
          <a:prstGeom prst="rect">
            <a:avLst/>
          </a:prstGeom>
          <a:noFill/>
        </p:spPr>
        <p:txBody>
          <a:bodyPr wrap="square" lIns="0" tIns="36576" rIns="0" bIns="0" rtlCol="0">
            <a:spAutoFit/>
          </a:bodyPr>
          <a:lstStyle/>
          <a:p>
            <a:pPr algn="ctr">
              <a:spcAft>
                <a:spcPts val="600"/>
              </a:spcAft>
              <a:buClr>
                <a:schemeClr val="tx2"/>
              </a:buClr>
              <a:buSzPct val="80000"/>
            </a:pPr>
            <a:r>
              <a:rPr lang="cs-CZ" sz="1400" b="1" dirty="0">
                <a:solidFill>
                  <a:schemeClr val="bg1"/>
                </a:solidFill>
                <a:latin typeface="Arial" panose="020B0604020202020204" pitchFamily="34" charset="0"/>
                <a:cs typeface="Arial" panose="020B0604020202020204" pitchFamily="34" charset="0"/>
              </a:rPr>
              <a:t>55 %</a:t>
            </a:r>
          </a:p>
        </p:txBody>
      </p:sp>
      <p:sp>
        <p:nvSpPr>
          <p:cNvPr id="24" name="Rectangle 23">
            <a:extLst>
              <a:ext uri="{FF2B5EF4-FFF2-40B4-BE49-F238E27FC236}">
                <a16:creationId xmlns:a16="http://schemas.microsoft.com/office/drawing/2014/main" id="{8E87943A-D016-4517-ADBD-3B6C2C61A25B}"/>
              </a:ext>
            </a:extLst>
          </p:cNvPr>
          <p:cNvSpPr/>
          <p:nvPr/>
        </p:nvSpPr>
        <p:spPr>
          <a:xfrm>
            <a:off x="1173546" y="3187524"/>
            <a:ext cx="3561539" cy="275556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cs-CZ" sz="1400" dirty="0">
                <a:solidFill>
                  <a:schemeClr val="bg1"/>
                </a:solidFill>
                <a:latin typeface="+mj-lt"/>
              </a:rPr>
              <a:t>V prvním scénáři je použito zlevněné nájemné ve výši 55 % nabídkového nájemného Praha 10.</a:t>
            </a:r>
          </a:p>
          <a:p>
            <a:pPr algn="just"/>
            <a:endParaRPr lang="cs-CZ" sz="1400" dirty="0">
              <a:solidFill>
                <a:schemeClr val="bg1"/>
              </a:solidFill>
              <a:latin typeface="+mj-lt"/>
            </a:endParaRPr>
          </a:p>
          <a:p>
            <a:pPr algn="just"/>
            <a:r>
              <a:rPr lang="cs-CZ" sz="1400" dirty="0">
                <a:solidFill>
                  <a:schemeClr val="bg1"/>
                </a:solidFill>
                <a:latin typeface="+mj-lt"/>
              </a:rPr>
              <a:t>V druhém scénáři je použito zlevněné nájemné ve výši 65 % nabídkového nájemného Praha 10.</a:t>
            </a:r>
          </a:p>
          <a:p>
            <a:pPr algn="just"/>
            <a:endParaRPr lang="cs-CZ" sz="1400" dirty="0">
              <a:solidFill>
                <a:schemeClr val="bg1"/>
              </a:solidFill>
              <a:latin typeface="+mj-lt"/>
            </a:endParaRPr>
          </a:p>
          <a:p>
            <a:pPr algn="just"/>
            <a:r>
              <a:rPr lang="cs-CZ" sz="1400" dirty="0">
                <a:solidFill>
                  <a:schemeClr val="bg1"/>
                </a:solidFill>
                <a:latin typeface="+mj-lt"/>
              </a:rPr>
              <a:t>V třetím scénáři je použito zlevněné nájemné ve výši 75 % nabídkového nájemného Praha 10.</a:t>
            </a:r>
          </a:p>
        </p:txBody>
      </p:sp>
      <p:sp>
        <p:nvSpPr>
          <p:cNvPr id="25" name="Oval 24">
            <a:extLst>
              <a:ext uri="{FF2B5EF4-FFF2-40B4-BE49-F238E27FC236}">
                <a16:creationId xmlns:a16="http://schemas.microsoft.com/office/drawing/2014/main" id="{86384E34-BEB4-49DA-9DCF-2D62269A670F}"/>
              </a:ext>
            </a:extLst>
          </p:cNvPr>
          <p:cNvSpPr/>
          <p:nvPr/>
        </p:nvSpPr>
        <p:spPr>
          <a:xfrm>
            <a:off x="671934" y="3344834"/>
            <a:ext cx="432000" cy="432000"/>
          </a:xfrm>
          <a:prstGeom prst="ellipse">
            <a:avLst/>
          </a:prstGeom>
          <a:solidFill>
            <a:srgbClr val="FFFA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cs-CZ" b="1" dirty="0">
                <a:solidFill>
                  <a:schemeClr val="bg2"/>
                </a:solidFill>
              </a:rPr>
              <a:t>1.</a:t>
            </a:r>
          </a:p>
        </p:txBody>
      </p:sp>
      <p:sp>
        <p:nvSpPr>
          <p:cNvPr id="26" name="Oval 25">
            <a:extLst>
              <a:ext uri="{FF2B5EF4-FFF2-40B4-BE49-F238E27FC236}">
                <a16:creationId xmlns:a16="http://schemas.microsoft.com/office/drawing/2014/main" id="{B37D9CD8-A949-41CE-827C-5E1506976595}"/>
              </a:ext>
            </a:extLst>
          </p:cNvPr>
          <p:cNvSpPr/>
          <p:nvPr/>
        </p:nvSpPr>
        <p:spPr>
          <a:xfrm>
            <a:off x="671934" y="4220434"/>
            <a:ext cx="432000" cy="432000"/>
          </a:xfrm>
          <a:prstGeom prst="ellipse">
            <a:avLst/>
          </a:prstGeom>
          <a:solidFill>
            <a:srgbClr val="FFF066"/>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cs-CZ" b="1" dirty="0">
                <a:solidFill>
                  <a:schemeClr val="bg2"/>
                </a:solidFill>
              </a:rPr>
              <a:t>2.</a:t>
            </a:r>
          </a:p>
        </p:txBody>
      </p:sp>
      <p:sp>
        <p:nvSpPr>
          <p:cNvPr id="27" name="Oval 26">
            <a:extLst>
              <a:ext uri="{FF2B5EF4-FFF2-40B4-BE49-F238E27FC236}">
                <a16:creationId xmlns:a16="http://schemas.microsoft.com/office/drawing/2014/main" id="{C096518A-D83A-495F-9DCD-167340604AA9}"/>
              </a:ext>
            </a:extLst>
          </p:cNvPr>
          <p:cNvSpPr/>
          <p:nvPr/>
        </p:nvSpPr>
        <p:spPr>
          <a:xfrm>
            <a:off x="671934" y="5056357"/>
            <a:ext cx="432000" cy="432000"/>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cs-CZ" b="1" dirty="0">
                <a:solidFill>
                  <a:schemeClr val="bg2"/>
                </a:solidFill>
              </a:rPr>
              <a:t>3.</a:t>
            </a:r>
          </a:p>
        </p:txBody>
      </p:sp>
      <p:sp>
        <p:nvSpPr>
          <p:cNvPr id="30" name="TextBox 29">
            <a:extLst>
              <a:ext uri="{FF2B5EF4-FFF2-40B4-BE49-F238E27FC236}">
                <a16:creationId xmlns:a16="http://schemas.microsoft.com/office/drawing/2014/main" id="{A539E7BA-66B0-488B-89DA-E67A8EF1B17D}"/>
              </a:ext>
            </a:extLst>
          </p:cNvPr>
          <p:cNvSpPr txBox="1"/>
          <p:nvPr/>
        </p:nvSpPr>
        <p:spPr>
          <a:xfrm>
            <a:off x="609919" y="1227291"/>
            <a:ext cx="4125166" cy="1708160"/>
          </a:xfrm>
          <a:prstGeom prst="rect">
            <a:avLst/>
          </a:prstGeom>
          <a:noFill/>
        </p:spPr>
        <p:txBody>
          <a:bodyPr wrap="square">
            <a:spAutoFit/>
          </a:bodyPr>
          <a:lstStyle/>
          <a:p>
            <a:pPr>
              <a:spcAft>
                <a:spcPts val="600"/>
              </a:spcAft>
              <a:buClr>
                <a:schemeClr val="tx2"/>
              </a:buClr>
              <a:buSzPct val="110000"/>
              <a:defRPr/>
            </a:pPr>
            <a:r>
              <a:rPr lang="cs-CZ" sz="1600" b="1" dirty="0">
                <a:solidFill>
                  <a:srgbClr val="2E2E38"/>
                </a:solidFill>
                <a:latin typeface="+mj-lt"/>
              </a:rPr>
              <a:t>Změny výše zlevněného nájemného</a:t>
            </a:r>
          </a:p>
          <a:p>
            <a:pPr algn="just"/>
            <a:r>
              <a:rPr lang="cs-CZ" sz="1400" dirty="0">
                <a:solidFill>
                  <a:schemeClr val="bg1"/>
                </a:solidFill>
                <a:latin typeface="+mj-lt"/>
              </a:rPr>
              <a:t>Výše nájemného má především vliv na tržby projektu. Čím je vyšší nájem oproti nabídkovému nájemnému, tím vyšší jsou tržby projektu a naopak. Změna tržeb následně ovlivní hodnotu peněžních toků projektu a čistou současnou hodnotu (ČSH) projektu ve variantách PPP a PSC.</a:t>
            </a:r>
          </a:p>
        </p:txBody>
      </p:sp>
      <p:sp>
        <p:nvSpPr>
          <p:cNvPr id="32" name="Title 1">
            <a:extLst>
              <a:ext uri="{FF2B5EF4-FFF2-40B4-BE49-F238E27FC236}">
                <a16:creationId xmlns:a16="http://schemas.microsoft.com/office/drawing/2014/main" id="{8E28A53A-6E02-412F-8AAD-F4EC440D04DF}"/>
              </a:ext>
            </a:extLst>
          </p:cNvPr>
          <p:cNvSpPr txBox="1">
            <a:spLocks/>
          </p:cNvSpPr>
          <p:nvPr/>
        </p:nvSpPr>
        <p:spPr>
          <a:xfrm>
            <a:off x="609919" y="501228"/>
            <a:ext cx="10829607" cy="59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400" b="0" kern="1200">
                <a:solidFill>
                  <a:schemeClr val="bg1"/>
                </a:solidFill>
                <a:latin typeface="Arial" panose="020B0604020202020204" pitchFamily="34" charset="0"/>
                <a:ea typeface="+mj-ea"/>
                <a:cs typeface="Arial" pitchFamily="34" charset="0"/>
              </a:defRPr>
            </a:lvl1pPr>
          </a:lstStyle>
          <a:p>
            <a:r>
              <a:rPr lang="cs-CZ" dirty="0"/>
              <a:t>Dopad změny výše zlevněného nájemného</a:t>
            </a:r>
          </a:p>
        </p:txBody>
      </p:sp>
      <p:cxnSp>
        <p:nvCxnSpPr>
          <p:cNvPr id="31" name="Straight Connector 30">
            <a:extLst>
              <a:ext uri="{FF2B5EF4-FFF2-40B4-BE49-F238E27FC236}">
                <a16:creationId xmlns:a16="http://schemas.microsoft.com/office/drawing/2014/main" id="{ABB31A8A-7BB9-4208-A51B-63E449F15B1C}"/>
              </a:ext>
            </a:extLst>
          </p:cNvPr>
          <p:cNvCxnSpPr>
            <a:cxnSpLocks/>
          </p:cNvCxnSpPr>
          <p:nvPr/>
        </p:nvCxnSpPr>
        <p:spPr>
          <a:xfrm>
            <a:off x="4825084" y="3599372"/>
            <a:ext cx="6624000" cy="0"/>
          </a:xfrm>
          <a:prstGeom prst="line">
            <a:avLst/>
          </a:prstGeom>
          <a:ln w="9525">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2A90C75B-BA31-4830-A4B3-CBBC83BE496F}"/>
              </a:ext>
            </a:extLst>
          </p:cNvPr>
          <p:cNvSpPr/>
          <p:nvPr/>
        </p:nvSpPr>
        <p:spPr>
          <a:xfrm>
            <a:off x="4825084" y="3273886"/>
            <a:ext cx="6881873" cy="334863"/>
          </a:xfrm>
          <a:prstGeom prst="rect">
            <a:avLst/>
          </a:prstGeom>
          <a:noFill/>
          <a:ln w="12700" cap="sq" cmpd="sng" algn="ctr">
            <a:noFill/>
            <a:prstDash val="solid"/>
            <a:miter lim="800000"/>
            <a:tailEnd type="none"/>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buClr>
                <a:schemeClr val="tx2"/>
              </a:buClr>
              <a:buSzPct val="110000"/>
              <a:defRPr/>
            </a:pPr>
            <a:r>
              <a:rPr lang="cs-CZ" sz="1600" b="1" dirty="0">
                <a:solidFill>
                  <a:srgbClr val="2E2E38"/>
                </a:solidFill>
                <a:latin typeface="+mj-lt"/>
              </a:rPr>
              <a:t>Průměrná výše dotace Prahy na 1 m2 (bez ohledu na dispozici bytů)</a:t>
            </a:r>
            <a:endParaRPr lang="cs-CZ" sz="1600" b="1" dirty="0">
              <a:solidFill>
                <a:schemeClr val="bg1"/>
              </a:solidFill>
              <a:latin typeface="+mj-lt"/>
            </a:endParaRPr>
          </a:p>
        </p:txBody>
      </p:sp>
      <p:sp>
        <p:nvSpPr>
          <p:cNvPr id="37" name="TextBox 36">
            <a:extLst>
              <a:ext uri="{FF2B5EF4-FFF2-40B4-BE49-F238E27FC236}">
                <a16:creationId xmlns:a16="http://schemas.microsoft.com/office/drawing/2014/main" id="{6F17388A-7866-4F0E-B2B2-9ABA203482EE}"/>
              </a:ext>
            </a:extLst>
          </p:cNvPr>
          <p:cNvSpPr txBox="1"/>
          <p:nvPr/>
        </p:nvSpPr>
        <p:spPr>
          <a:xfrm>
            <a:off x="600395" y="5866228"/>
            <a:ext cx="3990656" cy="344710"/>
          </a:xfrm>
          <a:prstGeom prst="rect">
            <a:avLst/>
          </a:prstGeom>
          <a:noFill/>
        </p:spPr>
        <p:txBody>
          <a:bodyPr wrap="square" lIns="0" tIns="36576" rIns="0" bIns="0" rtlCol="0">
            <a:spAutoFit/>
          </a:bodyPr>
          <a:lstStyle/>
          <a:p>
            <a:pPr algn="l">
              <a:spcAft>
                <a:spcPts val="600"/>
              </a:spcAft>
              <a:buClr>
                <a:schemeClr val="tx2"/>
              </a:buClr>
              <a:buSzPct val="80000"/>
            </a:pPr>
            <a:r>
              <a:rPr lang="cs-CZ" sz="1000" i="1" baseline="30000" dirty="0">
                <a:solidFill>
                  <a:schemeClr val="bg1">
                    <a:lumMod val="60000"/>
                    <a:lumOff val="40000"/>
                  </a:schemeClr>
                </a:solidFill>
                <a:latin typeface="Arial" panose="020B0604020202020204" pitchFamily="34" charset="0"/>
                <a:cs typeface="Arial" panose="020B0604020202020204" pitchFamily="34" charset="0"/>
              </a:rPr>
              <a:t>1</a:t>
            </a:r>
            <a:r>
              <a:rPr lang="pl-PL" sz="1000" i="1" dirty="0">
                <a:solidFill>
                  <a:schemeClr val="bg1">
                    <a:lumMod val="60000"/>
                    <a:lumOff val="40000"/>
                  </a:schemeClr>
                </a:solidFill>
                <a:latin typeface="Arial" panose="020B0604020202020204" pitchFamily="34" charset="0"/>
                <a:cs typeface="Arial" panose="020B0604020202020204" pitchFamily="34" charset="0"/>
              </a:rPr>
              <a:t>Tržby projektu v 1. roce provozní fáze snížené o platbu za dostupnost na základě výkonu</a:t>
            </a:r>
          </a:p>
        </p:txBody>
      </p:sp>
      <p:sp>
        <p:nvSpPr>
          <p:cNvPr id="2" name="Rectangle 1">
            <a:extLst>
              <a:ext uri="{FF2B5EF4-FFF2-40B4-BE49-F238E27FC236}">
                <a16:creationId xmlns:a16="http://schemas.microsoft.com/office/drawing/2014/main" id="{39CC5E15-4159-40E8-B064-F30F83768BD0}"/>
              </a:ext>
            </a:extLst>
          </p:cNvPr>
          <p:cNvSpPr/>
          <p:nvPr/>
        </p:nvSpPr>
        <p:spPr>
          <a:xfrm>
            <a:off x="600395" y="3156839"/>
            <a:ext cx="4125166" cy="2558161"/>
          </a:xfrm>
          <a:prstGeom prst="rect">
            <a:avLst/>
          </a:prstGeom>
          <a:noFill/>
          <a:ln w="19050">
            <a:solidFill>
              <a:schemeClr val="bg1">
                <a:lumMod val="60000"/>
                <a:lumOff val="40000"/>
              </a:schemeClr>
            </a:solidFill>
            <a:prstDash val="dash"/>
            <a:extLst>
              <a:ext uri="{C807C97D-BFC1-408E-A445-0C87EB9F89A2}">
                <ask:lineSketchStyleProps xmlns:ask="http://schemas.microsoft.com/office/drawing/2018/sketchyshapes" sd="1219033472">
                  <a:custGeom>
                    <a:avLst/>
                    <a:gdLst>
                      <a:gd name="connsiteX0" fmla="*/ 0 w 4125166"/>
                      <a:gd name="connsiteY0" fmla="*/ 0 h 2498901"/>
                      <a:gd name="connsiteX1" fmla="*/ 548058 w 4125166"/>
                      <a:gd name="connsiteY1" fmla="*/ 0 h 2498901"/>
                      <a:gd name="connsiteX2" fmla="*/ 1013612 w 4125166"/>
                      <a:gd name="connsiteY2" fmla="*/ 0 h 2498901"/>
                      <a:gd name="connsiteX3" fmla="*/ 1685425 w 4125166"/>
                      <a:gd name="connsiteY3" fmla="*/ 0 h 2498901"/>
                      <a:gd name="connsiteX4" fmla="*/ 2233483 w 4125166"/>
                      <a:gd name="connsiteY4" fmla="*/ 0 h 2498901"/>
                      <a:gd name="connsiteX5" fmla="*/ 2781541 w 4125166"/>
                      <a:gd name="connsiteY5" fmla="*/ 0 h 2498901"/>
                      <a:gd name="connsiteX6" fmla="*/ 3453353 w 4125166"/>
                      <a:gd name="connsiteY6" fmla="*/ 0 h 2498901"/>
                      <a:gd name="connsiteX7" fmla="*/ 4125166 w 4125166"/>
                      <a:gd name="connsiteY7" fmla="*/ 0 h 2498901"/>
                      <a:gd name="connsiteX8" fmla="*/ 4125166 w 4125166"/>
                      <a:gd name="connsiteY8" fmla="*/ 549758 h 2498901"/>
                      <a:gd name="connsiteX9" fmla="*/ 4125166 w 4125166"/>
                      <a:gd name="connsiteY9" fmla="*/ 999560 h 2498901"/>
                      <a:gd name="connsiteX10" fmla="*/ 4125166 w 4125166"/>
                      <a:gd name="connsiteY10" fmla="*/ 1449363 h 2498901"/>
                      <a:gd name="connsiteX11" fmla="*/ 4125166 w 4125166"/>
                      <a:gd name="connsiteY11" fmla="*/ 1949143 h 2498901"/>
                      <a:gd name="connsiteX12" fmla="*/ 4125166 w 4125166"/>
                      <a:gd name="connsiteY12" fmla="*/ 2498901 h 2498901"/>
                      <a:gd name="connsiteX13" fmla="*/ 3659612 w 4125166"/>
                      <a:gd name="connsiteY13" fmla="*/ 2498901 h 2498901"/>
                      <a:gd name="connsiteX14" fmla="*/ 2987799 w 4125166"/>
                      <a:gd name="connsiteY14" fmla="*/ 2498901 h 2498901"/>
                      <a:gd name="connsiteX15" fmla="*/ 2480993 w 4125166"/>
                      <a:gd name="connsiteY15" fmla="*/ 2498901 h 2498901"/>
                      <a:gd name="connsiteX16" fmla="*/ 1891683 w 4125166"/>
                      <a:gd name="connsiteY16" fmla="*/ 2498901 h 2498901"/>
                      <a:gd name="connsiteX17" fmla="*/ 1219871 w 4125166"/>
                      <a:gd name="connsiteY17" fmla="*/ 2498901 h 2498901"/>
                      <a:gd name="connsiteX18" fmla="*/ 630561 w 4125166"/>
                      <a:gd name="connsiteY18" fmla="*/ 2498901 h 2498901"/>
                      <a:gd name="connsiteX19" fmla="*/ 0 w 4125166"/>
                      <a:gd name="connsiteY19" fmla="*/ 2498901 h 2498901"/>
                      <a:gd name="connsiteX20" fmla="*/ 0 w 4125166"/>
                      <a:gd name="connsiteY20" fmla="*/ 2049099 h 2498901"/>
                      <a:gd name="connsiteX21" fmla="*/ 0 w 4125166"/>
                      <a:gd name="connsiteY21" fmla="*/ 1574308 h 2498901"/>
                      <a:gd name="connsiteX22" fmla="*/ 0 w 4125166"/>
                      <a:gd name="connsiteY22" fmla="*/ 1024549 h 2498901"/>
                      <a:gd name="connsiteX23" fmla="*/ 0 w 4125166"/>
                      <a:gd name="connsiteY23" fmla="*/ 524769 h 2498901"/>
                      <a:gd name="connsiteX24" fmla="*/ 0 w 4125166"/>
                      <a:gd name="connsiteY24" fmla="*/ 0 h 249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25166" h="2498901" extrusionOk="0">
                        <a:moveTo>
                          <a:pt x="0" y="0"/>
                        </a:moveTo>
                        <a:cubicBezTo>
                          <a:pt x="251437" y="-32443"/>
                          <a:pt x="414148" y="23279"/>
                          <a:pt x="548058" y="0"/>
                        </a:cubicBezTo>
                        <a:cubicBezTo>
                          <a:pt x="681968" y="-23279"/>
                          <a:pt x="891156" y="2492"/>
                          <a:pt x="1013612" y="0"/>
                        </a:cubicBezTo>
                        <a:cubicBezTo>
                          <a:pt x="1136068" y="-2492"/>
                          <a:pt x="1532948" y="74352"/>
                          <a:pt x="1685425" y="0"/>
                        </a:cubicBezTo>
                        <a:cubicBezTo>
                          <a:pt x="1837902" y="-74352"/>
                          <a:pt x="2105405" y="35565"/>
                          <a:pt x="2233483" y="0"/>
                        </a:cubicBezTo>
                        <a:cubicBezTo>
                          <a:pt x="2361561" y="-35565"/>
                          <a:pt x="2517931" y="5806"/>
                          <a:pt x="2781541" y="0"/>
                        </a:cubicBezTo>
                        <a:cubicBezTo>
                          <a:pt x="3045151" y="-5806"/>
                          <a:pt x="3184391" y="13475"/>
                          <a:pt x="3453353" y="0"/>
                        </a:cubicBezTo>
                        <a:cubicBezTo>
                          <a:pt x="3722315" y="-13475"/>
                          <a:pt x="3850084" y="10729"/>
                          <a:pt x="4125166" y="0"/>
                        </a:cubicBezTo>
                        <a:cubicBezTo>
                          <a:pt x="4186498" y="190967"/>
                          <a:pt x="4106534" y="365425"/>
                          <a:pt x="4125166" y="549758"/>
                        </a:cubicBezTo>
                        <a:cubicBezTo>
                          <a:pt x="4143798" y="734091"/>
                          <a:pt x="4113452" y="848156"/>
                          <a:pt x="4125166" y="999560"/>
                        </a:cubicBezTo>
                        <a:cubicBezTo>
                          <a:pt x="4136880" y="1150964"/>
                          <a:pt x="4114501" y="1287846"/>
                          <a:pt x="4125166" y="1449363"/>
                        </a:cubicBezTo>
                        <a:cubicBezTo>
                          <a:pt x="4135831" y="1610880"/>
                          <a:pt x="4088702" y="1699931"/>
                          <a:pt x="4125166" y="1949143"/>
                        </a:cubicBezTo>
                        <a:cubicBezTo>
                          <a:pt x="4161630" y="2198355"/>
                          <a:pt x="4118560" y="2270837"/>
                          <a:pt x="4125166" y="2498901"/>
                        </a:cubicBezTo>
                        <a:cubicBezTo>
                          <a:pt x="3944784" y="2505745"/>
                          <a:pt x="3796334" y="2443199"/>
                          <a:pt x="3659612" y="2498901"/>
                        </a:cubicBezTo>
                        <a:cubicBezTo>
                          <a:pt x="3522890" y="2554603"/>
                          <a:pt x="3203740" y="2435654"/>
                          <a:pt x="2987799" y="2498901"/>
                        </a:cubicBezTo>
                        <a:cubicBezTo>
                          <a:pt x="2771858" y="2562148"/>
                          <a:pt x="2727002" y="2484447"/>
                          <a:pt x="2480993" y="2498901"/>
                        </a:cubicBezTo>
                        <a:cubicBezTo>
                          <a:pt x="2234984" y="2513355"/>
                          <a:pt x="2081242" y="2476757"/>
                          <a:pt x="1891683" y="2498901"/>
                        </a:cubicBezTo>
                        <a:cubicBezTo>
                          <a:pt x="1702124" y="2521045"/>
                          <a:pt x="1413895" y="2496831"/>
                          <a:pt x="1219871" y="2498901"/>
                        </a:cubicBezTo>
                        <a:cubicBezTo>
                          <a:pt x="1025847" y="2500971"/>
                          <a:pt x="809644" y="2444747"/>
                          <a:pt x="630561" y="2498901"/>
                        </a:cubicBezTo>
                        <a:cubicBezTo>
                          <a:pt x="451478" y="2553055"/>
                          <a:pt x="301535" y="2440908"/>
                          <a:pt x="0" y="2498901"/>
                        </a:cubicBezTo>
                        <a:cubicBezTo>
                          <a:pt x="-12357" y="2385164"/>
                          <a:pt x="10659" y="2183369"/>
                          <a:pt x="0" y="2049099"/>
                        </a:cubicBezTo>
                        <a:cubicBezTo>
                          <a:pt x="-10659" y="1914829"/>
                          <a:pt x="44553" y="1774233"/>
                          <a:pt x="0" y="1574308"/>
                        </a:cubicBezTo>
                        <a:cubicBezTo>
                          <a:pt x="-44553" y="1374383"/>
                          <a:pt x="29085" y="1278000"/>
                          <a:pt x="0" y="1024549"/>
                        </a:cubicBezTo>
                        <a:cubicBezTo>
                          <a:pt x="-29085" y="771098"/>
                          <a:pt x="59219" y="729414"/>
                          <a:pt x="0" y="524769"/>
                        </a:cubicBezTo>
                        <a:cubicBezTo>
                          <a:pt x="-59219" y="320124"/>
                          <a:pt x="47566" y="17536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cs-CZ" sz="1200" dirty="0">
              <a:solidFill>
                <a:schemeClr val="tx1"/>
              </a:solidFill>
            </a:endParaRPr>
          </a:p>
        </p:txBody>
      </p:sp>
      <p:sp>
        <p:nvSpPr>
          <p:cNvPr id="34" name="TextBox 33">
            <a:extLst>
              <a:ext uri="{FF2B5EF4-FFF2-40B4-BE49-F238E27FC236}">
                <a16:creationId xmlns:a16="http://schemas.microsoft.com/office/drawing/2014/main" id="{2B52BC1C-4E2F-4EFD-A7AA-510F4DFE1DC2}"/>
              </a:ext>
            </a:extLst>
          </p:cNvPr>
          <p:cNvSpPr txBox="1"/>
          <p:nvPr/>
        </p:nvSpPr>
        <p:spPr>
          <a:xfrm>
            <a:off x="7606345" y="1677164"/>
            <a:ext cx="1838770" cy="252377"/>
          </a:xfrm>
          <a:prstGeom prst="rect">
            <a:avLst/>
          </a:prstGeom>
          <a:noFill/>
        </p:spPr>
        <p:txBody>
          <a:bodyPr wrap="square" lIns="0" tIns="36576" rIns="0" bIns="0" rtlCol="0">
            <a:spAutoFit/>
          </a:bodyPr>
          <a:lstStyle/>
          <a:p>
            <a:pPr algn="ctr">
              <a:spcAft>
                <a:spcPts val="600"/>
              </a:spcAft>
              <a:buClr>
                <a:schemeClr val="tx2"/>
              </a:buClr>
              <a:buSzPct val="80000"/>
            </a:pPr>
            <a:r>
              <a:rPr lang="cs-CZ" sz="1400" b="1" dirty="0">
                <a:solidFill>
                  <a:schemeClr val="bg1"/>
                </a:solidFill>
                <a:latin typeface="Arial" panose="020B0604020202020204" pitchFamily="34" charset="0"/>
                <a:cs typeface="Arial" panose="020B0604020202020204" pitchFamily="34" charset="0"/>
              </a:rPr>
              <a:t>65 %</a:t>
            </a:r>
          </a:p>
        </p:txBody>
      </p:sp>
      <p:sp>
        <p:nvSpPr>
          <p:cNvPr id="35" name="TextBox 34">
            <a:extLst>
              <a:ext uri="{FF2B5EF4-FFF2-40B4-BE49-F238E27FC236}">
                <a16:creationId xmlns:a16="http://schemas.microsoft.com/office/drawing/2014/main" id="{B523D9D8-15DC-428F-B18B-B200E2190266}"/>
              </a:ext>
            </a:extLst>
          </p:cNvPr>
          <p:cNvSpPr txBox="1"/>
          <p:nvPr/>
        </p:nvSpPr>
        <p:spPr>
          <a:xfrm>
            <a:off x="9411668" y="1668472"/>
            <a:ext cx="1838770" cy="252377"/>
          </a:xfrm>
          <a:prstGeom prst="rect">
            <a:avLst/>
          </a:prstGeom>
          <a:noFill/>
        </p:spPr>
        <p:txBody>
          <a:bodyPr wrap="square" lIns="0" tIns="36576" rIns="0" bIns="0" rtlCol="0">
            <a:spAutoFit/>
          </a:bodyPr>
          <a:lstStyle/>
          <a:p>
            <a:pPr algn="ctr">
              <a:spcAft>
                <a:spcPts val="600"/>
              </a:spcAft>
              <a:buClr>
                <a:schemeClr val="tx2"/>
              </a:buClr>
              <a:buSzPct val="80000"/>
            </a:pPr>
            <a:r>
              <a:rPr lang="cs-CZ" sz="1400" b="1" dirty="0">
                <a:solidFill>
                  <a:schemeClr val="bg1"/>
                </a:solidFill>
                <a:latin typeface="Arial" panose="020B0604020202020204" pitchFamily="34" charset="0"/>
                <a:cs typeface="Arial" panose="020B0604020202020204" pitchFamily="34" charset="0"/>
              </a:rPr>
              <a:t>75 %</a:t>
            </a:r>
          </a:p>
        </p:txBody>
      </p:sp>
      <p:sp>
        <p:nvSpPr>
          <p:cNvPr id="36" name="TextBox 35">
            <a:extLst>
              <a:ext uri="{FF2B5EF4-FFF2-40B4-BE49-F238E27FC236}">
                <a16:creationId xmlns:a16="http://schemas.microsoft.com/office/drawing/2014/main" id="{658892F2-F237-41FA-98BB-48E12AED6912}"/>
              </a:ext>
            </a:extLst>
          </p:cNvPr>
          <p:cNvSpPr txBox="1"/>
          <p:nvPr/>
        </p:nvSpPr>
        <p:spPr>
          <a:xfrm>
            <a:off x="5812566" y="1658947"/>
            <a:ext cx="1838770" cy="252377"/>
          </a:xfrm>
          <a:prstGeom prst="rect">
            <a:avLst/>
          </a:prstGeom>
          <a:noFill/>
        </p:spPr>
        <p:txBody>
          <a:bodyPr wrap="square" lIns="0" tIns="36576" rIns="0" bIns="0" rtlCol="0">
            <a:spAutoFit/>
          </a:bodyPr>
          <a:lstStyle/>
          <a:p>
            <a:pPr algn="ctr">
              <a:spcAft>
                <a:spcPts val="600"/>
              </a:spcAft>
              <a:buClr>
                <a:schemeClr val="tx2"/>
              </a:buClr>
              <a:buSzPct val="80000"/>
            </a:pPr>
            <a:r>
              <a:rPr lang="cs-CZ" sz="1400" b="1" dirty="0">
                <a:solidFill>
                  <a:schemeClr val="bg1"/>
                </a:solidFill>
                <a:latin typeface="Arial" panose="020B0604020202020204" pitchFamily="34" charset="0"/>
                <a:cs typeface="Arial" panose="020B0604020202020204" pitchFamily="34" charset="0"/>
              </a:rPr>
              <a:t>55 %</a:t>
            </a:r>
          </a:p>
        </p:txBody>
      </p:sp>
    </p:spTree>
    <p:extLst>
      <p:ext uri="{BB962C8B-B14F-4D97-AF65-F5344CB8AC3E}">
        <p14:creationId xmlns:p14="http://schemas.microsoft.com/office/powerpoint/2010/main" val="3629589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B92C24EF-3008-4F18-BCC3-BBB3D2562813}"/>
              </a:ext>
            </a:extLst>
          </p:cNvPr>
          <p:cNvCxnSpPr>
            <a:cxnSpLocks/>
          </p:cNvCxnSpPr>
          <p:nvPr/>
        </p:nvCxnSpPr>
        <p:spPr>
          <a:xfrm>
            <a:off x="4687991" y="1540688"/>
            <a:ext cx="6732000" cy="0"/>
          </a:xfrm>
          <a:prstGeom prst="line">
            <a:avLst/>
          </a:prstGeom>
          <a:ln w="9525">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2F5423A-64E5-4540-A298-2E160F8E00A4}"/>
              </a:ext>
            </a:extLst>
          </p:cNvPr>
          <p:cNvSpPr/>
          <p:nvPr/>
        </p:nvSpPr>
        <p:spPr>
          <a:xfrm>
            <a:off x="4702484" y="1200150"/>
            <a:ext cx="6759575" cy="334863"/>
          </a:xfrm>
          <a:prstGeom prst="rect">
            <a:avLst/>
          </a:prstGeom>
          <a:noFill/>
          <a:ln w="12700" cap="sq" cmpd="sng" algn="ctr">
            <a:noFill/>
            <a:prstDash val="solid"/>
            <a:miter lim="800000"/>
            <a:tailEnd type="none"/>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a:spcAft>
                <a:spcPts val="600"/>
              </a:spcAft>
              <a:buClr>
                <a:schemeClr val="tx2"/>
              </a:buClr>
              <a:buSzPct val="110000"/>
              <a:defRPr/>
            </a:pPr>
            <a:r>
              <a:rPr lang="cs-CZ" sz="1600" b="1" dirty="0">
                <a:solidFill>
                  <a:srgbClr val="2E2E38"/>
                </a:solidFill>
                <a:latin typeface="+mj-lt"/>
              </a:rPr>
              <a:t>Míra dostupnosti bydlení dle příjmových skupin domácností</a:t>
            </a:r>
            <a:endParaRPr lang="cs-CZ" sz="1600" b="1" dirty="0">
              <a:solidFill>
                <a:schemeClr val="bg1"/>
              </a:solidFill>
              <a:latin typeface="+mj-lt"/>
            </a:endParaRPr>
          </a:p>
        </p:txBody>
      </p:sp>
      <p:sp>
        <p:nvSpPr>
          <p:cNvPr id="14" name="Rectangle 13">
            <a:extLst>
              <a:ext uri="{FF2B5EF4-FFF2-40B4-BE49-F238E27FC236}">
                <a16:creationId xmlns:a16="http://schemas.microsoft.com/office/drawing/2014/main" id="{BA76FFFF-7FDD-4292-9FB8-E5CEF4DBB06E}"/>
              </a:ext>
            </a:extLst>
          </p:cNvPr>
          <p:cNvSpPr/>
          <p:nvPr/>
        </p:nvSpPr>
        <p:spPr>
          <a:xfrm>
            <a:off x="4820607" y="4973411"/>
            <a:ext cx="6625268" cy="334863"/>
          </a:xfrm>
          <a:prstGeom prst="rect">
            <a:avLst/>
          </a:prstGeom>
          <a:noFill/>
          <a:ln w="12700" cap="sq" cmpd="sng" algn="ctr">
            <a:noFill/>
            <a:prstDash val="solid"/>
            <a:miter lim="800000"/>
            <a:tailEnd type="none"/>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a:spcAft>
                <a:spcPts val="600"/>
              </a:spcAft>
              <a:buClr>
                <a:schemeClr val="tx2"/>
              </a:buClr>
              <a:buSzPct val="110000"/>
              <a:defRPr/>
            </a:pPr>
            <a:r>
              <a:rPr lang="cs-CZ" sz="1600" b="1">
                <a:solidFill>
                  <a:srgbClr val="2E2E38"/>
                </a:solidFill>
                <a:latin typeface="+mj-lt"/>
              </a:rPr>
              <a:t>Legenda</a:t>
            </a:r>
            <a:endParaRPr lang="cs-CZ" sz="1600" b="1">
              <a:solidFill>
                <a:schemeClr val="bg1"/>
              </a:solidFill>
              <a:latin typeface="+mj-lt"/>
            </a:endParaRPr>
          </a:p>
        </p:txBody>
      </p:sp>
      <p:sp>
        <p:nvSpPr>
          <p:cNvPr id="15" name="Rectangle 14">
            <a:extLst>
              <a:ext uri="{FF2B5EF4-FFF2-40B4-BE49-F238E27FC236}">
                <a16:creationId xmlns:a16="http://schemas.microsoft.com/office/drawing/2014/main" id="{929E599C-E948-42FB-B1FA-240F8A39BFF9}"/>
              </a:ext>
            </a:extLst>
          </p:cNvPr>
          <p:cNvSpPr/>
          <p:nvPr/>
        </p:nvSpPr>
        <p:spPr>
          <a:xfrm>
            <a:off x="4820607" y="5376086"/>
            <a:ext cx="452436" cy="213425"/>
          </a:xfrm>
          <a:prstGeom prst="rect">
            <a:avLst/>
          </a:prstGeom>
          <a:solidFill>
            <a:srgbClr val="3ACA9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cs-CZ" sz="1200">
              <a:solidFill>
                <a:schemeClr val="tx1"/>
              </a:solidFill>
            </a:endParaRPr>
          </a:p>
        </p:txBody>
      </p:sp>
      <p:sp>
        <p:nvSpPr>
          <p:cNvPr id="16" name="Rectangle 15">
            <a:extLst>
              <a:ext uri="{FF2B5EF4-FFF2-40B4-BE49-F238E27FC236}">
                <a16:creationId xmlns:a16="http://schemas.microsoft.com/office/drawing/2014/main" id="{D34DEDBD-DF71-4255-B429-2A28D69B501B}"/>
              </a:ext>
            </a:extLst>
          </p:cNvPr>
          <p:cNvSpPr/>
          <p:nvPr/>
        </p:nvSpPr>
        <p:spPr>
          <a:xfrm>
            <a:off x="4820607" y="5643929"/>
            <a:ext cx="452436" cy="213425"/>
          </a:xfrm>
          <a:prstGeom prst="rect">
            <a:avLst/>
          </a:prstGeom>
          <a:solidFill>
            <a:srgbClr val="BAEC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cs-CZ" sz="1200">
              <a:solidFill>
                <a:schemeClr val="tx1"/>
              </a:solidFill>
            </a:endParaRPr>
          </a:p>
        </p:txBody>
      </p:sp>
      <p:sp>
        <p:nvSpPr>
          <p:cNvPr id="17" name="TextBox 16">
            <a:extLst>
              <a:ext uri="{FF2B5EF4-FFF2-40B4-BE49-F238E27FC236}">
                <a16:creationId xmlns:a16="http://schemas.microsoft.com/office/drawing/2014/main" id="{977BFEE0-DA20-4243-876C-E8FC3AB8E2CB}"/>
              </a:ext>
            </a:extLst>
          </p:cNvPr>
          <p:cNvSpPr txBox="1"/>
          <p:nvPr/>
        </p:nvSpPr>
        <p:spPr>
          <a:xfrm>
            <a:off x="5522382" y="5375076"/>
            <a:ext cx="1944519" cy="215444"/>
          </a:xfrm>
          <a:prstGeom prst="rect">
            <a:avLst/>
          </a:prstGeom>
          <a:noFill/>
        </p:spPr>
        <p:txBody>
          <a:bodyPr wrap="square" lIns="0" tIns="0" rIns="0" bIns="0" rtlCol="0" anchor="ctr">
            <a:spAutoFit/>
          </a:bodyPr>
          <a:lstStyle/>
          <a:p>
            <a:pPr algn="l">
              <a:spcAft>
                <a:spcPts val="600"/>
              </a:spcAft>
              <a:buClr>
                <a:schemeClr val="tx2"/>
              </a:buClr>
              <a:buSzPct val="80000"/>
            </a:pPr>
            <a:r>
              <a:rPr lang="cs-CZ" sz="1400" dirty="0">
                <a:solidFill>
                  <a:schemeClr val="bg1"/>
                </a:solidFill>
                <a:latin typeface="+mj-lt"/>
                <a:cs typeface="Arial" panose="020B0604020202020204" pitchFamily="34" charset="0"/>
              </a:rPr>
              <a:t>Vysoká dostupnost</a:t>
            </a:r>
          </a:p>
        </p:txBody>
      </p:sp>
      <p:sp>
        <p:nvSpPr>
          <p:cNvPr id="18" name="Rectangle 17">
            <a:extLst>
              <a:ext uri="{FF2B5EF4-FFF2-40B4-BE49-F238E27FC236}">
                <a16:creationId xmlns:a16="http://schemas.microsoft.com/office/drawing/2014/main" id="{4677C5CD-6FDA-406A-89DC-ACBECAE0206C}"/>
              </a:ext>
            </a:extLst>
          </p:cNvPr>
          <p:cNvSpPr/>
          <p:nvPr/>
        </p:nvSpPr>
        <p:spPr>
          <a:xfrm>
            <a:off x="7466901" y="5376086"/>
            <a:ext cx="452436" cy="213425"/>
          </a:xfrm>
          <a:prstGeom prst="rect">
            <a:avLst/>
          </a:prstGeom>
          <a:solidFill>
            <a:schemeClr val="accent6">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cs-CZ" sz="1200">
              <a:solidFill>
                <a:schemeClr val="tx1"/>
              </a:solidFill>
            </a:endParaRPr>
          </a:p>
        </p:txBody>
      </p:sp>
      <p:sp>
        <p:nvSpPr>
          <p:cNvPr id="19" name="Rectangle 18">
            <a:extLst>
              <a:ext uri="{FF2B5EF4-FFF2-40B4-BE49-F238E27FC236}">
                <a16:creationId xmlns:a16="http://schemas.microsoft.com/office/drawing/2014/main" id="{2C5D72BE-F64C-4F1F-8A70-AA1D1C5729B7}"/>
              </a:ext>
            </a:extLst>
          </p:cNvPr>
          <p:cNvSpPr/>
          <p:nvPr/>
        </p:nvSpPr>
        <p:spPr>
          <a:xfrm>
            <a:off x="7466901" y="5643929"/>
            <a:ext cx="452436" cy="213425"/>
          </a:xfrm>
          <a:prstGeom prst="rect">
            <a:avLst/>
          </a:prstGeom>
          <a:solidFill>
            <a:schemeClr val="accent5">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cs-CZ" sz="1200">
              <a:solidFill>
                <a:schemeClr val="tx1"/>
              </a:solidFill>
            </a:endParaRPr>
          </a:p>
        </p:txBody>
      </p:sp>
      <p:sp>
        <p:nvSpPr>
          <p:cNvPr id="20" name="TextBox 19">
            <a:extLst>
              <a:ext uri="{FF2B5EF4-FFF2-40B4-BE49-F238E27FC236}">
                <a16:creationId xmlns:a16="http://schemas.microsoft.com/office/drawing/2014/main" id="{0ACDD7C0-73B0-45D4-B04E-FE4904E107AB}"/>
              </a:ext>
            </a:extLst>
          </p:cNvPr>
          <p:cNvSpPr txBox="1"/>
          <p:nvPr/>
        </p:nvSpPr>
        <p:spPr>
          <a:xfrm>
            <a:off x="5522382" y="5642919"/>
            <a:ext cx="1944519" cy="215444"/>
          </a:xfrm>
          <a:prstGeom prst="rect">
            <a:avLst/>
          </a:prstGeom>
          <a:noFill/>
        </p:spPr>
        <p:txBody>
          <a:bodyPr wrap="square" lIns="0" tIns="0" rIns="0" bIns="0" rtlCol="0" anchor="ctr">
            <a:spAutoFit/>
          </a:bodyPr>
          <a:lstStyle/>
          <a:p>
            <a:pPr algn="l">
              <a:spcAft>
                <a:spcPts val="600"/>
              </a:spcAft>
              <a:buClr>
                <a:schemeClr val="tx2"/>
              </a:buClr>
              <a:buSzPct val="80000"/>
            </a:pPr>
            <a:r>
              <a:rPr lang="cs-CZ" sz="1400" dirty="0">
                <a:solidFill>
                  <a:schemeClr val="bg1"/>
                </a:solidFill>
                <a:latin typeface="+mj-lt"/>
                <a:cs typeface="Arial" panose="020B0604020202020204" pitchFamily="34" charset="0"/>
              </a:rPr>
              <a:t>Střední dostupnost</a:t>
            </a:r>
          </a:p>
        </p:txBody>
      </p:sp>
      <p:sp>
        <p:nvSpPr>
          <p:cNvPr id="21" name="TextBox 20">
            <a:extLst>
              <a:ext uri="{FF2B5EF4-FFF2-40B4-BE49-F238E27FC236}">
                <a16:creationId xmlns:a16="http://schemas.microsoft.com/office/drawing/2014/main" id="{78618FEC-0226-403A-912C-57C835B3F01D}"/>
              </a:ext>
            </a:extLst>
          </p:cNvPr>
          <p:cNvSpPr txBox="1"/>
          <p:nvPr/>
        </p:nvSpPr>
        <p:spPr>
          <a:xfrm>
            <a:off x="8168676" y="5375076"/>
            <a:ext cx="1944519" cy="215444"/>
          </a:xfrm>
          <a:prstGeom prst="rect">
            <a:avLst/>
          </a:prstGeom>
          <a:noFill/>
        </p:spPr>
        <p:txBody>
          <a:bodyPr wrap="square" lIns="0" tIns="0" rIns="0" bIns="0" rtlCol="0" anchor="ctr">
            <a:spAutoFit/>
          </a:bodyPr>
          <a:lstStyle/>
          <a:p>
            <a:pPr algn="l">
              <a:spcAft>
                <a:spcPts val="600"/>
              </a:spcAft>
              <a:buClr>
                <a:schemeClr val="tx2"/>
              </a:buClr>
              <a:buSzPct val="80000"/>
            </a:pPr>
            <a:r>
              <a:rPr lang="cs-CZ" sz="1400" dirty="0">
                <a:solidFill>
                  <a:schemeClr val="bg1"/>
                </a:solidFill>
                <a:latin typeface="+mj-lt"/>
                <a:cs typeface="Arial" panose="020B0604020202020204" pitchFamily="34" charset="0"/>
              </a:rPr>
              <a:t>Nízká dostupnost</a:t>
            </a:r>
          </a:p>
        </p:txBody>
      </p:sp>
      <p:sp>
        <p:nvSpPr>
          <p:cNvPr id="22" name="TextBox 21">
            <a:extLst>
              <a:ext uri="{FF2B5EF4-FFF2-40B4-BE49-F238E27FC236}">
                <a16:creationId xmlns:a16="http://schemas.microsoft.com/office/drawing/2014/main" id="{FE9CDB66-0C17-4BE5-B59A-DCF910DBEBA7}"/>
              </a:ext>
            </a:extLst>
          </p:cNvPr>
          <p:cNvSpPr txBox="1"/>
          <p:nvPr/>
        </p:nvSpPr>
        <p:spPr>
          <a:xfrm>
            <a:off x="8168676" y="5642919"/>
            <a:ext cx="1944519" cy="215444"/>
          </a:xfrm>
          <a:prstGeom prst="rect">
            <a:avLst/>
          </a:prstGeom>
          <a:noFill/>
        </p:spPr>
        <p:txBody>
          <a:bodyPr wrap="square" lIns="0" tIns="0" rIns="0" bIns="0" rtlCol="0" anchor="ctr">
            <a:spAutoFit/>
          </a:bodyPr>
          <a:lstStyle/>
          <a:p>
            <a:pPr algn="l">
              <a:spcAft>
                <a:spcPts val="600"/>
              </a:spcAft>
              <a:buClr>
                <a:schemeClr val="tx2"/>
              </a:buClr>
              <a:buSzPct val="80000"/>
            </a:pPr>
            <a:r>
              <a:rPr lang="cs-CZ" sz="1400">
                <a:solidFill>
                  <a:schemeClr val="bg1"/>
                </a:solidFill>
                <a:latin typeface="+mj-lt"/>
                <a:cs typeface="Arial" panose="020B0604020202020204" pitchFamily="34" charset="0"/>
              </a:rPr>
              <a:t>Nedostupné</a:t>
            </a:r>
          </a:p>
        </p:txBody>
      </p:sp>
      <p:graphicFrame>
        <p:nvGraphicFramePr>
          <p:cNvPr id="24" name="Table 23">
            <a:extLst>
              <a:ext uri="{FF2B5EF4-FFF2-40B4-BE49-F238E27FC236}">
                <a16:creationId xmlns:a16="http://schemas.microsoft.com/office/drawing/2014/main" id="{2E600777-A93F-4A56-8DC3-8EEA5F5FA56E}"/>
              </a:ext>
            </a:extLst>
          </p:cNvPr>
          <p:cNvGraphicFramePr>
            <a:graphicFrameLocks noGrp="1"/>
          </p:cNvGraphicFramePr>
          <p:nvPr/>
        </p:nvGraphicFramePr>
        <p:xfrm>
          <a:off x="4702484" y="1731439"/>
          <a:ext cx="6764468" cy="3090946"/>
        </p:xfrm>
        <a:graphic>
          <a:graphicData uri="http://schemas.openxmlformats.org/drawingml/2006/table">
            <a:tbl>
              <a:tblPr/>
              <a:tblGrid>
                <a:gridCol w="593224">
                  <a:extLst>
                    <a:ext uri="{9D8B030D-6E8A-4147-A177-3AD203B41FA5}">
                      <a16:colId xmlns:a16="http://schemas.microsoft.com/office/drawing/2014/main" val="2373656011"/>
                    </a:ext>
                  </a:extLst>
                </a:gridCol>
                <a:gridCol w="495824">
                  <a:extLst>
                    <a:ext uri="{9D8B030D-6E8A-4147-A177-3AD203B41FA5}">
                      <a16:colId xmlns:a16="http://schemas.microsoft.com/office/drawing/2014/main" val="3015730875"/>
                    </a:ext>
                  </a:extLst>
                </a:gridCol>
                <a:gridCol w="495824">
                  <a:extLst>
                    <a:ext uri="{9D8B030D-6E8A-4147-A177-3AD203B41FA5}">
                      <a16:colId xmlns:a16="http://schemas.microsoft.com/office/drawing/2014/main" val="2034115692"/>
                    </a:ext>
                  </a:extLst>
                </a:gridCol>
                <a:gridCol w="495824">
                  <a:extLst>
                    <a:ext uri="{9D8B030D-6E8A-4147-A177-3AD203B41FA5}">
                      <a16:colId xmlns:a16="http://schemas.microsoft.com/office/drawing/2014/main" val="1109498999"/>
                    </a:ext>
                  </a:extLst>
                </a:gridCol>
                <a:gridCol w="495824">
                  <a:extLst>
                    <a:ext uri="{9D8B030D-6E8A-4147-A177-3AD203B41FA5}">
                      <a16:colId xmlns:a16="http://schemas.microsoft.com/office/drawing/2014/main" val="4002168828"/>
                    </a:ext>
                  </a:extLst>
                </a:gridCol>
                <a:gridCol w="97400">
                  <a:extLst>
                    <a:ext uri="{9D8B030D-6E8A-4147-A177-3AD203B41FA5}">
                      <a16:colId xmlns:a16="http://schemas.microsoft.com/office/drawing/2014/main" val="3176906826"/>
                    </a:ext>
                  </a:extLst>
                </a:gridCol>
                <a:gridCol w="495824">
                  <a:extLst>
                    <a:ext uri="{9D8B030D-6E8A-4147-A177-3AD203B41FA5}">
                      <a16:colId xmlns:a16="http://schemas.microsoft.com/office/drawing/2014/main" val="3162744426"/>
                    </a:ext>
                  </a:extLst>
                </a:gridCol>
                <a:gridCol w="495824">
                  <a:extLst>
                    <a:ext uri="{9D8B030D-6E8A-4147-A177-3AD203B41FA5}">
                      <a16:colId xmlns:a16="http://schemas.microsoft.com/office/drawing/2014/main" val="2249558455"/>
                    </a:ext>
                  </a:extLst>
                </a:gridCol>
                <a:gridCol w="495824">
                  <a:extLst>
                    <a:ext uri="{9D8B030D-6E8A-4147-A177-3AD203B41FA5}">
                      <a16:colId xmlns:a16="http://schemas.microsoft.com/office/drawing/2014/main" val="4090427843"/>
                    </a:ext>
                  </a:extLst>
                </a:gridCol>
                <a:gridCol w="495824">
                  <a:extLst>
                    <a:ext uri="{9D8B030D-6E8A-4147-A177-3AD203B41FA5}">
                      <a16:colId xmlns:a16="http://schemas.microsoft.com/office/drawing/2014/main" val="2093780656"/>
                    </a:ext>
                  </a:extLst>
                </a:gridCol>
                <a:gridCol w="123956">
                  <a:extLst>
                    <a:ext uri="{9D8B030D-6E8A-4147-A177-3AD203B41FA5}">
                      <a16:colId xmlns:a16="http://schemas.microsoft.com/office/drawing/2014/main" val="4118892590"/>
                    </a:ext>
                  </a:extLst>
                </a:gridCol>
                <a:gridCol w="495824">
                  <a:extLst>
                    <a:ext uri="{9D8B030D-6E8A-4147-A177-3AD203B41FA5}">
                      <a16:colId xmlns:a16="http://schemas.microsoft.com/office/drawing/2014/main" val="2099753215"/>
                    </a:ext>
                  </a:extLst>
                </a:gridCol>
                <a:gridCol w="495824">
                  <a:extLst>
                    <a:ext uri="{9D8B030D-6E8A-4147-A177-3AD203B41FA5}">
                      <a16:colId xmlns:a16="http://schemas.microsoft.com/office/drawing/2014/main" val="571825283"/>
                    </a:ext>
                  </a:extLst>
                </a:gridCol>
                <a:gridCol w="495824">
                  <a:extLst>
                    <a:ext uri="{9D8B030D-6E8A-4147-A177-3AD203B41FA5}">
                      <a16:colId xmlns:a16="http://schemas.microsoft.com/office/drawing/2014/main" val="3014840296"/>
                    </a:ext>
                  </a:extLst>
                </a:gridCol>
                <a:gridCol w="495824">
                  <a:extLst>
                    <a:ext uri="{9D8B030D-6E8A-4147-A177-3AD203B41FA5}">
                      <a16:colId xmlns:a16="http://schemas.microsoft.com/office/drawing/2014/main" val="1940721418"/>
                    </a:ext>
                  </a:extLst>
                </a:gridCol>
              </a:tblGrid>
              <a:tr h="196503">
                <a:tc>
                  <a:txBody>
                    <a:bodyPr/>
                    <a:lstStyle/>
                    <a:p>
                      <a:pPr algn="ctr" fontAlgn="b"/>
                      <a:r>
                        <a:rPr lang="cs-CZ" sz="1200" b="1" i="0" u="none" strike="noStrike" dirty="0">
                          <a:solidFill>
                            <a:schemeClr val="tx1"/>
                          </a:solidFill>
                          <a:effectLst/>
                          <a:latin typeface="+mj-lt"/>
                        </a:rPr>
                        <a:t>Scénář</a:t>
                      </a:r>
                    </a:p>
                  </a:txBody>
                  <a:tcPr marL="36000" marR="36000" marT="36000" marB="36000" anchor="ctr">
                    <a:lnL>
                      <a:noFill/>
                    </a:lnL>
                    <a:lnR w="6350" cap="flat" cmpd="sng" algn="ctr">
                      <a:no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rtl="0" fontAlgn="t"/>
                      <a:r>
                        <a:rPr lang="cs-CZ" sz="1200" b="1" i="0" u="none" strike="noStrike" dirty="0">
                          <a:solidFill>
                            <a:schemeClr val="tx1"/>
                          </a:solidFill>
                          <a:effectLst/>
                          <a:latin typeface="+mj-lt"/>
                        </a:rPr>
                        <a:t>55 %</a:t>
                      </a: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ctr" fontAlgn="b"/>
                      <a:endParaRPr lang="cs-CZ" sz="1200" b="0" i="0" u="none" strike="noStrike" dirty="0">
                        <a:solidFill>
                          <a:srgbClr val="000000"/>
                        </a:solidFill>
                        <a:effectLst/>
                        <a:latin typeface="+mj-lt"/>
                      </a:endParaRPr>
                    </a:p>
                  </a:txBody>
                  <a:tcPr marL="36000" marR="36000" marT="36000" marB="36000" anchor="ctr">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algn="ctr" defTabSz="913943" rtl="0" eaLnBrk="1" fontAlgn="t" latinLnBrk="0" hangingPunct="1"/>
                      <a:r>
                        <a:rPr lang="cs-CZ" sz="1200" b="1" i="0" u="none" strike="noStrike" kern="1200" dirty="0">
                          <a:solidFill>
                            <a:schemeClr val="tx1"/>
                          </a:solidFill>
                          <a:effectLst/>
                          <a:latin typeface="+mj-lt"/>
                          <a:ea typeface="+mn-ea"/>
                          <a:cs typeface="+mn-cs"/>
                        </a:rPr>
                        <a:t>65 %</a:t>
                      </a: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ctr" fontAlgn="b"/>
                      <a:endParaRPr lang="cs-CZ" sz="1200" b="0" i="0" u="none" strike="noStrike" dirty="0">
                        <a:solidFill>
                          <a:srgbClr val="000000"/>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rtl="0" fontAlgn="t"/>
                      <a:r>
                        <a:rPr lang="cs-CZ" sz="1200" b="1" i="0" u="none" strike="noStrike" dirty="0">
                          <a:solidFill>
                            <a:schemeClr val="tx1"/>
                          </a:solidFill>
                          <a:effectLst/>
                          <a:latin typeface="+mj-lt"/>
                        </a:rPr>
                        <a:t>75 %</a:t>
                      </a:r>
                    </a:p>
                  </a:txBody>
                  <a:tcPr marL="36000" marR="36000" marT="36000" marB="36000" anchor="ctr">
                    <a:lnL w="381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973227809"/>
                  </a:ext>
                </a:extLst>
              </a:tr>
              <a:tr h="287266">
                <a:tc>
                  <a:txBody>
                    <a:bodyPr/>
                    <a:lstStyle/>
                    <a:p>
                      <a:pPr algn="ctr" rtl="0" fontAlgn="t"/>
                      <a:r>
                        <a:rPr lang="cs-CZ" sz="1200" b="1" i="0" u="none" strike="noStrike" dirty="0">
                          <a:solidFill>
                            <a:schemeClr val="tx1"/>
                          </a:solidFill>
                          <a:effectLst/>
                          <a:latin typeface="+mj-lt"/>
                        </a:rPr>
                        <a:t>Decil</a:t>
                      </a: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tc>
                  <a:txBody>
                    <a:bodyPr/>
                    <a:lstStyle/>
                    <a:p>
                      <a:pPr algn="ctr" rtl="0" fontAlgn="t"/>
                      <a:r>
                        <a:rPr lang="cs-CZ" sz="1200" b="1" i="0" u="none" strike="noStrike" dirty="0">
                          <a:solidFill>
                            <a:schemeClr val="tx1"/>
                          </a:solidFill>
                          <a:effectLst/>
                          <a:latin typeface="+mj-lt"/>
                        </a:rPr>
                        <a:t>1+kk</a:t>
                      </a:r>
                    </a:p>
                  </a:txBody>
                  <a:tcPr marL="36000" marR="36000" marT="36000" marB="36000" anchor="ctr">
                    <a:lnL w="635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tc>
                  <a:txBody>
                    <a:bodyPr/>
                    <a:lstStyle/>
                    <a:p>
                      <a:pPr algn="ctr" rtl="0" fontAlgn="t"/>
                      <a:r>
                        <a:rPr lang="cs-CZ" sz="1200" b="1" i="0" u="none" strike="noStrike" dirty="0">
                          <a:solidFill>
                            <a:schemeClr val="tx1"/>
                          </a:solidFill>
                          <a:effectLst/>
                          <a:latin typeface="+mj-lt"/>
                        </a:rPr>
                        <a:t>2+kk</a:t>
                      </a:r>
                    </a:p>
                  </a:txBody>
                  <a:tcPr marL="36000" marR="36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tc>
                  <a:txBody>
                    <a:bodyPr/>
                    <a:lstStyle/>
                    <a:p>
                      <a:pPr algn="ctr" rtl="0" fontAlgn="t"/>
                      <a:r>
                        <a:rPr lang="cs-CZ" sz="1200" b="1" i="0" u="none" strike="noStrike" dirty="0">
                          <a:solidFill>
                            <a:schemeClr val="tx1"/>
                          </a:solidFill>
                          <a:effectLst/>
                          <a:latin typeface="+mj-lt"/>
                        </a:rPr>
                        <a:t>3+kk</a:t>
                      </a:r>
                    </a:p>
                  </a:txBody>
                  <a:tcPr marL="36000" marR="36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tc>
                  <a:txBody>
                    <a:bodyPr/>
                    <a:lstStyle/>
                    <a:p>
                      <a:pPr algn="ctr" rtl="0" fontAlgn="t"/>
                      <a:r>
                        <a:rPr lang="cs-CZ" sz="1200" b="1" i="0" u="none" strike="noStrike" dirty="0">
                          <a:solidFill>
                            <a:schemeClr val="tx1"/>
                          </a:solidFill>
                          <a:effectLst/>
                          <a:latin typeface="+mj-lt"/>
                        </a:rPr>
                        <a:t>4+kk</a:t>
                      </a:r>
                    </a:p>
                  </a:txBody>
                  <a:tcPr marL="36000" marR="36000" marT="36000" marB="36000" anchor="ctr">
                    <a:lnL w="317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tc>
                  <a:txBody>
                    <a:bodyPr/>
                    <a:lstStyle/>
                    <a:p>
                      <a:pPr algn="ctr" fontAlgn="b"/>
                      <a:endParaRPr lang="cs-CZ" sz="1200" b="0" i="0" u="none" strike="noStrike" dirty="0">
                        <a:solidFill>
                          <a:srgbClr val="000000"/>
                        </a:solidFill>
                        <a:effectLst/>
                        <a:latin typeface="+mj-lt"/>
                      </a:endParaRPr>
                    </a:p>
                  </a:txBody>
                  <a:tcPr marL="36000" marR="36000" marT="36000" marB="36000" anchor="ctr">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r>
                        <a:rPr lang="cs-CZ" sz="1200" b="1" i="0" u="none" strike="noStrike" dirty="0">
                          <a:solidFill>
                            <a:schemeClr val="tx1"/>
                          </a:solidFill>
                          <a:effectLst/>
                          <a:latin typeface="+mj-lt"/>
                        </a:rPr>
                        <a:t>1+kk</a:t>
                      </a:r>
                    </a:p>
                  </a:txBody>
                  <a:tcPr marL="36000" marR="36000" marT="36000" marB="3600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tc>
                  <a:txBody>
                    <a:bodyPr/>
                    <a:lstStyle/>
                    <a:p>
                      <a:pPr algn="ctr" rtl="0" fontAlgn="t"/>
                      <a:r>
                        <a:rPr lang="cs-CZ" sz="1200" b="1" i="0" u="none" strike="noStrike" dirty="0">
                          <a:solidFill>
                            <a:schemeClr val="tx1"/>
                          </a:solidFill>
                          <a:effectLst/>
                          <a:latin typeface="+mj-lt"/>
                        </a:rPr>
                        <a:t>2+kk</a:t>
                      </a:r>
                    </a:p>
                  </a:txBody>
                  <a:tcPr marL="36000" marR="36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tc>
                  <a:txBody>
                    <a:bodyPr/>
                    <a:lstStyle/>
                    <a:p>
                      <a:pPr algn="ctr" rtl="0" fontAlgn="t"/>
                      <a:r>
                        <a:rPr lang="cs-CZ" sz="1200" b="1" i="0" u="none" strike="noStrike" dirty="0">
                          <a:solidFill>
                            <a:schemeClr val="tx1"/>
                          </a:solidFill>
                          <a:effectLst/>
                          <a:latin typeface="+mj-lt"/>
                        </a:rPr>
                        <a:t>3+kk</a:t>
                      </a:r>
                    </a:p>
                  </a:txBody>
                  <a:tcPr marL="36000" marR="36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tc>
                  <a:txBody>
                    <a:bodyPr/>
                    <a:lstStyle/>
                    <a:p>
                      <a:pPr algn="ctr" rtl="0" fontAlgn="t"/>
                      <a:r>
                        <a:rPr lang="cs-CZ" sz="1200" b="1" i="0" u="none" strike="noStrike" dirty="0">
                          <a:solidFill>
                            <a:schemeClr val="tx1"/>
                          </a:solidFill>
                          <a:effectLst/>
                          <a:latin typeface="+mj-lt"/>
                        </a:rPr>
                        <a:t>4+kk</a:t>
                      </a:r>
                    </a:p>
                  </a:txBody>
                  <a:tcPr marL="36000" marR="36000" marT="36000" marB="36000" anchor="ct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tc>
                  <a:txBody>
                    <a:bodyPr/>
                    <a:lstStyle/>
                    <a:p>
                      <a:pPr algn="ctr" fontAlgn="b"/>
                      <a:endParaRPr lang="cs-CZ" sz="1200" b="0" i="0" u="none" strike="noStrike" dirty="0">
                        <a:solidFill>
                          <a:srgbClr val="000000"/>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r>
                        <a:rPr lang="cs-CZ" sz="1200" b="1" i="0" u="none" strike="noStrike" dirty="0">
                          <a:solidFill>
                            <a:schemeClr val="tx1"/>
                          </a:solidFill>
                          <a:effectLst/>
                          <a:latin typeface="+mj-lt"/>
                        </a:rPr>
                        <a:t>1+kk</a:t>
                      </a:r>
                    </a:p>
                  </a:txBody>
                  <a:tcPr marL="36000" marR="36000" marT="36000" marB="36000" anchor="ctr">
                    <a:lnL w="381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tc>
                  <a:txBody>
                    <a:bodyPr/>
                    <a:lstStyle/>
                    <a:p>
                      <a:pPr algn="ctr" rtl="0" fontAlgn="t"/>
                      <a:r>
                        <a:rPr lang="cs-CZ" sz="1200" b="1" i="0" u="none" strike="noStrike" dirty="0">
                          <a:solidFill>
                            <a:schemeClr val="tx1"/>
                          </a:solidFill>
                          <a:effectLst/>
                          <a:latin typeface="+mj-lt"/>
                        </a:rPr>
                        <a:t>2+kk</a:t>
                      </a:r>
                    </a:p>
                  </a:txBody>
                  <a:tcPr marL="36000" marR="36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tc>
                  <a:txBody>
                    <a:bodyPr/>
                    <a:lstStyle/>
                    <a:p>
                      <a:pPr algn="ctr" rtl="0" fontAlgn="t"/>
                      <a:r>
                        <a:rPr lang="cs-CZ" sz="1200" b="1" i="0" u="none" strike="noStrike" dirty="0">
                          <a:solidFill>
                            <a:schemeClr val="tx1"/>
                          </a:solidFill>
                          <a:effectLst/>
                          <a:latin typeface="+mj-lt"/>
                        </a:rPr>
                        <a:t>3+kk</a:t>
                      </a:r>
                    </a:p>
                  </a:txBody>
                  <a:tcPr marL="36000" marR="36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tc>
                  <a:txBody>
                    <a:bodyPr/>
                    <a:lstStyle/>
                    <a:p>
                      <a:pPr algn="ctr" rtl="0" fontAlgn="t"/>
                      <a:r>
                        <a:rPr lang="cs-CZ" sz="1200" b="1" i="0" u="none" strike="noStrike" dirty="0">
                          <a:solidFill>
                            <a:schemeClr val="tx1"/>
                          </a:solidFill>
                          <a:effectLst/>
                          <a:latin typeface="+mj-lt"/>
                        </a:rPr>
                        <a:t>4+kk</a:t>
                      </a:r>
                    </a:p>
                  </a:txBody>
                  <a:tcPr marL="36000" marR="36000" marT="36000" marB="36000" anchor="ctr">
                    <a:lnL w="317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extLst>
                  <a:ext uri="{0D108BD9-81ED-4DB2-BD59-A6C34878D82A}">
                    <a16:rowId xmlns:a16="http://schemas.microsoft.com/office/drawing/2014/main" val="2221523951"/>
                  </a:ext>
                </a:extLst>
              </a:tr>
              <a:tr h="196503">
                <a:tc>
                  <a:txBody>
                    <a:bodyPr/>
                    <a:lstStyle/>
                    <a:p>
                      <a:pPr algn="ctr" rtl="0" fontAlgn="t"/>
                      <a:r>
                        <a:rPr lang="cs-CZ" sz="1200" b="1" i="0" u="none" strike="noStrike" dirty="0">
                          <a:solidFill>
                            <a:schemeClr val="bg2"/>
                          </a:solidFill>
                          <a:effectLst/>
                          <a:latin typeface="+mj-lt"/>
                        </a:rPr>
                        <a:t>1</a:t>
                      </a: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ctr" fontAlgn="b"/>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lang="cs-CZ" sz="1200" b="0" i="0" u="none" strike="noStrike" kern="1200" dirty="0">
                        <a:solidFill>
                          <a:schemeClr val="bg2"/>
                        </a:solidFill>
                        <a:effectLst/>
                        <a:latin typeface="+mn-l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ctr" fontAlgn="b"/>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extLst>
                  <a:ext uri="{0D108BD9-81ED-4DB2-BD59-A6C34878D82A}">
                    <a16:rowId xmlns:a16="http://schemas.microsoft.com/office/drawing/2014/main" val="938030242"/>
                  </a:ext>
                </a:extLst>
              </a:tr>
              <a:tr h="222346">
                <a:tc>
                  <a:txBody>
                    <a:bodyPr/>
                    <a:lstStyle/>
                    <a:p>
                      <a:pPr algn="ctr" rtl="0" fontAlgn="t"/>
                      <a:r>
                        <a:rPr lang="cs-CZ" sz="1200" b="1" i="0" u="none" strike="noStrike" dirty="0">
                          <a:solidFill>
                            <a:schemeClr val="bg2"/>
                          </a:solidFill>
                          <a:effectLst/>
                          <a:latin typeface="+mj-lt"/>
                        </a:rPr>
                        <a:t>2</a:t>
                      </a: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algn="ctr" fontAlgn="b"/>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lang="cs-CZ" sz="1200" b="0" i="0" u="none" strike="noStrike" kern="1200" dirty="0">
                        <a:solidFill>
                          <a:schemeClr val="bg2"/>
                        </a:solidFill>
                        <a:effectLst/>
                        <a:latin typeface="+mn-l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CE4C7"/>
                    </a:solidFill>
                  </a:tcPr>
                </a:tc>
                <a:tc>
                  <a:txBody>
                    <a:bodyPr/>
                    <a:lstStyle/>
                    <a:p>
                      <a:pPr algn="ctr" fontAlgn="b"/>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8D6"/>
                    </a:solidFill>
                  </a:tcPr>
                </a:tc>
                <a:extLst>
                  <a:ext uri="{0D108BD9-81ED-4DB2-BD59-A6C34878D82A}">
                    <a16:rowId xmlns:a16="http://schemas.microsoft.com/office/drawing/2014/main" val="223454779"/>
                  </a:ext>
                </a:extLst>
              </a:tr>
              <a:tr h="196503">
                <a:tc>
                  <a:txBody>
                    <a:bodyPr/>
                    <a:lstStyle/>
                    <a:p>
                      <a:pPr algn="ctr" rtl="0" fontAlgn="t"/>
                      <a:r>
                        <a:rPr lang="cs-CZ" sz="1200" b="1" i="0" u="none" strike="noStrike" dirty="0">
                          <a:solidFill>
                            <a:schemeClr val="bg2"/>
                          </a:solidFill>
                          <a:effectLst/>
                          <a:latin typeface="+mj-lt"/>
                        </a:rPr>
                        <a:t>3</a:t>
                      </a: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algn="ctr" fontAlgn="b"/>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lang="cs-CZ" sz="1200" b="0" i="0" u="none" strike="noStrike" kern="1200" dirty="0">
                        <a:solidFill>
                          <a:schemeClr val="bg2"/>
                        </a:solidFill>
                        <a:effectLst/>
                        <a:latin typeface="+mn-l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8D6"/>
                    </a:solidFill>
                  </a:tcPr>
                </a:tc>
                <a:tc>
                  <a:txBody>
                    <a:bodyPr/>
                    <a:lstStyle/>
                    <a:p>
                      <a:pPr algn="ctr" fontAlgn="b"/>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8D6"/>
                    </a:solidFill>
                  </a:tcPr>
                </a:tc>
                <a:extLst>
                  <a:ext uri="{0D108BD9-81ED-4DB2-BD59-A6C34878D82A}">
                    <a16:rowId xmlns:a16="http://schemas.microsoft.com/office/drawing/2014/main" val="2165325739"/>
                  </a:ext>
                </a:extLst>
              </a:tr>
              <a:tr h="196503">
                <a:tc>
                  <a:txBody>
                    <a:bodyPr/>
                    <a:lstStyle/>
                    <a:p>
                      <a:pPr algn="ctr" rtl="0" fontAlgn="t"/>
                      <a:r>
                        <a:rPr lang="cs-CZ" sz="1200" b="1" i="0" u="none" strike="noStrike" dirty="0">
                          <a:solidFill>
                            <a:schemeClr val="bg2"/>
                          </a:solidFill>
                          <a:effectLst/>
                          <a:latin typeface="+mj-lt"/>
                        </a:rPr>
                        <a:t>4</a:t>
                      </a: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8D6"/>
                    </a:solidFill>
                  </a:tcPr>
                </a:tc>
                <a:tc>
                  <a:txBody>
                    <a:bodyPr/>
                    <a:lstStyle/>
                    <a:p>
                      <a:pPr algn="ctr" fontAlgn="b"/>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lang="cs-CZ" sz="1200" b="0" i="0" u="none" strike="noStrike" kern="1200" dirty="0">
                        <a:solidFill>
                          <a:schemeClr val="bg2"/>
                        </a:solidFill>
                        <a:effectLst/>
                        <a:latin typeface="+mn-l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8D6"/>
                    </a:solidFill>
                  </a:tcPr>
                </a:tc>
                <a:tc>
                  <a:txBody>
                    <a:bodyPr/>
                    <a:lstStyle/>
                    <a:p>
                      <a:pPr algn="ctr" fontAlgn="b"/>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8D6"/>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758683133"/>
                  </a:ext>
                </a:extLst>
              </a:tr>
              <a:tr h="196503">
                <a:tc>
                  <a:txBody>
                    <a:bodyPr/>
                    <a:lstStyle/>
                    <a:p>
                      <a:pPr algn="ctr" rtl="0" fontAlgn="t"/>
                      <a:r>
                        <a:rPr lang="cs-CZ" sz="1200" b="1" i="0" u="none" strike="noStrike" dirty="0">
                          <a:solidFill>
                            <a:schemeClr val="bg2"/>
                          </a:solidFill>
                          <a:effectLst/>
                          <a:latin typeface="+mj-lt"/>
                        </a:rPr>
                        <a:t>5</a:t>
                      </a: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8D6"/>
                    </a:solidFill>
                  </a:tcPr>
                </a:tc>
                <a:tc>
                  <a:txBody>
                    <a:bodyPr/>
                    <a:lstStyle/>
                    <a:p>
                      <a:pPr algn="ctr" fontAlgn="b"/>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lang="cs-CZ" sz="1200" b="0" i="0" u="none" strike="noStrike" kern="1200" dirty="0">
                        <a:solidFill>
                          <a:schemeClr val="bg2"/>
                        </a:solidFill>
                        <a:effectLst/>
                        <a:latin typeface="+mn-l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2CC"/>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fontAlgn="b"/>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2CC"/>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8D6"/>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776329968"/>
                  </a:ext>
                </a:extLst>
              </a:tr>
              <a:tr h="196503">
                <a:tc>
                  <a:txBody>
                    <a:bodyPr/>
                    <a:lstStyle/>
                    <a:p>
                      <a:pPr algn="ctr" rtl="0" fontAlgn="t"/>
                      <a:r>
                        <a:rPr lang="cs-CZ" sz="1200" b="1" i="0" u="none" strike="noStrike" dirty="0">
                          <a:solidFill>
                            <a:schemeClr val="bg2"/>
                          </a:solidFill>
                          <a:effectLst/>
                          <a:latin typeface="+mj-lt"/>
                        </a:rPr>
                        <a:t>6</a:t>
                      </a: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2CC"/>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fontAlgn="b"/>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lang="cs-CZ" sz="1200" b="0" i="0" u="none" strike="noStrike" kern="1200" dirty="0">
                        <a:solidFill>
                          <a:schemeClr val="bg2"/>
                        </a:solidFill>
                        <a:effectLst/>
                        <a:latin typeface="+mn-l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fontAlgn="b"/>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2CC"/>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823853016"/>
                  </a:ext>
                </a:extLst>
              </a:tr>
              <a:tr h="196503">
                <a:tc>
                  <a:txBody>
                    <a:bodyPr/>
                    <a:lstStyle/>
                    <a:p>
                      <a:pPr algn="ctr" rtl="0" fontAlgn="t"/>
                      <a:r>
                        <a:rPr lang="cs-CZ" sz="1200" b="1" i="0" u="none" strike="noStrike" dirty="0">
                          <a:solidFill>
                            <a:schemeClr val="bg2"/>
                          </a:solidFill>
                          <a:effectLst/>
                          <a:latin typeface="+mj-lt"/>
                        </a:rPr>
                        <a:t>7</a:t>
                      </a: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2CC"/>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fontAlgn="b"/>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lang="cs-CZ" sz="1200" b="0" i="0" u="none" strike="noStrike" kern="1200" dirty="0">
                        <a:solidFill>
                          <a:schemeClr val="bg2"/>
                        </a:solidFill>
                        <a:effectLst/>
                        <a:latin typeface="+mn-l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2CC"/>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fontAlgn="b"/>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2CC"/>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926163637"/>
                  </a:ext>
                </a:extLst>
              </a:tr>
              <a:tr h="196503">
                <a:tc>
                  <a:txBody>
                    <a:bodyPr/>
                    <a:lstStyle/>
                    <a:p>
                      <a:pPr algn="ctr" rtl="0" fontAlgn="t"/>
                      <a:r>
                        <a:rPr lang="cs-CZ" sz="1200" b="1" i="0" u="none" strike="noStrike" dirty="0">
                          <a:solidFill>
                            <a:schemeClr val="bg2"/>
                          </a:solidFill>
                          <a:effectLst/>
                          <a:latin typeface="+mj-lt"/>
                        </a:rPr>
                        <a:t>8</a:t>
                      </a: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2CC"/>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fontAlgn="b"/>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lang="cs-CZ" sz="1200" b="0" i="0" u="none" strike="noStrike" kern="1200" dirty="0">
                        <a:solidFill>
                          <a:schemeClr val="bg2"/>
                        </a:solidFill>
                        <a:effectLst/>
                        <a:latin typeface="+mn-l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2CC"/>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fontAlgn="b"/>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81733863"/>
                  </a:ext>
                </a:extLst>
              </a:tr>
              <a:tr h="196503">
                <a:tc>
                  <a:txBody>
                    <a:bodyPr/>
                    <a:lstStyle/>
                    <a:p>
                      <a:pPr algn="ctr" rtl="0" fontAlgn="t"/>
                      <a:r>
                        <a:rPr lang="cs-CZ" sz="1200" b="1" i="0" u="none" strike="noStrike" dirty="0">
                          <a:solidFill>
                            <a:schemeClr val="bg2"/>
                          </a:solidFill>
                          <a:effectLst/>
                          <a:latin typeface="+mj-lt"/>
                        </a:rPr>
                        <a:t>9</a:t>
                      </a: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2CC"/>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fontAlgn="b"/>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lang="cs-CZ" sz="1200" b="0" i="0" u="none" strike="noStrike" kern="1200" dirty="0">
                        <a:solidFill>
                          <a:schemeClr val="bg2"/>
                        </a:solidFill>
                        <a:effectLst/>
                        <a:latin typeface="+mn-l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2CC"/>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fontAlgn="b"/>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3851542901"/>
                  </a:ext>
                </a:extLst>
              </a:tr>
              <a:tr h="196503">
                <a:tc>
                  <a:txBody>
                    <a:bodyPr/>
                    <a:lstStyle/>
                    <a:p>
                      <a:pPr algn="ctr" rtl="0" fontAlgn="t"/>
                      <a:r>
                        <a:rPr lang="cs-CZ" sz="1200" b="1" i="0" u="none" strike="noStrike" dirty="0">
                          <a:solidFill>
                            <a:schemeClr val="bg2"/>
                          </a:solidFill>
                          <a:effectLst/>
                          <a:latin typeface="+mj-lt"/>
                        </a:rPr>
                        <a:t>10</a:t>
                      </a: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63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CA90"/>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2CC"/>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r" rtl="0" fontAlgn="t"/>
                      <a:endParaRPr lang="cs-CZ" sz="1000" b="0" i="0" u="none" strike="noStrike" dirty="0">
                        <a:solidFill>
                          <a:srgbClr val="203764"/>
                        </a:solidFill>
                        <a:effectLst/>
                        <a:latin typeface="Calibri" panose="020F0502020204030204" pitchFamily="34" charset="0"/>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fontAlgn="b"/>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lang="cs-CZ" sz="1200" b="0" i="0" u="none" strike="noStrike" kern="1200" dirty="0">
                        <a:solidFill>
                          <a:schemeClr val="bg2"/>
                        </a:solidFill>
                        <a:effectLst/>
                        <a:latin typeface="+mn-l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lvl="0" indent="0" algn="ctr" defTabSz="913943" rtl="0" eaLnBrk="1" fontAlgn="t"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000000"/>
                        </a:solidFill>
                        <a:effectLst/>
                        <a:uLnTx/>
                        <a:uFillTx/>
                        <a:latin typeface="EYInterstate Light"/>
                        <a:ea typeface="+mn-ea"/>
                        <a:cs typeface="+mn-cs"/>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fontAlgn="b"/>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AECD8"/>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rtl="0" fontAlgn="t"/>
                      <a:endParaRPr lang="cs-CZ" sz="1200" b="0" i="0" u="none" strike="noStrike" dirty="0">
                        <a:solidFill>
                          <a:schemeClr val="bg2"/>
                        </a:solidFill>
                        <a:effectLst/>
                        <a:latin typeface="+mj-lt"/>
                      </a:endParaRPr>
                    </a:p>
                  </a:txBody>
                  <a:tcPr marL="36000" marR="36000" marT="36000" marB="36000" anchor="ctr">
                    <a:lnL w="381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892226900"/>
                  </a:ext>
                </a:extLst>
              </a:tr>
            </a:tbl>
          </a:graphicData>
        </a:graphic>
      </p:graphicFrame>
      <p:sp>
        <p:nvSpPr>
          <p:cNvPr id="25" name="Rectangle 24">
            <a:extLst>
              <a:ext uri="{FF2B5EF4-FFF2-40B4-BE49-F238E27FC236}">
                <a16:creationId xmlns:a16="http://schemas.microsoft.com/office/drawing/2014/main" id="{5DE51DB3-8250-4ACB-8603-AAA21385AA99}"/>
              </a:ext>
            </a:extLst>
          </p:cNvPr>
          <p:cNvSpPr/>
          <p:nvPr/>
        </p:nvSpPr>
        <p:spPr>
          <a:xfrm>
            <a:off x="752475" y="1200150"/>
            <a:ext cx="3781425" cy="509586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600"/>
              </a:spcAft>
              <a:buClr>
                <a:schemeClr val="tx2"/>
              </a:buClr>
              <a:buSzPct val="110000"/>
              <a:defRPr/>
            </a:pPr>
            <a:r>
              <a:rPr lang="cs-CZ" sz="1600" b="1" dirty="0">
                <a:solidFill>
                  <a:srgbClr val="2E2E38"/>
                </a:solidFill>
                <a:latin typeface="+mj-lt"/>
              </a:rPr>
              <a:t>Změny výše zlevněného nájemného</a:t>
            </a:r>
            <a:endParaRPr lang="cs-CZ" sz="1400" dirty="0">
              <a:solidFill>
                <a:schemeClr val="bg1"/>
              </a:solidFill>
              <a:latin typeface="+mj-lt"/>
            </a:endParaRPr>
          </a:p>
          <a:p>
            <a:pPr algn="just">
              <a:spcAft>
                <a:spcPts val="600"/>
              </a:spcAft>
            </a:pPr>
            <a:r>
              <a:rPr lang="cs-CZ" sz="1400" dirty="0">
                <a:solidFill>
                  <a:schemeClr val="bg1"/>
                </a:solidFill>
                <a:latin typeface="+mj-lt"/>
              </a:rPr>
              <a:t>Součet průměrných měsíčních výdajů za energie a měsíčního snížení nájemného se vydělí průměrným měsíčním příjmem domácnosti.</a:t>
            </a:r>
          </a:p>
          <a:p>
            <a:pPr algn="just">
              <a:spcAft>
                <a:spcPts val="600"/>
              </a:spcAft>
            </a:pPr>
            <a:r>
              <a:rPr lang="cs-CZ" sz="1400" dirty="0">
                <a:solidFill>
                  <a:schemeClr val="bg1"/>
                </a:solidFill>
                <a:latin typeface="+mj-lt"/>
              </a:rPr>
              <a:t>Pokud tento podíl činí:</a:t>
            </a:r>
          </a:p>
          <a:p>
            <a:pPr marL="285750" indent="-285750" algn="just">
              <a:buClr>
                <a:schemeClr val="tx2"/>
              </a:buClr>
              <a:buSzPct val="70000"/>
              <a:buFont typeface="Wingdings 3" panose="05040102010807070707" pitchFamily="18" charset="2"/>
              <a:buChar char="u"/>
            </a:pPr>
            <a:r>
              <a:rPr lang="cs-CZ" sz="1400" dirty="0">
                <a:solidFill>
                  <a:schemeClr val="bg1"/>
                </a:solidFill>
                <a:latin typeface="+mj-lt"/>
              </a:rPr>
              <a:t>max. 30 % - vysoká dostupnost</a:t>
            </a:r>
          </a:p>
          <a:p>
            <a:pPr marL="285750" indent="-285750" algn="just">
              <a:buClr>
                <a:schemeClr val="tx2"/>
              </a:buClr>
              <a:buSzPct val="70000"/>
              <a:buFont typeface="Wingdings 3" panose="05040102010807070707" pitchFamily="18" charset="2"/>
              <a:buChar char="u"/>
            </a:pPr>
            <a:r>
              <a:rPr lang="cs-CZ" sz="1400" dirty="0">
                <a:solidFill>
                  <a:schemeClr val="bg1"/>
                </a:solidFill>
                <a:latin typeface="+mj-lt"/>
              </a:rPr>
              <a:t>max. 40 % - střední dostupnost</a:t>
            </a:r>
          </a:p>
          <a:p>
            <a:pPr marL="285750" indent="-285750" algn="just">
              <a:buClr>
                <a:schemeClr val="tx2"/>
              </a:buClr>
              <a:buSzPct val="70000"/>
              <a:buFont typeface="Wingdings 3" panose="05040102010807070707" pitchFamily="18" charset="2"/>
              <a:buChar char="u"/>
            </a:pPr>
            <a:r>
              <a:rPr lang="cs-CZ" sz="1400" dirty="0">
                <a:solidFill>
                  <a:schemeClr val="bg1"/>
                </a:solidFill>
                <a:latin typeface="+mj-lt"/>
              </a:rPr>
              <a:t>max. 50 % - nízká dostupnost</a:t>
            </a:r>
          </a:p>
          <a:p>
            <a:pPr marL="285750" indent="-285750" algn="just">
              <a:buClr>
                <a:schemeClr val="tx2"/>
              </a:buClr>
              <a:buSzPct val="70000"/>
              <a:buFont typeface="Wingdings 3" panose="05040102010807070707" pitchFamily="18" charset="2"/>
              <a:buChar char="u"/>
            </a:pPr>
            <a:r>
              <a:rPr lang="cs-CZ" sz="1400" dirty="0">
                <a:solidFill>
                  <a:schemeClr val="bg1"/>
                </a:solidFill>
                <a:latin typeface="+mj-lt"/>
              </a:rPr>
              <a:t>50 – 100 % - zlevněné nájemné je pro příjmovou skupinu stále nedostupné</a:t>
            </a:r>
          </a:p>
          <a:p>
            <a:pPr algn="just">
              <a:spcBef>
                <a:spcPts val="600"/>
              </a:spcBef>
            </a:pPr>
            <a:r>
              <a:rPr lang="cs-CZ" sz="1400" dirty="0">
                <a:solidFill>
                  <a:schemeClr val="bg1"/>
                </a:solidFill>
                <a:latin typeface="+mj-lt"/>
              </a:rPr>
              <a:t>Data pro určení hodnot vstupů jsou získány z ČSÚ. </a:t>
            </a:r>
          </a:p>
          <a:p>
            <a:pPr algn="just"/>
            <a:endParaRPr lang="cs-CZ" sz="1400" dirty="0">
              <a:solidFill>
                <a:schemeClr val="bg1"/>
              </a:solidFill>
              <a:latin typeface="+mj-lt"/>
            </a:endParaRPr>
          </a:p>
        </p:txBody>
      </p:sp>
      <p:sp>
        <p:nvSpPr>
          <p:cNvPr id="26" name="Title 1">
            <a:extLst>
              <a:ext uri="{FF2B5EF4-FFF2-40B4-BE49-F238E27FC236}">
                <a16:creationId xmlns:a16="http://schemas.microsoft.com/office/drawing/2014/main" id="{9D2053AA-69DA-4311-9F6D-843789CB9490}"/>
              </a:ext>
            </a:extLst>
          </p:cNvPr>
          <p:cNvSpPr txBox="1">
            <a:spLocks/>
          </p:cNvSpPr>
          <p:nvPr/>
        </p:nvSpPr>
        <p:spPr>
          <a:xfrm>
            <a:off x="609919" y="501228"/>
            <a:ext cx="10829607" cy="59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400" b="0" kern="1200">
                <a:solidFill>
                  <a:schemeClr val="bg1"/>
                </a:solidFill>
                <a:latin typeface="Arial" panose="020B0604020202020204" pitchFamily="34" charset="0"/>
                <a:ea typeface="+mj-ea"/>
                <a:cs typeface="Arial" pitchFamily="34" charset="0"/>
              </a:defRPr>
            </a:lvl1pPr>
          </a:lstStyle>
          <a:p>
            <a:r>
              <a:rPr lang="cs-CZ" dirty="0"/>
              <a:t>Dopad změny výše zlevněného nájemného na míru dostupnosti bydlení</a:t>
            </a:r>
          </a:p>
        </p:txBody>
      </p:sp>
      <p:graphicFrame>
        <p:nvGraphicFramePr>
          <p:cNvPr id="23" name="Table 22">
            <a:extLst>
              <a:ext uri="{FF2B5EF4-FFF2-40B4-BE49-F238E27FC236}">
                <a16:creationId xmlns:a16="http://schemas.microsoft.com/office/drawing/2014/main" id="{B974B150-79DD-41C4-A209-E08786CCD83E}"/>
              </a:ext>
            </a:extLst>
          </p:cNvPr>
          <p:cNvGraphicFramePr>
            <a:graphicFrameLocks noGrp="1"/>
          </p:cNvGraphicFramePr>
          <p:nvPr/>
        </p:nvGraphicFramePr>
        <p:xfrm>
          <a:off x="758196" y="4479020"/>
          <a:ext cx="3775703" cy="1925520"/>
        </p:xfrm>
        <a:graphic>
          <a:graphicData uri="http://schemas.openxmlformats.org/drawingml/2006/table">
            <a:tbl>
              <a:tblPr/>
              <a:tblGrid>
                <a:gridCol w="2210180">
                  <a:extLst>
                    <a:ext uri="{9D8B030D-6E8A-4147-A177-3AD203B41FA5}">
                      <a16:colId xmlns:a16="http://schemas.microsoft.com/office/drawing/2014/main" val="4007666110"/>
                    </a:ext>
                  </a:extLst>
                </a:gridCol>
                <a:gridCol w="1565523">
                  <a:extLst>
                    <a:ext uri="{9D8B030D-6E8A-4147-A177-3AD203B41FA5}">
                      <a16:colId xmlns:a16="http://schemas.microsoft.com/office/drawing/2014/main" val="1591658298"/>
                    </a:ext>
                  </a:extLst>
                </a:gridCol>
              </a:tblGrid>
              <a:tr h="185082">
                <a:tc gridSpan="2">
                  <a:txBody>
                    <a:bodyPr/>
                    <a:lstStyle/>
                    <a:p>
                      <a:pPr algn="l" fontAlgn="t"/>
                      <a:r>
                        <a:rPr lang="cs-CZ" sz="1400" b="1" i="0" u="none" strike="noStrike" noProof="0" dirty="0">
                          <a:solidFill>
                            <a:schemeClr val="tx1"/>
                          </a:solidFill>
                          <a:effectLst/>
                          <a:latin typeface="+mj-lt"/>
                        </a:rPr>
                        <a:t>Zlevněné nájem (65</a:t>
                      </a:r>
                      <a:r>
                        <a:rPr lang="en-US" sz="1400" b="1" i="0" u="none" strike="noStrike" noProof="0" dirty="0">
                          <a:solidFill>
                            <a:schemeClr val="tx1"/>
                          </a:solidFill>
                          <a:effectLst/>
                          <a:latin typeface="+mj-lt"/>
                        </a:rPr>
                        <a:t> %)</a:t>
                      </a:r>
                      <a:r>
                        <a:rPr lang="cs-CZ" sz="1400" b="1" i="0" u="none" strike="noStrike" noProof="0" dirty="0">
                          <a:solidFill>
                            <a:schemeClr val="tx1"/>
                          </a:solidFill>
                          <a:effectLst/>
                          <a:latin typeface="+mj-lt"/>
                        </a:rPr>
                        <a:t>, vč.</a:t>
                      </a:r>
                      <a:r>
                        <a:rPr lang="en-US" sz="1400" b="1" i="0" u="none" strike="noStrike" noProof="0" dirty="0">
                          <a:solidFill>
                            <a:schemeClr val="tx1"/>
                          </a:solidFill>
                          <a:effectLst/>
                          <a:latin typeface="+mj-lt"/>
                        </a:rPr>
                        <a:t> </a:t>
                      </a:r>
                      <a:r>
                        <a:rPr lang="en-US" sz="1400" b="1" i="0" u="none" strike="noStrike" noProof="0" dirty="0" err="1">
                          <a:solidFill>
                            <a:schemeClr val="tx1"/>
                          </a:solidFill>
                          <a:effectLst/>
                          <a:latin typeface="+mj-lt"/>
                        </a:rPr>
                        <a:t>odhadu</a:t>
                      </a:r>
                      <a:r>
                        <a:rPr lang="cs-CZ" sz="1400" b="1" i="0" u="none" strike="noStrike" noProof="0" dirty="0">
                          <a:solidFill>
                            <a:schemeClr val="tx1"/>
                          </a:solidFill>
                          <a:effectLst/>
                          <a:latin typeface="+mj-lt"/>
                        </a:rPr>
                        <a:t> nákladů na energie</a:t>
                      </a:r>
                      <a:r>
                        <a:rPr lang="en-US" sz="1400" b="1" i="0" u="none" strike="noStrike" noProof="0" dirty="0">
                          <a:solidFill>
                            <a:schemeClr val="tx1"/>
                          </a:solidFill>
                          <a:effectLst/>
                          <a:latin typeface="+mj-lt"/>
                        </a:rPr>
                        <a:t> a </a:t>
                      </a:r>
                      <a:r>
                        <a:rPr lang="en-US" sz="1400" b="1" i="0" u="none" strike="noStrike" noProof="0" dirty="0" err="1">
                          <a:solidFill>
                            <a:schemeClr val="tx1"/>
                          </a:solidFill>
                          <a:effectLst/>
                          <a:latin typeface="+mj-lt"/>
                        </a:rPr>
                        <a:t>slu</a:t>
                      </a:r>
                      <a:r>
                        <a:rPr lang="cs-CZ" sz="1400" b="1" i="0" u="none" strike="noStrike" noProof="0" dirty="0">
                          <a:solidFill>
                            <a:schemeClr val="tx1"/>
                          </a:solidFill>
                          <a:effectLst/>
                          <a:latin typeface="+mj-lt"/>
                        </a:rPr>
                        <a:t>žby</a:t>
                      </a:r>
                    </a:p>
                  </a:txBody>
                  <a:tcPr marL="36000" marR="36000" marT="36000" marB="36000">
                    <a:lnL>
                      <a:noFill/>
                    </a:lnL>
                    <a:lnR>
                      <a:noFill/>
                    </a:lnR>
                    <a:lnT>
                      <a:noFill/>
                    </a:lnT>
                    <a:lnB>
                      <a:noFill/>
                    </a:lnB>
                    <a:solidFill>
                      <a:schemeClr val="bg1"/>
                    </a:solidFill>
                  </a:tcPr>
                </a:tc>
                <a:tc hMerge="1">
                  <a:txBody>
                    <a:bodyPr/>
                    <a:lstStyle/>
                    <a:p>
                      <a:pPr algn="r" fontAlgn="t"/>
                      <a:endParaRPr lang="cs-CZ" sz="1400" b="1" i="0" u="none" strike="noStrike" dirty="0">
                        <a:solidFill>
                          <a:schemeClr val="tx1"/>
                        </a:solidFill>
                        <a:effectLst/>
                        <a:latin typeface="+mj-lt"/>
                      </a:endParaRPr>
                    </a:p>
                  </a:txBody>
                  <a:tcPr marL="36000" marR="36000" marT="36000" marB="36000">
                    <a:lnL>
                      <a:noFill/>
                    </a:lnL>
                    <a:lnR>
                      <a:noFill/>
                    </a:lnR>
                    <a:lnT>
                      <a:noFill/>
                    </a:lnT>
                    <a:lnB>
                      <a:noFill/>
                    </a:lnB>
                    <a:solidFill>
                      <a:schemeClr val="bg1"/>
                    </a:solidFill>
                  </a:tcPr>
                </a:tc>
                <a:extLst>
                  <a:ext uri="{0D108BD9-81ED-4DB2-BD59-A6C34878D82A}">
                    <a16:rowId xmlns:a16="http://schemas.microsoft.com/office/drawing/2014/main" val="1778210570"/>
                  </a:ext>
                </a:extLst>
              </a:tr>
              <a:tr h="185082">
                <a:tc>
                  <a:txBody>
                    <a:bodyPr/>
                    <a:lstStyle/>
                    <a:p>
                      <a:pPr algn="l" fontAlgn="t"/>
                      <a:r>
                        <a:rPr lang="cs-CZ" sz="1400" b="1" i="0" u="none" strike="noStrike" dirty="0">
                          <a:solidFill>
                            <a:schemeClr val="tx1"/>
                          </a:solidFill>
                          <a:effectLst/>
                          <a:latin typeface="+mj-lt"/>
                        </a:rPr>
                        <a:t>Dispozice bytu</a:t>
                      </a:r>
                    </a:p>
                  </a:txBody>
                  <a:tcPr marL="36000" marR="36000" marT="36000" marB="36000">
                    <a:lnL>
                      <a:noFill/>
                    </a:lnL>
                    <a:lnR>
                      <a:noFill/>
                    </a:lnR>
                    <a:lnT>
                      <a:noFill/>
                    </a:lnT>
                    <a:lnB>
                      <a:noFill/>
                    </a:lnB>
                    <a:solidFill>
                      <a:srgbClr val="7F7F7F"/>
                    </a:solidFill>
                  </a:tcPr>
                </a:tc>
                <a:tc>
                  <a:txBody>
                    <a:bodyPr/>
                    <a:lstStyle/>
                    <a:p>
                      <a:pPr algn="r" fontAlgn="t"/>
                      <a:r>
                        <a:rPr lang="cs-CZ" sz="1400" b="1" i="0" u="none" strike="noStrike" dirty="0">
                          <a:solidFill>
                            <a:schemeClr val="tx1"/>
                          </a:solidFill>
                          <a:effectLst/>
                          <a:latin typeface="+mj-lt"/>
                        </a:rPr>
                        <a:t>Kč</a:t>
                      </a:r>
                    </a:p>
                  </a:txBody>
                  <a:tcPr marL="36000" marR="36000" marT="36000" marB="36000">
                    <a:lnL>
                      <a:noFill/>
                    </a:lnL>
                    <a:lnR>
                      <a:noFill/>
                    </a:lnR>
                    <a:lnT>
                      <a:noFill/>
                    </a:lnT>
                    <a:lnB>
                      <a:noFill/>
                    </a:lnB>
                    <a:solidFill>
                      <a:srgbClr val="7F7F7F"/>
                    </a:solidFill>
                  </a:tcPr>
                </a:tc>
                <a:extLst>
                  <a:ext uri="{0D108BD9-81ED-4DB2-BD59-A6C34878D82A}">
                    <a16:rowId xmlns:a16="http://schemas.microsoft.com/office/drawing/2014/main" val="1878955189"/>
                  </a:ext>
                </a:extLst>
              </a:tr>
              <a:tr h="185082">
                <a:tc>
                  <a:txBody>
                    <a:bodyPr/>
                    <a:lstStyle/>
                    <a:p>
                      <a:pPr algn="l" fontAlgn="t"/>
                      <a:r>
                        <a:rPr lang="cs-CZ" sz="1400" b="0" i="0" u="none" strike="noStrike" dirty="0">
                          <a:solidFill>
                            <a:schemeClr val="bg1"/>
                          </a:solidFill>
                          <a:effectLst/>
                          <a:latin typeface="+mj-lt"/>
                        </a:rPr>
                        <a:t>1 + kk</a:t>
                      </a:r>
                    </a:p>
                  </a:txBody>
                  <a:tcPr marL="36000" marR="36000" marT="36000" marB="36000">
                    <a:lnL>
                      <a:noFill/>
                    </a:lnL>
                    <a:lnR>
                      <a:noFill/>
                    </a:lnR>
                    <a:lnT>
                      <a:noFill/>
                    </a:lnT>
                    <a:lnB w="3175" cap="flat" cmpd="sng" algn="ctr">
                      <a:solidFill>
                        <a:schemeClr val="bg1">
                          <a:lumMod val="60000"/>
                          <a:lumOff val="40000"/>
                        </a:schemeClr>
                      </a:solidFill>
                      <a:prstDash val="solid"/>
                      <a:round/>
                      <a:headEnd type="none" w="med" len="med"/>
                      <a:tailEnd type="none" w="med" len="med"/>
                    </a:lnB>
                  </a:tcPr>
                </a:tc>
                <a:tc>
                  <a:txBody>
                    <a:bodyPr/>
                    <a:lstStyle/>
                    <a:p>
                      <a:pPr algn="r" fontAlgn="t"/>
                      <a:r>
                        <a:rPr lang="cs-CZ" sz="1400" b="0" i="0" u="none" strike="noStrike" dirty="0">
                          <a:solidFill>
                            <a:schemeClr val="bg1"/>
                          </a:solidFill>
                          <a:effectLst/>
                          <a:latin typeface="+mj-lt"/>
                        </a:rPr>
                        <a:t>12 680 </a:t>
                      </a:r>
                    </a:p>
                  </a:txBody>
                  <a:tcPr marL="36000" marR="36000" marT="36000" marB="36000">
                    <a:lnL>
                      <a:noFill/>
                    </a:lnL>
                    <a:lnR>
                      <a:noFill/>
                    </a:lnR>
                    <a:lnT>
                      <a:noFill/>
                    </a:lnT>
                    <a:lnB w="3175" cap="flat" cmpd="sng" algn="ctr">
                      <a:solidFill>
                        <a:schemeClr val="bg1">
                          <a:lumMod val="60000"/>
                          <a:lumOff val="40000"/>
                        </a:schemeClr>
                      </a:solidFill>
                      <a:prstDash val="solid"/>
                      <a:round/>
                      <a:headEnd type="none" w="med" len="med"/>
                      <a:tailEnd type="none" w="med" len="med"/>
                    </a:lnB>
                  </a:tcPr>
                </a:tc>
                <a:extLst>
                  <a:ext uri="{0D108BD9-81ED-4DB2-BD59-A6C34878D82A}">
                    <a16:rowId xmlns:a16="http://schemas.microsoft.com/office/drawing/2014/main" val="1249501251"/>
                  </a:ext>
                </a:extLst>
              </a:tr>
              <a:tr h="185082">
                <a:tc>
                  <a:txBody>
                    <a:bodyPr/>
                    <a:lstStyle/>
                    <a:p>
                      <a:pPr algn="l" fontAlgn="t"/>
                      <a:r>
                        <a:rPr lang="cs-CZ" sz="1400" b="0" i="0" u="none" strike="noStrike" dirty="0">
                          <a:solidFill>
                            <a:schemeClr val="bg1"/>
                          </a:solidFill>
                          <a:effectLst/>
                          <a:latin typeface="+mj-lt"/>
                        </a:rPr>
                        <a:t>2 + kk</a:t>
                      </a:r>
                    </a:p>
                  </a:txBody>
                  <a:tcPr marL="36000" marR="36000" marT="36000" marB="36000">
                    <a:lnL>
                      <a:noFill/>
                    </a:lnL>
                    <a:lnR>
                      <a:noFill/>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tcPr>
                </a:tc>
                <a:tc>
                  <a:txBody>
                    <a:bodyPr/>
                    <a:lstStyle/>
                    <a:p>
                      <a:pPr algn="r" fontAlgn="t"/>
                      <a:r>
                        <a:rPr lang="cs-CZ" sz="1400" b="0" i="0" u="none" strike="noStrike" dirty="0">
                          <a:solidFill>
                            <a:schemeClr val="bg1"/>
                          </a:solidFill>
                          <a:effectLst/>
                          <a:latin typeface="+mj-lt"/>
                        </a:rPr>
                        <a:t>21 270 </a:t>
                      </a:r>
                    </a:p>
                  </a:txBody>
                  <a:tcPr marL="36000" marR="36000" marT="36000" marB="36000">
                    <a:lnL>
                      <a:noFill/>
                    </a:lnL>
                    <a:lnR>
                      <a:noFill/>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tcPr>
                </a:tc>
                <a:extLst>
                  <a:ext uri="{0D108BD9-81ED-4DB2-BD59-A6C34878D82A}">
                    <a16:rowId xmlns:a16="http://schemas.microsoft.com/office/drawing/2014/main" val="1174509579"/>
                  </a:ext>
                </a:extLst>
              </a:tr>
              <a:tr h="185082">
                <a:tc>
                  <a:txBody>
                    <a:bodyPr/>
                    <a:lstStyle/>
                    <a:p>
                      <a:pPr algn="l" fontAlgn="t"/>
                      <a:r>
                        <a:rPr lang="cs-CZ" sz="1400" b="0" i="0" u="none" strike="noStrike" dirty="0">
                          <a:solidFill>
                            <a:schemeClr val="bg1"/>
                          </a:solidFill>
                          <a:effectLst/>
                          <a:latin typeface="+mj-lt"/>
                        </a:rPr>
                        <a:t>3 + kk</a:t>
                      </a:r>
                    </a:p>
                  </a:txBody>
                  <a:tcPr marL="36000" marR="36000" marT="36000" marB="36000">
                    <a:lnL>
                      <a:noFill/>
                    </a:lnL>
                    <a:lnR>
                      <a:noFill/>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tcPr>
                </a:tc>
                <a:tc>
                  <a:txBody>
                    <a:bodyPr/>
                    <a:lstStyle/>
                    <a:p>
                      <a:pPr algn="r" fontAlgn="t"/>
                      <a:r>
                        <a:rPr lang="cs-CZ" sz="1400" b="0" i="0" u="none" strike="noStrike" dirty="0">
                          <a:solidFill>
                            <a:schemeClr val="bg1"/>
                          </a:solidFill>
                          <a:effectLst/>
                          <a:latin typeface="+mj-lt"/>
                        </a:rPr>
                        <a:t>25 500 </a:t>
                      </a:r>
                    </a:p>
                  </a:txBody>
                  <a:tcPr marL="36000" marR="36000" marT="36000" marB="36000">
                    <a:lnL>
                      <a:noFill/>
                    </a:lnL>
                    <a:lnR>
                      <a:noFill/>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tcPr>
                </a:tc>
                <a:extLst>
                  <a:ext uri="{0D108BD9-81ED-4DB2-BD59-A6C34878D82A}">
                    <a16:rowId xmlns:a16="http://schemas.microsoft.com/office/drawing/2014/main" val="416804618"/>
                  </a:ext>
                </a:extLst>
              </a:tr>
              <a:tr h="185082">
                <a:tc>
                  <a:txBody>
                    <a:bodyPr/>
                    <a:lstStyle/>
                    <a:p>
                      <a:pPr algn="l" fontAlgn="t"/>
                      <a:r>
                        <a:rPr lang="cs-CZ" sz="1400" b="0" i="0" u="none" strike="noStrike" dirty="0">
                          <a:solidFill>
                            <a:schemeClr val="bg1"/>
                          </a:solidFill>
                          <a:effectLst/>
                          <a:latin typeface="+mj-lt"/>
                        </a:rPr>
                        <a:t>4 + kk</a:t>
                      </a:r>
                    </a:p>
                  </a:txBody>
                  <a:tcPr marL="36000" marR="36000" marT="36000" marB="36000">
                    <a:lnL>
                      <a:noFill/>
                    </a:lnL>
                    <a:lnR>
                      <a:noFill/>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tcPr>
                </a:tc>
                <a:tc>
                  <a:txBody>
                    <a:bodyPr/>
                    <a:lstStyle/>
                    <a:p>
                      <a:pPr algn="r" fontAlgn="t"/>
                      <a:r>
                        <a:rPr lang="cs-CZ" sz="1400" b="0" i="0" u="none" strike="noStrike" dirty="0">
                          <a:solidFill>
                            <a:schemeClr val="bg1"/>
                          </a:solidFill>
                          <a:effectLst/>
                          <a:latin typeface="+mj-lt"/>
                        </a:rPr>
                        <a:t>31 200 </a:t>
                      </a:r>
                    </a:p>
                  </a:txBody>
                  <a:tcPr marL="36000" marR="36000" marT="36000" marB="36000">
                    <a:lnL>
                      <a:noFill/>
                    </a:lnL>
                    <a:lnR>
                      <a:noFill/>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tcPr>
                </a:tc>
                <a:extLst>
                  <a:ext uri="{0D108BD9-81ED-4DB2-BD59-A6C34878D82A}">
                    <a16:rowId xmlns:a16="http://schemas.microsoft.com/office/drawing/2014/main" val="3292179947"/>
                  </a:ext>
                </a:extLst>
              </a:tr>
            </a:tbl>
          </a:graphicData>
        </a:graphic>
      </p:graphicFrame>
      <p:sp>
        <p:nvSpPr>
          <p:cNvPr id="27" name="Oval 26">
            <a:extLst>
              <a:ext uri="{FF2B5EF4-FFF2-40B4-BE49-F238E27FC236}">
                <a16:creationId xmlns:a16="http://schemas.microsoft.com/office/drawing/2014/main" id="{E1A9E2C2-1D83-4D42-A809-71E38546E4C3}"/>
              </a:ext>
            </a:extLst>
          </p:cNvPr>
          <p:cNvSpPr/>
          <p:nvPr/>
        </p:nvSpPr>
        <p:spPr>
          <a:xfrm>
            <a:off x="7012801" y="1765785"/>
            <a:ext cx="180000" cy="180000"/>
          </a:xfrm>
          <a:prstGeom prst="ellipse">
            <a:avLst/>
          </a:prstGeom>
          <a:solidFill>
            <a:srgbClr val="FFFA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nchorCtr="0"/>
          <a:lstStyle/>
          <a:p>
            <a:pPr algn="ctr"/>
            <a:r>
              <a:rPr lang="cs-CZ" sz="900" b="1">
                <a:solidFill>
                  <a:schemeClr val="bg2"/>
                </a:solidFill>
              </a:rPr>
              <a:t>1.</a:t>
            </a:r>
          </a:p>
        </p:txBody>
      </p:sp>
      <p:sp>
        <p:nvSpPr>
          <p:cNvPr id="28" name="Oval 27">
            <a:extLst>
              <a:ext uri="{FF2B5EF4-FFF2-40B4-BE49-F238E27FC236}">
                <a16:creationId xmlns:a16="http://schemas.microsoft.com/office/drawing/2014/main" id="{2858BD96-ECF2-471A-89B9-E5FD5ADCD898}"/>
              </a:ext>
            </a:extLst>
          </p:cNvPr>
          <p:cNvSpPr/>
          <p:nvPr/>
        </p:nvSpPr>
        <p:spPr>
          <a:xfrm>
            <a:off x="9059876" y="1765785"/>
            <a:ext cx="180000" cy="180000"/>
          </a:xfrm>
          <a:prstGeom prst="ellips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nchorCtr="0"/>
          <a:lstStyle/>
          <a:p>
            <a:pPr algn="ctr"/>
            <a:r>
              <a:rPr lang="cs-CZ" sz="900" b="1">
                <a:solidFill>
                  <a:schemeClr val="bg2"/>
                </a:solidFill>
              </a:rPr>
              <a:t>2.</a:t>
            </a:r>
          </a:p>
        </p:txBody>
      </p:sp>
      <p:sp>
        <p:nvSpPr>
          <p:cNvPr id="29" name="Oval 28">
            <a:extLst>
              <a:ext uri="{FF2B5EF4-FFF2-40B4-BE49-F238E27FC236}">
                <a16:creationId xmlns:a16="http://schemas.microsoft.com/office/drawing/2014/main" id="{2FCA24AB-CE4E-4089-969A-93B2DFF79E3F}"/>
              </a:ext>
            </a:extLst>
          </p:cNvPr>
          <p:cNvSpPr/>
          <p:nvPr/>
        </p:nvSpPr>
        <p:spPr>
          <a:xfrm>
            <a:off x="11226817" y="1765785"/>
            <a:ext cx="180000" cy="180000"/>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nchorCtr="0"/>
          <a:lstStyle/>
          <a:p>
            <a:pPr algn="ctr"/>
            <a:r>
              <a:rPr lang="cs-CZ" sz="900" b="1">
                <a:solidFill>
                  <a:schemeClr val="bg2"/>
                </a:solidFill>
              </a:rPr>
              <a:t>3.</a:t>
            </a:r>
          </a:p>
        </p:txBody>
      </p:sp>
    </p:spTree>
    <p:extLst>
      <p:ext uri="{BB962C8B-B14F-4D97-AF65-F5344CB8AC3E}">
        <p14:creationId xmlns:p14="http://schemas.microsoft.com/office/powerpoint/2010/main" val="326471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391C4BC-CBA9-4BCE-823A-6D80927861DE}"/>
              </a:ext>
            </a:extLst>
          </p:cNvPr>
          <p:cNvSpPr txBox="1">
            <a:spLocks/>
          </p:cNvSpPr>
          <p:nvPr/>
        </p:nvSpPr>
        <p:spPr>
          <a:xfrm>
            <a:off x="609919" y="501228"/>
            <a:ext cx="10829607" cy="59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400" b="0" kern="1200">
                <a:solidFill>
                  <a:schemeClr val="bg1"/>
                </a:solidFill>
                <a:latin typeface="Arial" panose="020B0604020202020204" pitchFamily="34" charset="0"/>
                <a:ea typeface="+mj-ea"/>
                <a:cs typeface="Arial" pitchFamily="34" charset="0"/>
              </a:defRPr>
            </a:lvl1pPr>
          </a:lstStyle>
          <a:p>
            <a:r>
              <a:rPr lang="cs-CZ" dirty="0"/>
              <a:t>Dopad změny dotované části stavebních nákladů na PPP projekt</a:t>
            </a:r>
          </a:p>
        </p:txBody>
      </p:sp>
      <p:graphicFrame>
        <p:nvGraphicFramePr>
          <p:cNvPr id="39" name="Table 38">
            <a:extLst>
              <a:ext uri="{FF2B5EF4-FFF2-40B4-BE49-F238E27FC236}">
                <a16:creationId xmlns:a16="http://schemas.microsoft.com/office/drawing/2014/main" id="{98E92702-6F5E-46BF-9653-B0CDFC8355DE}"/>
              </a:ext>
            </a:extLst>
          </p:cNvPr>
          <p:cNvGraphicFramePr>
            <a:graphicFrameLocks noGrp="1"/>
          </p:cNvGraphicFramePr>
          <p:nvPr/>
        </p:nvGraphicFramePr>
        <p:xfrm>
          <a:off x="5095874" y="4005164"/>
          <a:ext cx="6143626" cy="1914870"/>
        </p:xfrm>
        <a:graphic>
          <a:graphicData uri="http://schemas.openxmlformats.org/drawingml/2006/table">
            <a:tbl>
              <a:tblPr/>
              <a:tblGrid>
                <a:gridCol w="3515161">
                  <a:extLst>
                    <a:ext uri="{9D8B030D-6E8A-4147-A177-3AD203B41FA5}">
                      <a16:colId xmlns:a16="http://schemas.microsoft.com/office/drawing/2014/main" val="2406687230"/>
                    </a:ext>
                  </a:extLst>
                </a:gridCol>
                <a:gridCol w="1068643">
                  <a:extLst>
                    <a:ext uri="{9D8B030D-6E8A-4147-A177-3AD203B41FA5}">
                      <a16:colId xmlns:a16="http://schemas.microsoft.com/office/drawing/2014/main" val="417975970"/>
                    </a:ext>
                  </a:extLst>
                </a:gridCol>
                <a:gridCol w="1559822">
                  <a:extLst>
                    <a:ext uri="{9D8B030D-6E8A-4147-A177-3AD203B41FA5}">
                      <a16:colId xmlns:a16="http://schemas.microsoft.com/office/drawing/2014/main" val="1655437089"/>
                    </a:ext>
                  </a:extLst>
                </a:gridCol>
              </a:tblGrid>
              <a:tr h="280613">
                <a:tc>
                  <a:txBody>
                    <a:bodyPr/>
                    <a:lstStyle/>
                    <a:p>
                      <a:pPr algn="l" rtl="0" fontAlgn="ctr"/>
                      <a:endParaRPr lang="cs-CZ" sz="1400" b="1" i="0" u="none" strike="noStrike" dirty="0">
                        <a:solidFill>
                          <a:schemeClr val="tx1"/>
                        </a:solidFill>
                        <a:effectLst/>
                        <a:latin typeface="+mj-lt"/>
                      </a:endParaRPr>
                    </a:p>
                  </a:txBody>
                  <a:tcPr marL="72000" marR="72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rtl="0" fontAlgn="t"/>
                      <a:r>
                        <a:rPr lang="cs-CZ" sz="1400" b="1" i="0" u="none" strike="noStrike" dirty="0">
                          <a:solidFill>
                            <a:schemeClr val="tx1"/>
                          </a:solidFill>
                          <a:effectLst/>
                          <a:latin typeface="+mj-lt"/>
                        </a:rPr>
                        <a:t>Scénář</a:t>
                      </a:r>
                    </a:p>
                  </a:txBody>
                  <a:tcPr marL="72000" marR="72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cs-CZ"/>
                    </a:p>
                  </a:txBody>
                  <a:tcPr/>
                </a:tc>
                <a:extLst>
                  <a:ext uri="{0D108BD9-81ED-4DB2-BD59-A6C34878D82A}">
                    <a16:rowId xmlns:a16="http://schemas.microsoft.com/office/drawing/2014/main" val="2731041778"/>
                  </a:ext>
                </a:extLst>
              </a:tr>
              <a:tr h="280613">
                <a:tc>
                  <a:txBody>
                    <a:bodyPr/>
                    <a:lstStyle/>
                    <a:p>
                      <a:pPr marL="0" marR="0" lvl="0" indent="0" algn="l" defTabSz="913943" rtl="0" eaLnBrk="1" fontAlgn="ctr" latinLnBrk="0" hangingPunct="1">
                        <a:lnSpc>
                          <a:spcPct val="100000"/>
                        </a:lnSpc>
                        <a:spcBef>
                          <a:spcPts val="0"/>
                        </a:spcBef>
                        <a:spcAft>
                          <a:spcPts val="0"/>
                        </a:spcAft>
                        <a:buClrTx/>
                        <a:buSzTx/>
                        <a:buFontTx/>
                        <a:buNone/>
                        <a:tabLst/>
                        <a:defRPr/>
                      </a:pPr>
                      <a:r>
                        <a:rPr lang="cs-CZ" sz="1400" b="1" i="0" u="none" strike="noStrike" dirty="0">
                          <a:solidFill>
                            <a:schemeClr val="tx1"/>
                          </a:solidFill>
                          <a:effectLst/>
                          <a:latin typeface="+mj-lt"/>
                        </a:rPr>
                        <a:t>tis. Kč</a:t>
                      </a:r>
                    </a:p>
                  </a:txBody>
                  <a:tcPr marL="72000" marR="72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tc>
                  <a:txBody>
                    <a:bodyPr/>
                    <a:lstStyle/>
                    <a:p>
                      <a:pPr algn="r" rtl="0" fontAlgn="t"/>
                      <a:r>
                        <a:rPr lang="cs-CZ" sz="1400" b="1" i="0" u="none" strike="noStrike" dirty="0">
                          <a:solidFill>
                            <a:schemeClr val="tx1"/>
                          </a:solidFill>
                          <a:effectLst/>
                          <a:latin typeface="+mj-lt"/>
                        </a:rPr>
                        <a:t>Bez dotace</a:t>
                      </a:r>
                    </a:p>
                  </a:txBody>
                  <a:tcPr marL="72000" marR="72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tc>
                  <a:txBody>
                    <a:bodyPr/>
                    <a:lstStyle/>
                    <a:p>
                      <a:pPr algn="r" rtl="0" fontAlgn="t"/>
                      <a:r>
                        <a:rPr lang="cs-CZ" sz="1400" b="1" i="0" u="none" strike="noStrike" dirty="0">
                          <a:solidFill>
                            <a:schemeClr val="tx1"/>
                          </a:solidFill>
                          <a:effectLst/>
                          <a:latin typeface="+mj-lt"/>
                        </a:rPr>
                        <a:t>Dotace 20 %</a:t>
                      </a:r>
                    </a:p>
                  </a:txBody>
                  <a:tcPr marL="72000" marR="72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schemeClr>
                    </a:solidFill>
                  </a:tcPr>
                </a:tc>
                <a:extLst>
                  <a:ext uri="{0D108BD9-81ED-4DB2-BD59-A6C34878D82A}">
                    <a16:rowId xmlns:a16="http://schemas.microsoft.com/office/drawing/2014/main" val="450613010"/>
                  </a:ext>
                </a:extLst>
              </a:tr>
              <a:tr h="296024">
                <a:tc>
                  <a:txBody>
                    <a:bodyPr/>
                    <a:lstStyle/>
                    <a:p>
                      <a:pPr algn="l" rtl="0" fontAlgn="t"/>
                      <a:r>
                        <a:rPr lang="cs-CZ" sz="1400" b="1" i="0" u="none" strike="noStrike" dirty="0">
                          <a:solidFill>
                            <a:srgbClr val="000000"/>
                          </a:solidFill>
                          <a:effectLst/>
                          <a:latin typeface="+mj-lt"/>
                        </a:rPr>
                        <a:t>Celkové tržby</a:t>
                      </a:r>
                    </a:p>
                  </a:txBody>
                  <a:tcPr marL="72000" marR="72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cs-CZ" sz="1400" b="1" i="0" u="none" strike="noStrike" kern="1200" dirty="0">
                          <a:solidFill>
                            <a:srgbClr val="000000"/>
                          </a:solidFill>
                          <a:effectLst/>
                          <a:latin typeface="+mj-lt"/>
                          <a:ea typeface="+mn-ea"/>
                          <a:cs typeface="+mn-cs"/>
                        </a:rPr>
                        <a:t>1 074</a:t>
                      </a: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3943" rtl="0" eaLnBrk="1" fontAlgn="t" latinLnBrk="0" hangingPunct="1">
                        <a:lnSpc>
                          <a:spcPct val="100000"/>
                        </a:lnSpc>
                        <a:spcBef>
                          <a:spcPts val="0"/>
                        </a:spcBef>
                        <a:spcAft>
                          <a:spcPts val="0"/>
                        </a:spcAft>
                        <a:buClrTx/>
                        <a:buSzTx/>
                        <a:buFontTx/>
                        <a:buNone/>
                        <a:tabLst/>
                        <a:defRPr/>
                      </a:pPr>
                      <a:r>
                        <a:rPr lang="cs-CZ" sz="1400" b="1" i="0" u="none" strike="noStrike" kern="1200" dirty="0">
                          <a:solidFill>
                            <a:srgbClr val="000000"/>
                          </a:solidFill>
                          <a:effectLst/>
                          <a:latin typeface="+mn-lt"/>
                          <a:ea typeface="+mn-ea"/>
                          <a:cs typeface="+mn-cs"/>
                        </a:rPr>
                        <a:t>1 074</a:t>
                      </a:r>
                      <a:endParaRPr lang="cs-CZ" sz="1400" b="1" i="0" u="none" strike="noStrike" kern="1200" dirty="0">
                        <a:solidFill>
                          <a:srgbClr val="000000"/>
                        </a:solidFill>
                        <a:effectLst/>
                        <a:latin typeface="+mj-lt"/>
                        <a:ea typeface="+mn-ea"/>
                        <a:cs typeface="+mn-cs"/>
                      </a:endParaRP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2410051"/>
                  </a:ext>
                </a:extLst>
              </a:tr>
              <a:tr h="169548">
                <a:tc>
                  <a:txBody>
                    <a:bodyPr/>
                    <a:lstStyle/>
                    <a:p>
                      <a:pPr algn="l" rtl="0" fontAlgn="t"/>
                      <a:endParaRPr lang="cs-CZ" sz="100" b="0" i="0" u="none" strike="noStrike" dirty="0">
                        <a:solidFill>
                          <a:srgbClr val="000000"/>
                        </a:solidFill>
                        <a:effectLst/>
                        <a:latin typeface="+mj-lt"/>
                      </a:endParaRPr>
                    </a:p>
                  </a:txBody>
                  <a:tcPr marL="72000" marR="72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endParaRPr lang="cs-CZ" sz="600" b="0" i="0" u="none" strike="noStrike" dirty="0">
                        <a:solidFill>
                          <a:srgbClr val="203764"/>
                        </a:solidFill>
                        <a:effectLst/>
                        <a:latin typeface="Calibri" panose="020F0502020204030204" pitchFamily="34" charset="0"/>
                      </a:endParaRP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cs-CZ" sz="600" b="0" i="0" u="none" strike="noStrike" dirty="0">
                          <a:solidFill>
                            <a:srgbClr val="203764"/>
                          </a:solidFill>
                          <a:effectLst/>
                          <a:latin typeface="Calibri" panose="020F0502020204030204" pitchFamily="34" charset="0"/>
                        </a:rPr>
                        <a:t> </a:t>
                      </a: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5773042"/>
                  </a:ext>
                </a:extLst>
              </a:tr>
              <a:tr h="296024">
                <a:tc>
                  <a:txBody>
                    <a:bodyPr/>
                    <a:lstStyle/>
                    <a:p>
                      <a:pPr marL="180000" lvl="1" algn="l" rtl="0" fontAlgn="t"/>
                      <a:r>
                        <a:rPr lang="cs-CZ" sz="1400" b="0" i="1" u="none" strike="noStrike" dirty="0">
                          <a:solidFill>
                            <a:srgbClr val="000000"/>
                          </a:solidFill>
                          <a:effectLst/>
                          <a:latin typeface="+mj-lt"/>
                        </a:rPr>
                        <a:t>Platba za dostupnost </a:t>
                      </a:r>
                      <a:r>
                        <a:rPr lang="cs-CZ" sz="1400" dirty="0">
                          <a:solidFill>
                            <a:schemeClr val="bg1"/>
                          </a:solidFill>
                        </a:rPr>
                        <a:t>na základě výkonu</a:t>
                      </a:r>
                      <a:endParaRPr lang="cs-CZ" sz="1400" b="0" i="1" u="none" strike="noStrike" dirty="0">
                        <a:solidFill>
                          <a:srgbClr val="000000"/>
                        </a:solidFill>
                        <a:effectLst/>
                        <a:latin typeface="+mj-lt"/>
                      </a:endParaRPr>
                    </a:p>
                  </a:txBody>
                  <a:tcPr marL="72000" marR="72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cs-CZ" sz="1400" b="0" i="1" u="none" strike="noStrike" kern="1200" dirty="0">
                          <a:solidFill>
                            <a:srgbClr val="000000"/>
                          </a:solidFill>
                          <a:effectLst/>
                          <a:latin typeface="+mj-lt"/>
                          <a:ea typeface="+mn-ea"/>
                          <a:cs typeface="+mn-cs"/>
                        </a:rPr>
                        <a:t>1 779</a:t>
                      </a: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cs-CZ" sz="1400" b="0" i="1" u="none" strike="noStrike" kern="1200" dirty="0">
                          <a:solidFill>
                            <a:srgbClr val="000000"/>
                          </a:solidFill>
                          <a:effectLst/>
                          <a:latin typeface="+mj-lt"/>
                          <a:ea typeface="+mn-ea"/>
                          <a:cs typeface="+mn-cs"/>
                        </a:rPr>
                        <a:t>1 520</a:t>
                      </a: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915329"/>
                  </a:ext>
                </a:extLst>
              </a:tr>
              <a:tr h="296024">
                <a:tc>
                  <a:txBody>
                    <a:bodyPr/>
                    <a:lstStyle/>
                    <a:p>
                      <a:pPr marL="180000" lvl="1" algn="l" rtl="0" fontAlgn="t"/>
                      <a:r>
                        <a:rPr lang="pl-PL" sz="1400" b="0" i="1" u="none" strike="noStrike" dirty="0">
                          <a:solidFill>
                            <a:srgbClr val="000000"/>
                          </a:solidFill>
                          <a:effectLst/>
                          <a:latin typeface="+mj-lt"/>
                        </a:rPr>
                        <a:t>Dotace</a:t>
                      </a:r>
                      <a:endParaRPr lang="cs-CZ" sz="1400" b="0" i="1" u="none" strike="noStrike" dirty="0">
                        <a:solidFill>
                          <a:srgbClr val="000000"/>
                        </a:solidFill>
                        <a:effectLst/>
                        <a:latin typeface="+mj-lt"/>
                      </a:endParaRPr>
                    </a:p>
                  </a:txBody>
                  <a:tcPr marL="72000" marR="72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cs-CZ" sz="1400" b="0" i="1" u="none" strike="noStrike" kern="1200" dirty="0">
                          <a:solidFill>
                            <a:srgbClr val="000000"/>
                          </a:solidFill>
                          <a:effectLst/>
                          <a:latin typeface="+mj-lt"/>
                          <a:ea typeface="+mn-ea"/>
                          <a:cs typeface="+mn-cs"/>
                        </a:rPr>
                        <a:t>382 </a:t>
                      </a: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cs-CZ" sz="1400" b="0" i="1" u="none" strike="noStrike" kern="1200" dirty="0">
                          <a:solidFill>
                            <a:srgbClr val="000000"/>
                          </a:solidFill>
                          <a:effectLst/>
                          <a:latin typeface="+mj-lt"/>
                          <a:ea typeface="+mn-ea"/>
                          <a:cs typeface="+mn-cs"/>
                        </a:rPr>
                        <a:t>490 </a:t>
                      </a: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4098909"/>
                  </a:ext>
                </a:extLst>
              </a:tr>
              <a:tr h="296024">
                <a:tc>
                  <a:txBody>
                    <a:bodyPr/>
                    <a:lstStyle/>
                    <a:p>
                      <a:pPr algn="l" rtl="0" fontAlgn="t"/>
                      <a:r>
                        <a:rPr lang="cs-CZ" sz="1400" b="1" i="0" u="none" strike="noStrike" dirty="0">
                          <a:solidFill>
                            <a:srgbClr val="000000"/>
                          </a:solidFill>
                          <a:effectLst/>
                          <a:latin typeface="+mj-lt"/>
                        </a:rPr>
                        <a:t>Celkové výdaje veřejného sektoru</a:t>
                      </a:r>
                    </a:p>
                  </a:txBody>
                  <a:tcPr marL="72000" marR="72000"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r" fontAlgn="t"/>
                      <a:r>
                        <a:rPr lang="cs-CZ" sz="1400" b="1" i="0" u="none" strike="noStrike" kern="1200" dirty="0">
                          <a:solidFill>
                            <a:srgbClr val="000000"/>
                          </a:solidFill>
                          <a:effectLst/>
                          <a:latin typeface="+mj-lt"/>
                          <a:ea typeface="+mn-ea"/>
                          <a:cs typeface="+mn-cs"/>
                        </a:rPr>
                        <a:t>2 161</a:t>
                      </a: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r" fontAlgn="t"/>
                      <a:r>
                        <a:rPr lang="cs-CZ" sz="1400" b="1" i="0" u="none" strike="noStrike" kern="1200" dirty="0">
                          <a:solidFill>
                            <a:srgbClr val="000000"/>
                          </a:solidFill>
                          <a:effectLst/>
                          <a:latin typeface="+mj-lt"/>
                          <a:ea typeface="+mn-ea"/>
                          <a:cs typeface="+mn-cs"/>
                        </a:rPr>
                        <a:t>2 009</a:t>
                      </a: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60000"/>
                          <a:lumOff val="40000"/>
                        </a:schemeClr>
                      </a:solidFill>
                      <a:prstDash val="solid"/>
                      <a:round/>
                      <a:headEnd type="none" w="med" len="med"/>
                      <a:tailEnd type="none" w="med" len="med"/>
                    </a:lnT>
                    <a:lnB w="317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721041420"/>
                  </a:ext>
                </a:extLst>
              </a:tr>
            </a:tbl>
          </a:graphicData>
        </a:graphic>
      </p:graphicFrame>
      <p:sp>
        <p:nvSpPr>
          <p:cNvPr id="41" name="Rectangle 40">
            <a:extLst>
              <a:ext uri="{FF2B5EF4-FFF2-40B4-BE49-F238E27FC236}">
                <a16:creationId xmlns:a16="http://schemas.microsoft.com/office/drawing/2014/main" id="{110834DE-219C-4E5B-8E9F-7276991C2EA0}"/>
              </a:ext>
            </a:extLst>
          </p:cNvPr>
          <p:cNvSpPr/>
          <p:nvPr/>
        </p:nvSpPr>
        <p:spPr>
          <a:xfrm>
            <a:off x="4972050" y="1036791"/>
            <a:ext cx="6734907" cy="334863"/>
          </a:xfrm>
          <a:prstGeom prst="rect">
            <a:avLst/>
          </a:prstGeom>
          <a:noFill/>
          <a:ln w="12700" cap="sq" cmpd="sng" algn="ctr">
            <a:noFill/>
            <a:prstDash val="solid"/>
            <a:miter lim="800000"/>
            <a:tailEnd type="none"/>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buClr>
                <a:schemeClr val="tx2"/>
              </a:buClr>
              <a:buSzPct val="110000"/>
              <a:defRPr/>
            </a:pPr>
            <a:r>
              <a:rPr lang="cs-CZ" sz="1600" b="1" dirty="0">
                <a:solidFill>
                  <a:srgbClr val="2E2E38"/>
                </a:solidFill>
                <a:latin typeface="+mj-lt"/>
              </a:rPr>
              <a:t>Rozpočtová zátěž Prahy v 1. roce</a:t>
            </a:r>
            <a:endParaRPr lang="cs-CZ" sz="1600" b="1" baseline="30000" dirty="0">
              <a:solidFill>
                <a:schemeClr val="bg1"/>
              </a:solidFill>
              <a:latin typeface="+mj-lt"/>
            </a:endParaRPr>
          </a:p>
        </p:txBody>
      </p:sp>
      <p:sp>
        <p:nvSpPr>
          <p:cNvPr id="49" name="Circle: Hollow 48">
            <a:extLst>
              <a:ext uri="{FF2B5EF4-FFF2-40B4-BE49-F238E27FC236}">
                <a16:creationId xmlns:a16="http://schemas.microsoft.com/office/drawing/2014/main" id="{71B3F02B-96E5-40FD-8676-79684AC1B89F}"/>
              </a:ext>
            </a:extLst>
          </p:cNvPr>
          <p:cNvSpPr/>
          <p:nvPr/>
        </p:nvSpPr>
        <p:spPr>
          <a:xfrm>
            <a:off x="6242829" y="1567633"/>
            <a:ext cx="1404000" cy="1404000"/>
          </a:xfrm>
          <a:prstGeom prst="donut">
            <a:avLst>
              <a:gd name="adj" fmla="val 16827"/>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cs-CZ" sz="1100" dirty="0">
              <a:solidFill>
                <a:schemeClr val="tx1"/>
              </a:solidFill>
              <a:latin typeface="+mj-lt"/>
            </a:endParaRPr>
          </a:p>
        </p:txBody>
      </p:sp>
      <p:sp>
        <p:nvSpPr>
          <p:cNvPr id="50" name="Circle: Hollow 49">
            <a:extLst>
              <a:ext uri="{FF2B5EF4-FFF2-40B4-BE49-F238E27FC236}">
                <a16:creationId xmlns:a16="http://schemas.microsoft.com/office/drawing/2014/main" id="{18CD6030-E5B5-4EC4-8C72-DA92323A1AB1}"/>
              </a:ext>
            </a:extLst>
          </p:cNvPr>
          <p:cNvSpPr/>
          <p:nvPr/>
        </p:nvSpPr>
        <p:spPr>
          <a:xfrm>
            <a:off x="9045860" y="1567633"/>
            <a:ext cx="1368000" cy="1368000"/>
          </a:xfrm>
          <a:prstGeom prst="donut">
            <a:avLst>
              <a:gd name="adj" fmla="val 16827"/>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cs-CZ" sz="1100" dirty="0">
              <a:solidFill>
                <a:schemeClr val="tx1"/>
              </a:solidFill>
              <a:latin typeface="+mj-lt"/>
            </a:endParaRPr>
          </a:p>
        </p:txBody>
      </p:sp>
      <p:sp>
        <p:nvSpPr>
          <p:cNvPr id="51" name="TextBox 50">
            <a:extLst>
              <a:ext uri="{FF2B5EF4-FFF2-40B4-BE49-F238E27FC236}">
                <a16:creationId xmlns:a16="http://schemas.microsoft.com/office/drawing/2014/main" id="{66A1A351-E95E-410A-BD2D-98404B9891EE}"/>
              </a:ext>
            </a:extLst>
          </p:cNvPr>
          <p:cNvSpPr txBox="1"/>
          <p:nvPr/>
        </p:nvSpPr>
        <p:spPr>
          <a:xfrm>
            <a:off x="6350829" y="1972139"/>
            <a:ext cx="1188001" cy="560153"/>
          </a:xfrm>
          <a:prstGeom prst="rect">
            <a:avLst/>
          </a:prstGeom>
          <a:noFill/>
        </p:spPr>
        <p:txBody>
          <a:bodyPr wrap="square" lIns="0" tIns="36576" rIns="0" bIns="0" rtlCol="0">
            <a:spAutoFit/>
          </a:bodyPr>
          <a:lstStyle/>
          <a:p>
            <a:pPr algn="ctr">
              <a:spcAft>
                <a:spcPts val="600"/>
              </a:spcAft>
              <a:buClr>
                <a:schemeClr val="tx2"/>
              </a:buClr>
              <a:buSzPct val="80000"/>
            </a:pPr>
            <a:r>
              <a:rPr lang="sk-SK" b="1" dirty="0">
                <a:solidFill>
                  <a:schemeClr val="bg1"/>
                </a:solidFill>
                <a:latin typeface="+mj-lt"/>
                <a:cs typeface="Arial" panose="020B0604020202020204" pitchFamily="34" charset="0"/>
              </a:rPr>
              <a:t>-22</a:t>
            </a:r>
            <a:r>
              <a:rPr lang="cs-CZ" b="1" dirty="0">
                <a:solidFill>
                  <a:schemeClr val="bg1"/>
                </a:solidFill>
                <a:latin typeface="+mj-lt"/>
                <a:cs typeface="Arial" panose="020B0604020202020204" pitchFamily="34" charset="0"/>
              </a:rPr>
              <a:t>,1</a:t>
            </a:r>
            <a:br>
              <a:rPr lang="cs-CZ" b="1" dirty="0">
                <a:solidFill>
                  <a:schemeClr val="bg1"/>
                </a:solidFill>
                <a:latin typeface="+mj-lt"/>
                <a:cs typeface="Arial" panose="020B0604020202020204" pitchFamily="34" charset="0"/>
              </a:rPr>
            </a:br>
            <a:r>
              <a:rPr lang="cs-CZ" sz="1600" dirty="0">
                <a:solidFill>
                  <a:schemeClr val="bg1"/>
                </a:solidFill>
                <a:latin typeface="+mj-lt"/>
                <a:cs typeface="Arial" panose="020B0604020202020204" pitchFamily="34" charset="0"/>
              </a:rPr>
              <a:t>mil. Kč</a:t>
            </a:r>
          </a:p>
        </p:txBody>
      </p:sp>
      <p:sp>
        <p:nvSpPr>
          <p:cNvPr id="52" name="TextBox 51">
            <a:extLst>
              <a:ext uri="{FF2B5EF4-FFF2-40B4-BE49-F238E27FC236}">
                <a16:creationId xmlns:a16="http://schemas.microsoft.com/office/drawing/2014/main" id="{C1CD442D-2B88-40BD-A613-D8615DDA9F28}"/>
              </a:ext>
            </a:extLst>
          </p:cNvPr>
          <p:cNvSpPr txBox="1"/>
          <p:nvPr/>
        </p:nvSpPr>
        <p:spPr>
          <a:xfrm>
            <a:off x="9135860" y="1954139"/>
            <a:ext cx="1188001" cy="560153"/>
          </a:xfrm>
          <a:prstGeom prst="rect">
            <a:avLst/>
          </a:prstGeom>
          <a:noFill/>
        </p:spPr>
        <p:txBody>
          <a:bodyPr wrap="square" lIns="0" tIns="36576" rIns="0" bIns="0" rtlCol="0">
            <a:spAutoFit/>
          </a:bodyPr>
          <a:lstStyle/>
          <a:p>
            <a:pPr algn="ctr">
              <a:spcAft>
                <a:spcPts val="600"/>
              </a:spcAft>
              <a:buClr>
                <a:schemeClr val="tx2"/>
              </a:buClr>
              <a:buSzPct val="80000"/>
            </a:pPr>
            <a:r>
              <a:rPr lang="sk-SK" b="1" dirty="0">
                <a:solidFill>
                  <a:schemeClr val="bg1"/>
                </a:solidFill>
                <a:latin typeface="+mj-lt"/>
                <a:cs typeface="Arial" panose="020B0604020202020204" pitchFamily="34" charset="0"/>
              </a:rPr>
              <a:t>-14,0</a:t>
            </a:r>
            <a:br>
              <a:rPr lang="sk-SK" b="1" dirty="0">
                <a:solidFill>
                  <a:schemeClr val="bg1"/>
                </a:solidFill>
                <a:latin typeface="+mj-lt"/>
                <a:cs typeface="Arial" panose="020B0604020202020204" pitchFamily="34" charset="0"/>
              </a:rPr>
            </a:br>
            <a:r>
              <a:rPr lang="sk-SK" sz="1600" dirty="0">
                <a:solidFill>
                  <a:schemeClr val="bg1"/>
                </a:solidFill>
                <a:latin typeface="+mj-lt"/>
                <a:cs typeface="Arial" panose="020B0604020202020204" pitchFamily="34" charset="0"/>
              </a:rPr>
              <a:t>mil. Kč</a:t>
            </a:r>
            <a:endParaRPr lang="cs-CZ" sz="1600" dirty="0">
              <a:solidFill>
                <a:schemeClr val="bg1"/>
              </a:solidFill>
              <a:latin typeface="+mj-lt"/>
              <a:cs typeface="Arial" panose="020B0604020202020204" pitchFamily="34" charset="0"/>
            </a:endParaRPr>
          </a:p>
        </p:txBody>
      </p:sp>
      <p:cxnSp>
        <p:nvCxnSpPr>
          <p:cNvPr id="53" name="Straight Connector 52">
            <a:extLst>
              <a:ext uri="{FF2B5EF4-FFF2-40B4-BE49-F238E27FC236}">
                <a16:creationId xmlns:a16="http://schemas.microsoft.com/office/drawing/2014/main" id="{56B8CF0B-1FF9-47E4-8197-3E11E9619592}"/>
              </a:ext>
            </a:extLst>
          </p:cNvPr>
          <p:cNvCxnSpPr>
            <a:cxnSpLocks/>
          </p:cNvCxnSpPr>
          <p:nvPr/>
        </p:nvCxnSpPr>
        <p:spPr>
          <a:xfrm>
            <a:off x="4972050" y="3778934"/>
            <a:ext cx="6480000" cy="0"/>
          </a:xfrm>
          <a:prstGeom prst="line">
            <a:avLst/>
          </a:prstGeom>
          <a:ln w="9525">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9681BD91-09A4-4FF9-89E5-A50D28314EEB}"/>
              </a:ext>
            </a:extLst>
          </p:cNvPr>
          <p:cNvSpPr/>
          <p:nvPr/>
        </p:nvSpPr>
        <p:spPr>
          <a:xfrm>
            <a:off x="4972050" y="3462973"/>
            <a:ext cx="6372957" cy="334863"/>
          </a:xfrm>
          <a:prstGeom prst="rect">
            <a:avLst/>
          </a:prstGeom>
          <a:noFill/>
          <a:ln w="12700" cap="sq" cmpd="sng" algn="ctr">
            <a:noFill/>
            <a:prstDash val="solid"/>
            <a:miter lim="800000"/>
            <a:tailEnd type="none"/>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buClr>
                <a:schemeClr val="tx2"/>
              </a:buClr>
              <a:buSzPct val="110000"/>
              <a:defRPr/>
            </a:pPr>
            <a:r>
              <a:rPr lang="cs-CZ" sz="1600" b="1" dirty="0">
                <a:solidFill>
                  <a:srgbClr val="2E2E38"/>
                </a:solidFill>
                <a:latin typeface="+mj-lt"/>
              </a:rPr>
              <a:t>Tržby a výdaje veřejného sektoru</a:t>
            </a:r>
            <a:endParaRPr lang="cs-CZ" sz="1600" b="1" dirty="0">
              <a:solidFill>
                <a:schemeClr val="bg1"/>
              </a:solidFill>
              <a:latin typeface="+mj-lt"/>
            </a:endParaRPr>
          </a:p>
        </p:txBody>
      </p:sp>
      <p:sp>
        <p:nvSpPr>
          <p:cNvPr id="55" name="TextBox 54">
            <a:extLst>
              <a:ext uri="{FF2B5EF4-FFF2-40B4-BE49-F238E27FC236}">
                <a16:creationId xmlns:a16="http://schemas.microsoft.com/office/drawing/2014/main" id="{1C4CC659-C393-4C8D-ACA5-E384E7367ECF}"/>
              </a:ext>
            </a:extLst>
          </p:cNvPr>
          <p:cNvSpPr txBox="1"/>
          <p:nvPr/>
        </p:nvSpPr>
        <p:spPr>
          <a:xfrm>
            <a:off x="609919" y="1036791"/>
            <a:ext cx="4162106" cy="1061829"/>
          </a:xfrm>
          <a:prstGeom prst="rect">
            <a:avLst/>
          </a:prstGeom>
          <a:noFill/>
        </p:spPr>
        <p:txBody>
          <a:bodyPr wrap="square">
            <a:spAutoFit/>
          </a:bodyPr>
          <a:lstStyle/>
          <a:p>
            <a:pPr>
              <a:spcAft>
                <a:spcPts val="600"/>
              </a:spcAft>
              <a:buClr>
                <a:schemeClr val="tx2"/>
              </a:buClr>
              <a:buSzPct val="110000"/>
              <a:defRPr/>
            </a:pPr>
            <a:r>
              <a:rPr lang="cs-CZ" sz="1600" b="1" dirty="0">
                <a:solidFill>
                  <a:srgbClr val="2E2E38"/>
                </a:solidFill>
                <a:latin typeface="+mj-lt"/>
              </a:rPr>
              <a:t>Změny výše dotace na stavební náklady</a:t>
            </a:r>
          </a:p>
          <a:p>
            <a:pPr algn="just"/>
            <a:r>
              <a:rPr lang="cs-CZ" sz="1400" dirty="0">
                <a:solidFill>
                  <a:schemeClr val="bg1"/>
                </a:solidFill>
                <a:latin typeface="+mj-lt"/>
              </a:rPr>
              <a:t>Výše dotace na stavební náklady především ovlivní celkové náklady projektu, což se projeví v změně platby za dostupnost </a:t>
            </a:r>
            <a:r>
              <a:rPr lang="cs-CZ" sz="1400" dirty="0">
                <a:solidFill>
                  <a:schemeClr val="bg1"/>
                </a:solidFill>
              </a:rPr>
              <a:t>na základě výkonu</a:t>
            </a:r>
            <a:r>
              <a:rPr lang="cs-CZ" sz="1400" dirty="0">
                <a:solidFill>
                  <a:schemeClr val="bg1"/>
                </a:solidFill>
                <a:latin typeface="+mj-lt"/>
              </a:rPr>
              <a:t>. </a:t>
            </a:r>
          </a:p>
        </p:txBody>
      </p:sp>
      <p:sp>
        <p:nvSpPr>
          <p:cNvPr id="56" name="Rectangle 55">
            <a:extLst>
              <a:ext uri="{FF2B5EF4-FFF2-40B4-BE49-F238E27FC236}">
                <a16:creationId xmlns:a16="http://schemas.microsoft.com/office/drawing/2014/main" id="{0A19801F-0987-4B73-AFC2-5C88F8EB2001}"/>
              </a:ext>
            </a:extLst>
          </p:cNvPr>
          <p:cNvSpPr/>
          <p:nvPr/>
        </p:nvSpPr>
        <p:spPr>
          <a:xfrm>
            <a:off x="1097347" y="2075652"/>
            <a:ext cx="3674678" cy="1404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cs-CZ" sz="1400" dirty="0">
                <a:solidFill>
                  <a:schemeClr val="bg1"/>
                </a:solidFill>
                <a:latin typeface="+mj-lt"/>
              </a:rPr>
              <a:t>První scénář bez dotace předpokládá, že na stavební náklady projektu nebude poskytnuta žádná dotace.</a:t>
            </a:r>
          </a:p>
          <a:p>
            <a:pPr algn="just"/>
            <a:endParaRPr lang="cs-CZ" sz="1400" dirty="0">
              <a:solidFill>
                <a:schemeClr val="bg1"/>
              </a:solidFill>
              <a:latin typeface="+mj-lt"/>
            </a:endParaRPr>
          </a:p>
          <a:p>
            <a:pPr algn="just"/>
            <a:r>
              <a:rPr lang="cs-CZ" sz="1400" dirty="0">
                <a:solidFill>
                  <a:schemeClr val="bg1"/>
                </a:solidFill>
                <a:latin typeface="+mj-lt"/>
              </a:rPr>
              <a:t>Druhý scénář počítá s dotací na stavební náklady ve výši 20 % celkových stavebních nákladů.</a:t>
            </a:r>
          </a:p>
          <a:p>
            <a:pPr algn="just"/>
            <a:endParaRPr lang="cs-CZ" sz="1400" dirty="0">
              <a:solidFill>
                <a:schemeClr val="bg1"/>
              </a:solidFill>
              <a:latin typeface="+mj-lt"/>
            </a:endParaRPr>
          </a:p>
          <a:p>
            <a:pPr algn="just"/>
            <a:endParaRPr lang="cs-CZ" sz="1400" dirty="0">
              <a:solidFill>
                <a:schemeClr val="bg1"/>
              </a:solidFill>
              <a:latin typeface="+mj-lt"/>
            </a:endParaRPr>
          </a:p>
        </p:txBody>
      </p:sp>
      <p:sp>
        <p:nvSpPr>
          <p:cNvPr id="57" name="Oval 56">
            <a:extLst>
              <a:ext uri="{FF2B5EF4-FFF2-40B4-BE49-F238E27FC236}">
                <a16:creationId xmlns:a16="http://schemas.microsoft.com/office/drawing/2014/main" id="{23B0E5E1-6C21-410A-ADDB-786D100360B4}"/>
              </a:ext>
            </a:extLst>
          </p:cNvPr>
          <p:cNvSpPr/>
          <p:nvPr/>
        </p:nvSpPr>
        <p:spPr>
          <a:xfrm>
            <a:off x="671934" y="2241796"/>
            <a:ext cx="432000" cy="432000"/>
          </a:xfrm>
          <a:prstGeom prst="ellipse">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cs-CZ" b="1" dirty="0">
                <a:solidFill>
                  <a:schemeClr val="bg2"/>
                </a:solidFill>
              </a:rPr>
              <a:t>1.</a:t>
            </a:r>
          </a:p>
        </p:txBody>
      </p:sp>
      <p:sp>
        <p:nvSpPr>
          <p:cNvPr id="58" name="Oval 57">
            <a:extLst>
              <a:ext uri="{FF2B5EF4-FFF2-40B4-BE49-F238E27FC236}">
                <a16:creationId xmlns:a16="http://schemas.microsoft.com/office/drawing/2014/main" id="{92E361FD-B663-440B-B13E-0E5693CCD2CD}"/>
              </a:ext>
            </a:extLst>
          </p:cNvPr>
          <p:cNvSpPr/>
          <p:nvPr/>
        </p:nvSpPr>
        <p:spPr>
          <a:xfrm>
            <a:off x="671934" y="3081557"/>
            <a:ext cx="432000" cy="432000"/>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cs-CZ" b="1" dirty="0">
                <a:solidFill>
                  <a:schemeClr val="bg2"/>
                </a:solidFill>
              </a:rPr>
              <a:t>2.</a:t>
            </a:r>
          </a:p>
        </p:txBody>
      </p:sp>
      <p:sp>
        <p:nvSpPr>
          <p:cNvPr id="59" name="TextBox 58">
            <a:extLst>
              <a:ext uri="{FF2B5EF4-FFF2-40B4-BE49-F238E27FC236}">
                <a16:creationId xmlns:a16="http://schemas.microsoft.com/office/drawing/2014/main" id="{CFAC35B7-811B-4A5A-98B6-91F71B850509}"/>
              </a:ext>
            </a:extLst>
          </p:cNvPr>
          <p:cNvSpPr txBox="1"/>
          <p:nvPr/>
        </p:nvSpPr>
        <p:spPr>
          <a:xfrm>
            <a:off x="609918" y="3643083"/>
            <a:ext cx="4162107" cy="954107"/>
          </a:xfrm>
          <a:prstGeom prst="rect">
            <a:avLst/>
          </a:prstGeom>
          <a:noFill/>
        </p:spPr>
        <p:txBody>
          <a:bodyPr wrap="square">
            <a:spAutoFit/>
          </a:bodyPr>
          <a:lstStyle/>
          <a:p>
            <a:pPr algn="just"/>
            <a:r>
              <a:rPr lang="cs-CZ" sz="1400" dirty="0">
                <a:solidFill>
                  <a:schemeClr val="bg1"/>
                </a:solidFill>
                <a:latin typeface="+mj-lt"/>
              </a:rPr>
              <a:t>Tabulka níže ukazuje celkové výdaje veřejného sektoru, které zahrnují náklady na platbu za dostupnost </a:t>
            </a:r>
            <a:r>
              <a:rPr lang="cs-CZ" sz="1400" dirty="0">
                <a:solidFill>
                  <a:schemeClr val="bg1"/>
                </a:solidFill>
              </a:rPr>
              <a:t>na základě výkonu</a:t>
            </a:r>
            <a:r>
              <a:rPr lang="cs-CZ" sz="1400" dirty="0">
                <a:solidFill>
                  <a:schemeClr val="bg1"/>
                </a:solidFill>
                <a:latin typeface="+mj-lt"/>
              </a:rPr>
              <a:t> a celkovou výši dotace na projekt. </a:t>
            </a:r>
          </a:p>
        </p:txBody>
      </p:sp>
      <p:sp>
        <p:nvSpPr>
          <p:cNvPr id="2" name="Rectangle 1">
            <a:extLst>
              <a:ext uri="{FF2B5EF4-FFF2-40B4-BE49-F238E27FC236}">
                <a16:creationId xmlns:a16="http://schemas.microsoft.com/office/drawing/2014/main" id="{059B7FDB-9739-4C25-9544-1CA54F29EB14}"/>
              </a:ext>
            </a:extLst>
          </p:cNvPr>
          <p:cNvSpPr/>
          <p:nvPr/>
        </p:nvSpPr>
        <p:spPr>
          <a:xfrm>
            <a:off x="609918" y="4532774"/>
            <a:ext cx="4260786" cy="138726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r>
              <a:rPr lang="cs-CZ" sz="1600" b="1" dirty="0">
                <a:solidFill>
                  <a:schemeClr val="bg1"/>
                </a:solidFill>
                <a:latin typeface="+mj-lt"/>
              </a:rPr>
              <a:t>Celkové výdaje veřejného sektoru v druhém scénáři bez dotace jsou nižší, protože část nákladů na projekt bude hrazena dotací již na začátku, což je z finančního hlediska nejefektivnější způsob dotace.</a:t>
            </a:r>
          </a:p>
        </p:txBody>
      </p:sp>
      <p:cxnSp>
        <p:nvCxnSpPr>
          <p:cNvPr id="19" name="Straight Connector 18">
            <a:extLst>
              <a:ext uri="{FF2B5EF4-FFF2-40B4-BE49-F238E27FC236}">
                <a16:creationId xmlns:a16="http://schemas.microsoft.com/office/drawing/2014/main" id="{8C08599B-AA21-4764-8DD8-F0B2A1500FA4}"/>
              </a:ext>
            </a:extLst>
          </p:cNvPr>
          <p:cNvCxnSpPr>
            <a:cxnSpLocks/>
          </p:cNvCxnSpPr>
          <p:nvPr/>
        </p:nvCxnSpPr>
        <p:spPr>
          <a:xfrm>
            <a:off x="5095875" y="1378634"/>
            <a:ext cx="6480000" cy="0"/>
          </a:xfrm>
          <a:prstGeom prst="line">
            <a:avLst/>
          </a:prstGeom>
          <a:ln w="9525">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B64947A-F74D-4AD8-957D-7571B40009CB}"/>
              </a:ext>
            </a:extLst>
          </p:cNvPr>
          <p:cNvSpPr txBox="1"/>
          <p:nvPr/>
        </p:nvSpPr>
        <p:spPr>
          <a:xfrm>
            <a:off x="6025444" y="2977026"/>
            <a:ext cx="1838770" cy="467820"/>
          </a:xfrm>
          <a:prstGeom prst="rect">
            <a:avLst/>
          </a:prstGeom>
          <a:noFill/>
        </p:spPr>
        <p:txBody>
          <a:bodyPr wrap="square" lIns="0" tIns="36576" rIns="0" bIns="0" rtlCol="0">
            <a:spAutoFit/>
          </a:bodyPr>
          <a:lstStyle/>
          <a:p>
            <a:pPr algn="ctr">
              <a:spcAft>
                <a:spcPts val="600"/>
              </a:spcAft>
              <a:buClr>
                <a:schemeClr val="tx2"/>
              </a:buClr>
              <a:buSzPct val="80000"/>
            </a:pPr>
            <a:r>
              <a:rPr lang="cs-CZ" sz="1400" b="1" dirty="0">
                <a:solidFill>
                  <a:schemeClr val="bg1"/>
                </a:solidFill>
                <a:latin typeface="Arial" panose="020B0604020202020204" pitchFamily="34" charset="0"/>
                <a:cs typeface="Arial" panose="020B0604020202020204" pitchFamily="34" charset="0"/>
              </a:rPr>
              <a:t>Bez dotace na stavební náklady</a:t>
            </a:r>
          </a:p>
        </p:txBody>
      </p:sp>
      <p:sp>
        <p:nvSpPr>
          <p:cNvPr id="21" name="TextBox 20">
            <a:extLst>
              <a:ext uri="{FF2B5EF4-FFF2-40B4-BE49-F238E27FC236}">
                <a16:creationId xmlns:a16="http://schemas.microsoft.com/office/drawing/2014/main" id="{C154C346-B80B-4C70-8E4E-E9E598C79B67}"/>
              </a:ext>
            </a:extLst>
          </p:cNvPr>
          <p:cNvSpPr txBox="1"/>
          <p:nvPr/>
        </p:nvSpPr>
        <p:spPr>
          <a:xfrm>
            <a:off x="8810475" y="2967501"/>
            <a:ext cx="1838770" cy="467820"/>
          </a:xfrm>
          <a:prstGeom prst="rect">
            <a:avLst/>
          </a:prstGeom>
          <a:noFill/>
        </p:spPr>
        <p:txBody>
          <a:bodyPr wrap="square" lIns="0" tIns="36576" rIns="0" bIns="0" rtlCol="0">
            <a:spAutoFit/>
          </a:bodyPr>
          <a:lstStyle/>
          <a:p>
            <a:pPr algn="ctr">
              <a:spcAft>
                <a:spcPts val="600"/>
              </a:spcAft>
              <a:buClr>
                <a:schemeClr val="tx2"/>
              </a:buClr>
              <a:buSzPct val="80000"/>
            </a:pPr>
            <a:r>
              <a:rPr lang="cs-CZ" sz="1400" b="1" dirty="0">
                <a:solidFill>
                  <a:schemeClr val="bg1"/>
                </a:solidFill>
                <a:latin typeface="Arial" panose="020B0604020202020204" pitchFamily="34" charset="0"/>
                <a:cs typeface="Arial" panose="020B0604020202020204" pitchFamily="34" charset="0"/>
              </a:rPr>
              <a:t>Dotace 20 % na stavební náklady</a:t>
            </a:r>
          </a:p>
        </p:txBody>
      </p:sp>
      <p:sp>
        <p:nvSpPr>
          <p:cNvPr id="23" name="TextBox 22">
            <a:extLst>
              <a:ext uri="{FF2B5EF4-FFF2-40B4-BE49-F238E27FC236}">
                <a16:creationId xmlns:a16="http://schemas.microsoft.com/office/drawing/2014/main" id="{26002C07-7FBB-483B-A853-BEE85391C2C0}"/>
              </a:ext>
            </a:extLst>
          </p:cNvPr>
          <p:cNvSpPr txBox="1"/>
          <p:nvPr/>
        </p:nvSpPr>
        <p:spPr>
          <a:xfrm>
            <a:off x="609920" y="6150562"/>
            <a:ext cx="3990656" cy="206210"/>
          </a:xfrm>
          <a:prstGeom prst="rect">
            <a:avLst/>
          </a:prstGeom>
          <a:noFill/>
        </p:spPr>
        <p:txBody>
          <a:bodyPr wrap="square" lIns="0" tIns="36576" rIns="0" bIns="0" rtlCol="0">
            <a:spAutoFit/>
          </a:bodyPr>
          <a:lstStyle/>
          <a:p>
            <a:pPr algn="l">
              <a:spcAft>
                <a:spcPts val="600"/>
              </a:spcAft>
              <a:buClr>
                <a:schemeClr val="tx2"/>
              </a:buClr>
              <a:buSzPct val="80000"/>
            </a:pPr>
            <a:r>
              <a:rPr lang="cs-CZ" sz="1100" b="1" i="1" baseline="30000" dirty="0">
                <a:solidFill>
                  <a:schemeClr val="bg1">
                    <a:lumMod val="60000"/>
                    <a:lumOff val="40000"/>
                  </a:schemeClr>
                </a:solidFill>
                <a:latin typeface="Arial" panose="020B0604020202020204" pitchFamily="34" charset="0"/>
                <a:cs typeface="Arial" panose="020B0604020202020204" pitchFamily="34" charset="0"/>
              </a:rPr>
              <a:t>1</a:t>
            </a:r>
            <a:r>
              <a:rPr lang="cs-CZ" sz="1100" b="1" i="1" dirty="0">
                <a:solidFill>
                  <a:schemeClr val="bg1">
                    <a:lumMod val="60000"/>
                    <a:lumOff val="40000"/>
                  </a:schemeClr>
                </a:solidFill>
                <a:latin typeface="Arial" panose="020B0604020202020204" pitchFamily="34" charset="0"/>
                <a:cs typeface="Arial" panose="020B0604020202020204" pitchFamily="34" charset="0"/>
              </a:rPr>
              <a:t>náklady a ceny jsou uvedeny bez DPH</a:t>
            </a:r>
          </a:p>
        </p:txBody>
      </p:sp>
    </p:spTree>
    <p:extLst>
      <p:ext uri="{BB962C8B-B14F-4D97-AF65-F5344CB8AC3E}">
        <p14:creationId xmlns:p14="http://schemas.microsoft.com/office/powerpoint/2010/main" val="3386859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061197-BE9D-44D1-AB2D-91245D9E4208}"/>
              </a:ext>
            </a:extLst>
          </p:cNvPr>
          <p:cNvSpPr>
            <a:spLocks noGrp="1"/>
          </p:cNvSpPr>
          <p:nvPr>
            <p:ph type="body" sz="quarter" idx="10"/>
          </p:nvPr>
        </p:nvSpPr>
        <p:spPr>
          <a:xfrm>
            <a:off x="1005841" y="2918173"/>
            <a:ext cx="3820684" cy="1055708"/>
          </a:xfrm>
        </p:spPr>
        <p:txBody>
          <a:bodyPr/>
          <a:lstStyle/>
          <a:p>
            <a:r>
              <a:rPr lang="cs-CZ" dirty="0"/>
              <a:t>Metodiky zpracované v rámci projektu </a:t>
            </a:r>
          </a:p>
        </p:txBody>
      </p:sp>
      <p:sp>
        <p:nvSpPr>
          <p:cNvPr id="4" name="Picture Placeholder 3">
            <a:extLst>
              <a:ext uri="{FF2B5EF4-FFF2-40B4-BE49-F238E27FC236}">
                <a16:creationId xmlns:a16="http://schemas.microsoft.com/office/drawing/2014/main" id="{27F077F2-6CF8-384C-A17A-40D76D92CF88}"/>
              </a:ext>
            </a:extLst>
          </p:cNvPr>
          <p:cNvSpPr>
            <a:spLocks noGrp="1"/>
          </p:cNvSpPr>
          <p:nvPr>
            <p:ph type="pic" sz="quarter" idx="12"/>
          </p:nvPr>
        </p:nvSpPr>
        <p:spPr>
          <a:xfrm>
            <a:off x="4826525" y="0"/>
            <a:ext cx="7371826" cy="6858000"/>
          </a:xfrm>
        </p:spPr>
        <p:txBody>
          <a:bodyPr/>
          <a:lstStyle/>
          <a:p>
            <a:endParaRPr lang="cs-CZ"/>
          </a:p>
        </p:txBody>
      </p:sp>
      <p:pic>
        <p:nvPicPr>
          <p:cNvPr id="6" name="Financial district with business woman in Paris.jpg">
            <a:extLst>
              <a:ext uri="{FF2B5EF4-FFF2-40B4-BE49-F238E27FC236}">
                <a16:creationId xmlns:a16="http://schemas.microsoft.com/office/drawing/2014/main" id="{33E33E85-BA21-27B9-AE41-A71DA4FA6852}"/>
              </a:ext>
            </a:extLst>
          </p:cNvPr>
          <p:cNvPicPr>
            <a:picLocks noChangeAspect="1"/>
          </p:cNvPicPr>
          <p:nvPr>
            <p:custDataLst>
              <p:tags r:id="rId1"/>
            </p:custDataLst>
          </p:nvPr>
        </p:nvPicPr>
        <p:blipFill rotWithShape="1">
          <a:blip r:embed="rId5">
            <a:extLst>
              <a:ext uri="{28A0092B-C50C-407E-A947-70E740481C1C}">
                <a14:useLocalDpi xmlns:a14="http://schemas.microsoft.com/office/drawing/2010/main" val="0"/>
              </a:ext>
            </a:extLst>
          </a:blip>
          <a:srcRect l="14122" r="14122"/>
          <a:stretch/>
        </p:blipFill>
        <p:spPr>
          <a:xfrm>
            <a:off x="4826000" y="0"/>
            <a:ext cx="7372350" cy="6858000"/>
          </a:xfrm>
          <a:prstGeom prst="rect">
            <a:avLst/>
          </a:prstGeom>
        </p:spPr>
      </p:pic>
      <p:sp>
        <p:nvSpPr>
          <p:cNvPr id="5" name="37c92584-f093-4b91-90a4-4154c487c464">
            <a:extLst>
              <a:ext uri="{FF2B5EF4-FFF2-40B4-BE49-F238E27FC236}">
                <a16:creationId xmlns:a16="http://schemas.microsoft.com/office/drawing/2014/main" id="{C9118725-ED7D-58FB-535A-3CCF9106D37B}"/>
              </a:ext>
            </a:extLst>
          </p:cNvPr>
          <p:cNvSpPr>
            <a:spLocks noChangeAspect="1"/>
          </p:cNvSpPr>
          <p:nvPr>
            <p:custDataLst>
              <p:tags r:id="rId2"/>
            </p:custDataLst>
          </p:nvPr>
        </p:nvSpPr>
        <p:spPr>
          <a:xfrm>
            <a:off x="11175065" y="6222688"/>
            <a:ext cx="435013" cy="439278"/>
          </a:xfrm>
          <a:prstGeom prst="rect">
            <a:avLst/>
          </a:prstGeom>
          <a:blipFill>
            <a:blip r:embed="rId6">
              <a:extLst>
                <a:ext uri="{96DAC541-7B7A-43D3-8B79-37D633B846F1}">
                  <asvg:svgBlip xmlns:asvg="http://schemas.microsoft.com/office/drawing/2016/SVG/main" r:embed="rId7"/>
                </a:ext>
              </a:extLst>
            </a:blip>
            <a:stretch>
              <a:fillRect/>
            </a:stretch>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cs-CZ" sz="1200" dirty="0">
              <a:solidFill>
                <a:schemeClr val="tx1"/>
              </a:solidFill>
            </a:endParaRPr>
          </a:p>
        </p:txBody>
      </p:sp>
    </p:spTree>
    <p:extLst>
      <p:ext uri="{BB962C8B-B14F-4D97-AF65-F5344CB8AC3E}">
        <p14:creationId xmlns:p14="http://schemas.microsoft.com/office/powerpoint/2010/main" val="821301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61E1-D7FE-33AB-8690-21260B650E16}"/>
              </a:ext>
            </a:extLst>
          </p:cNvPr>
          <p:cNvSpPr>
            <a:spLocks noGrp="1"/>
          </p:cNvSpPr>
          <p:nvPr>
            <p:ph type="title"/>
          </p:nvPr>
        </p:nvSpPr>
        <p:spPr>
          <a:xfrm>
            <a:off x="609918" y="294200"/>
            <a:ext cx="10978515" cy="590400"/>
          </a:xfrm>
        </p:spPr>
        <p:txBody>
          <a:bodyPr/>
          <a:lstStyle/>
          <a:p>
            <a:r>
              <a:rPr lang="cs-CZ" dirty="0"/>
              <a:t>Metodiky připravené v rámci projektu </a:t>
            </a:r>
          </a:p>
        </p:txBody>
      </p:sp>
      <p:cxnSp>
        <p:nvCxnSpPr>
          <p:cNvPr id="12" name="Straight Connector 11">
            <a:extLst>
              <a:ext uri="{FF2B5EF4-FFF2-40B4-BE49-F238E27FC236}">
                <a16:creationId xmlns:a16="http://schemas.microsoft.com/office/drawing/2014/main" id="{4A86D839-1CA9-B599-2187-4F078218E2A8}"/>
              </a:ext>
            </a:extLst>
          </p:cNvPr>
          <p:cNvCxnSpPr>
            <a:cxnSpLocks/>
          </p:cNvCxnSpPr>
          <p:nvPr/>
        </p:nvCxnSpPr>
        <p:spPr>
          <a:xfrm>
            <a:off x="609918" y="1268912"/>
            <a:ext cx="10980000" cy="0"/>
          </a:xfrm>
          <a:prstGeom prst="line">
            <a:avLst/>
          </a:prstGeom>
          <a:ln w="9525">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8090F9FD-5C53-AED6-1097-F029A7F593F8}"/>
              </a:ext>
            </a:extLst>
          </p:cNvPr>
          <p:cNvSpPr/>
          <p:nvPr/>
        </p:nvSpPr>
        <p:spPr>
          <a:xfrm>
            <a:off x="609918" y="943426"/>
            <a:ext cx="10978515" cy="334863"/>
          </a:xfrm>
          <a:prstGeom prst="rect">
            <a:avLst/>
          </a:prstGeom>
          <a:noFill/>
          <a:ln w="12700" cap="sq" cmpd="sng" algn="ctr">
            <a:noFill/>
            <a:prstDash val="solid"/>
            <a:miter lim="800000"/>
            <a:tailEnd type="none"/>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buClr>
                <a:schemeClr val="tx2"/>
              </a:buClr>
              <a:buSzPct val="80000"/>
            </a:pPr>
            <a:r>
              <a:rPr lang="cs-CZ" sz="1600" b="1" dirty="0">
                <a:solidFill>
                  <a:schemeClr val="bg1"/>
                </a:solidFill>
                <a:latin typeface="EYInterstate Light (Headings)"/>
                <a:cs typeface="Arial" panose="020B0604020202020204" pitchFamily="34" charset="0"/>
              </a:rPr>
              <a:t>Etapy procesu PPP a metodiky připravené v rámci projektu</a:t>
            </a:r>
          </a:p>
        </p:txBody>
      </p:sp>
      <p:graphicFrame>
        <p:nvGraphicFramePr>
          <p:cNvPr id="3" name="Table 3">
            <a:extLst>
              <a:ext uri="{FF2B5EF4-FFF2-40B4-BE49-F238E27FC236}">
                <a16:creationId xmlns:a16="http://schemas.microsoft.com/office/drawing/2014/main" id="{68AFC8CE-8405-13B9-B8BA-293435F282A4}"/>
              </a:ext>
            </a:extLst>
          </p:cNvPr>
          <p:cNvGraphicFramePr>
            <a:graphicFrameLocks noGrp="1"/>
          </p:cNvGraphicFramePr>
          <p:nvPr>
            <p:extLst>
              <p:ext uri="{D42A27DB-BD31-4B8C-83A1-F6EECF244321}">
                <p14:modId xmlns:p14="http://schemas.microsoft.com/office/powerpoint/2010/main" val="2110859615"/>
              </p:ext>
            </p:extLst>
          </p:nvPr>
        </p:nvGraphicFramePr>
        <p:xfrm>
          <a:off x="604984" y="1332852"/>
          <a:ext cx="10988381" cy="4840140"/>
        </p:xfrm>
        <a:graphic>
          <a:graphicData uri="http://schemas.openxmlformats.org/drawingml/2006/table">
            <a:tbl>
              <a:tblPr firstRow="1" bandRow="1">
                <a:tableStyleId>{5C22544A-7EE6-4342-B048-85BDC9FD1C3A}</a:tableStyleId>
              </a:tblPr>
              <a:tblGrid>
                <a:gridCol w="1680118">
                  <a:extLst>
                    <a:ext uri="{9D8B030D-6E8A-4147-A177-3AD203B41FA5}">
                      <a16:colId xmlns:a16="http://schemas.microsoft.com/office/drawing/2014/main" val="3670143663"/>
                    </a:ext>
                  </a:extLst>
                </a:gridCol>
                <a:gridCol w="2533572">
                  <a:extLst>
                    <a:ext uri="{9D8B030D-6E8A-4147-A177-3AD203B41FA5}">
                      <a16:colId xmlns:a16="http://schemas.microsoft.com/office/drawing/2014/main" val="2780381235"/>
                    </a:ext>
                  </a:extLst>
                </a:gridCol>
                <a:gridCol w="1613640">
                  <a:extLst>
                    <a:ext uri="{9D8B030D-6E8A-4147-A177-3AD203B41FA5}">
                      <a16:colId xmlns:a16="http://schemas.microsoft.com/office/drawing/2014/main" val="1671226670"/>
                    </a:ext>
                  </a:extLst>
                </a:gridCol>
                <a:gridCol w="779895">
                  <a:extLst>
                    <a:ext uri="{9D8B030D-6E8A-4147-A177-3AD203B41FA5}">
                      <a16:colId xmlns:a16="http://schemas.microsoft.com/office/drawing/2014/main" val="2276112865"/>
                    </a:ext>
                  </a:extLst>
                </a:gridCol>
                <a:gridCol w="581883">
                  <a:extLst>
                    <a:ext uri="{9D8B030D-6E8A-4147-A177-3AD203B41FA5}">
                      <a16:colId xmlns:a16="http://schemas.microsoft.com/office/drawing/2014/main" val="243594203"/>
                    </a:ext>
                  </a:extLst>
                </a:gridCol>
                <a:gridCol w="1204297">
                  <a:extLst>
                    <a:ext uri="{9D8B030D-6E8A-4147-A177-3AD203B41FA5}">
                      <a16:colId xmlns:a16="http://schemas.microsoft.com/office/drawing/2014/main" val="4041240578"/>
                    </a:ext>
                  </a:extLst>
                </a:gridCol>
                <a:gridCol w="1355860">
                  <a:extLst>
                    <a:ext uri="{9D8B030D-6E8A-4147-A177-3AD203B41FA5}">
                      <a16:colId xmlns:a16="http://schemas.microsoft.com/office/drawing/2014/main" val="2516671687"/>
                    </a:ext>
                  </a:extLst>
                </a:gridCol>
                <a:gridCol w="1239116">
                  <a:extLst>
                    <a:ext uri="{9D8B030D-6E8A-4147-A177-3AD203B41FA5}">
                      <a16:colId xmlns:a16="http://schemas.microsoft.com/office/drawing/2014/main" val="3855980064"/>
                    </a:ext>
                  </a:extLst>
                </a:gridCol>
              </a:tblGrid>
              <a:tr h="6948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latin typeface="EYInterstate Light (Body)"/>
                          <a:ea typeface="+mn-ea"/>
                          <a:cs typeface="+mn-cs"/>
                        </a:rPr>
                        <a:t>1</a:t>
                      </a:r>
                      <a:r>
                        <a:rPr lang="cs-CZ" sz="1400" b="1" kern="1200" dirty="0">
                          <a:solidFill>
                            <a:schemeClr val="bg1"/>
                          </a:solidFill>
                          <a:latin typeface="EYInterstate Light (Body)"/>
                          <a:ea typeface="+mn-ea"/>
                          <a:cs typeface="+mn-cs"/>
                        </a:rPr>
                        <a:t>. </a:t>
                      </a:r>
                      <a:r>
                        <a:rPr lang="cs-CZ" sz="1400" b="1" dirty="0">
                          <a:solidFill>
                            <a:schemeClr val="bg1"/>
                          </a:solidFill>
                          <a:latin typeface="EYInterstate Light (Body)"/>
                        </a:rPr>
                        <a:t>Identifikace projektu</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latin typeface="EYInterstate Light (Body)"/>
                          <a:ea typeface="+mn-ea"/>
                          <a:cs typeface="+mn-cs"/>
                        </a:rPr>
                        <a:t>2</a:t>
                      </a:r>
                      <a:r>
                        <a:rPr lang="cs-CZ" sz="1400" b="1" kern="1200" dirty="0">
                          <a:solidFill>
                            <a:schemeClr val="bg1"/>
                          </a:solidFill>
                          <a:latin typeface="EYInterstate Light (Body)"/>
                          <a:ea typeface="+mn-ea"/>
                          <a:cs typeface="+mn-cs"/>
                        </a:rPr>
                        <a:t>. </a:t>
                      </a:r>
                      <a:r>
                        <a:rPr lang="cs-CZ" sz="1400" b="1" dirty="0">
                          <a:solidFill>
                            <a:schemeClr val="bg1"/>
                          </a:solidFill>
                          <a:latin typeface="EYInterstate Light (Body)"/>
                        </a:rPr>
                        <a:t>Posouzení proveditelnosti a ekonomické výhodnosti</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latin typeface="EYInterstate Light (Body)"/>
                          <a:ea typeface="+mn-ea"/>
                          <a:cs typeface="+mn-cs"/>
                        </a:rPr>
                        <a:t>3</a:t>
                      </a:r>
                      <a:r>
                        <a:rPr lang="cs-CZ" sz="1400" b="1" kern="1200" dirty="0">
                          <a:solidFill>
                            <a:schemeClr val="bg1"/>
                          </a:solidFill>
                          <a:latin typeface="EYInterstate Light (Body)"/>
                          <a:ea typeface="+mn-ea"/>
                          <a:cs typeface="+mn-cs"/>
                        </a:rPr>
                        <a:t>. </a:t>
                      </a:r>
                      <a:r>
                        <a:rPr lang="cs-CZ" sz="1400" b="1" dirty="0">
                          <a:solidFill>
                            <a:schemeClr val="bg1"/>
                          </a:solidFill>
                          <a:latin typeface="EYInterstate Light (Body)"/>
                        </a:rPr>
                        <a:t>Příprava </a:t>
                      </a:r>
                      <a:br>
                        <a:rPr lang="cs-CZ" sz="1400" b="1" dirty="0">
                          <a:solidFill>
                            <a:schemeClr val="bg1"/>
                          </a:solidFill>
                          <a:latin typeface="EYInterstate Light (Body)"/>
                        </a:rPr>
                      </a:br>
                      <a:r>
                        <a:rPr lang="cs-CZ" sz="1400" b="1" dirty="0">
                          <a:solidFill>
                            <a:schemeClr val="bg1"/>
                          </a:solidFill>
                          <a:latin typeface="EYInterstate Light (Body)"/>
                        </a:rPr>
                        <a:t>projektu</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gridSpan="2">
                  <a:txBody>
                    <a:bodyPr/>
                    <a:lstStyle/>
                    <a:p>
                      <a:r>
                        <a:rPr lang="en-GB" sz="1400" b="1" kern="1200" dirty="0">
                          <a:solidFill>
                            <a:schemeClr val="bg1"/>
                          </a:solidFill>
                          <a:latin typeface="EYInterstate Light (Body)"/>
                          <a:ea typeface="+mn-ea"/>
                          <a:cs typeface="+mn-cs"/>
                        </a:rPr>
                        <a:t>4</a:t>
                      </a:r>
                      <a:r>
                        <a:rPr lang="cs-CZ" sz="1400" b="1" kern="1200" dirty="0">
                          <a:solidFill>
                            <a:schemeClr val="bg1"/>
                          </a:solidFill>
                          <a:latin typeface="EYInterstate Light (Body)"/>
                          <a:ea typeface="+mn-ea"/>
                          <a:cs typeface="+mn-cs"/>
                        </a:rPr>
                        <a:t>. </a:t>
                      </a:r>
                      <a:r>
                        <a:rPr lang="cs-CZ" sz="1400" b="1" dirty="0">
                          <a:solidFill>
                            <a:schemeClr val="bg1"/>
                          </a:solidFill>
                          <a:latin typeface="EYInterstate Light (Body)"/>
                        </a:rPr>
                        <a:t>Výběr </a:t>
                      </a:r>
                      <a:br>
                        <a:rPr lang="cs-CZ" sz="1400" b="1" dirty="0">
                          <a:solidFill>
                            <a:schemeClr val="bg1"/>
                          </a:solidFill>
                          <a:latin typeface="EYInterstate Light (Body)"/>
                        </a:rPr>
                      </a:br>
                      <a:r>
                        <a:rPr lang="cs-CZ" sz="1400" b="1" dirty="0">
                          <a:solidFill>
                            <a:schemeClr val="bg1"/>
                          </a:solidFill>
                          <a:latin typeface="EYInterstate Light (Body)"/>
                        </a:rPr>
                        <a:t>partnera</a:t>
                      </a:r>
                      <a:endParaRPr lang="cs-CZ"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latin typeface="EYInterstate Light (Body)"/>
                          <a:ea typeface="+mn-ea"/>
                          <a:cs typeface="+mn-cs"/>
                        </a:rPr>
                        <a:t>5</a:t>
                      </a:r>
                      <a:r>
                        <a:rPr lang="cs-CZ" sz="1400" b="1" kern="1200" dirty="0">
                          <a:solidFill>
                            <a:schemeClr val="bg1"/>
                          </a:solidFill>
                          <a:latin typeface="EYInterstate Light (Body)"/>
                          <a:ea typeface="+mn-ea"/>
                          <a:cs typeface="+mn-cs"/>
                        </a:rPr>
                        <a:t>. </a:t>
                      </a:r>
                      <a:r>
                        <a:rPr lang="cs-CZ" sz="1400" b="1" dirty="0">
                          <a:solidFill>
                            <a:schemeClr val="bg1"/>
                          </a:solidFill>
                          <a:latin typeface="EYInterstate Light (Body)"/>
                        </a:rPr>
                        <a:t>Uzavření smluv</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r>
                        <a:rPr lang="en-GB" sz="1400" b="1" kern="1200" dirty="0">
                          <a:solidFill>
                            <a:schemeClr val="bg1"/>
                          </a:solidFill>
                          <a:latin typeface="EYInterstate Light (Body)"/>
                          <a:ea typeface="+mn-ea"/>
                          <a:cs typeface="+mn-cs"/>
                        </a:rPr>
                        <a:t>5</a:t>
                      </a:r>
                      <a:r>
                        <a:rPr lang="cs-CZ" sz="1400" b="1" kern="1200" dirty="0">
                          <a:solidFill>
                            <a:schemeClr val="bg1"/>
                          </a:solidFill>
                          <a:latin typeface="EYInterstate Light (Body)"/>
                          <a:ea typeface="+mn-ea"/>
                          <a:cs typeface="+mn-cs"/>
                        </a:rPr>
                        <a:t>. </a:t>
                      </a:r>
                      <a:r>
                        <a:rPr lang="cs-CZ" sz="1400" b="1" dirty="0">
                          <a:solidFill>
                            <a:schemeClr val="bg1"/>
                          </a:solidFill>
                          <a:latin typeface="EYInterstate Light (Body)"/>
                        </a:rPr>
                        <a:t>Uzavření smluv</a:t>
                      </a:r>
                      <a:endParaRPr lang="cs-CZ"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r>
                        <a:rPr lang="en-GB" sz="1400" b="1" kern="1200" dirty="0">
                          <a:solidFill>
                            <a:schemeClr val="bg1"/>
                          </a:solidFill>
                          <a:latin typeface="EYInterstate Light (Body)"/>
                          <a:ea typeface="+mn-ea"/>
                          <a:cs typeface="+mn-cs"/>
                        </a:rPr>
                        <a:t>6</a:t>
                      </a:r>
                      <a:r>
                        <a:rPr lang="cs-CZ" sz="1400" b="1" kern="1200" dirty="0">
                          <a:solidFill>
                            <a:schemeClr val="bg1"/>
                          </a:solidFill>
                          <a:latin typeface="EYInterstate Light (Body)"/>
                          <a:ea typeface="+mn-ea"/>
                          <a:cs typeface="+mn-cs"/>
                        </a:rPr>
                        <a:t>. Řízení a monitorování</a:t>
                      </a:r>
                      <a:endParaRPr lang="cs-CZ"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cs-CZ" sz="1400" b="1" kern="1200" dirty="0">
                          <a:solidFill>
                            <a:schemeClr val="bg1"/>
                          </a:solidFill>
                          <a:latin typeface="EYInterstate Light (Body)"/>
                          <a:ea typeface="+mn-ea"/>
                          <a:cs typeface="+mn-cs"/>
                        </a:rPr>
                        <a:t>7. Ukončení smlouvy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6F6"/>
                    </a:solidFill>
                  </a:tcPr>
                </a:tc>
                <a:extLst>
                  <a:ext uri="{0D108BD9-81ED-4DB2-BD59-A6C34878D82A}">
                    <a16:rowId xmlns:a16="http://schemas.microsoft.com/office/drawing/2014/main" val="3336446547"/>
                  </a:ext>
                </a:extLst>
              </a:tr>
              <a:tr h="518160">
                <a:tc gridSpan="8">
                  <a:txBody>
                    <a:bodyPr/>
                    <a:lstStyle/>
                    <a:p>
                      <a:r>
                        <a:rPr lang="cs-CZ" sz="1400" b="1" kern="1200" dirty="0">
                          <a:solidFill>
                            <a:schemeClr val="bg1"/>
                          </a:solidFill>
                          <a:latin typeface="EYInterstate Light (Body)"/>
                          <a:ea typeface="+mn-ea"/>
                          <a:cs typeface="+mn-cs"/>
                        </a:rPr>
                        <a:t>Procesní postup při přípravě a realizaci PPP projektů</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hMerge="1">
                  <a:txBody>
                    <a:bodyPr/>
                    <a:lstStyle/>
                    <a:p>
                      <a:endParaRPr lang="cs-CZ"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6F6"/>
                    </a:solidFill>
                  </a:tcPr>
                </a:tc>
                <a:tc hMerge="1">
                  <a:txBody>
                    <a:bodyPr/>
                    <a:lstStyle/>
                    <a:p>
                      <a:endParaRPr lang="cs-CZ"/>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hMerge="1">
                  <a:txBody>
                    <a:bodyPr/>
                    <a:lstStyle/>
                    <a:p>
                      <a:endParaRPr lang="cs-CZ"/>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hMerge="1">
                  <a:txBody>
                    <a:bodyPr/>
                    <a:lstStyle/>
                    <a:p>
                      <a:endParaRPr lang="cs-CZ" sz="1200" b="1" kern="1200" dirty="0">
                        <a:solidFill>
                          <a:schemeClr val="bg1"/>
                        </a:solidFill>
                        <a:latin typeface="EYInterstate Light (Body)"/>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hMerge="1">
                  <a:txBody>
                    <a:bodyPr/>
                    <a:lstStyle/>
                    <a:p>
                      <a:endParaRPr lang="cs-CZ"/>
                    </a:p>
                  </a:txBody>
                  <a:tcPr/>
                </a:tc>
                <a:tc hMerge="1">
                  <a:txBody>
                    <a:bodyPr/>
                    <a:lstStyle/>
                    <a:p>
                      <a:endParaRPr lang="cs-CZ"/>
                    </a:p>
                  </a:txBody>
                  <a:tcPr/>
                </a:tc>
                <a:tc hMerge="1">
                  <a:txBody>
                    <a:bodyPr/>
                    <a:lstStyle/>
                    <a:p>
                      <a:endParaRPr lang="cs-CZ" sz="1400" b="1" kern="1200" dirty="0">
                        <a:solidFill>
                          <a:schemeClr val="bg1"/>
                        </a:solidFill>
                        <a:latin typeface="EYInterstate Light (Body)"/>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1034370629"/>
                  </a:ext>
                </a:extLst>
              </a:tr>
              <a:tr h="518160">
                <a:tc gridSpan="6">
                  <a:txBody>
                    <a:bodyPr/>
                    <a:lstStyle/>
                    <a:p>
                      <a:r>
                        <a:rPr lang="cs-CZ" sz="1400" b="1" kern="1200" dirty="0">
                          <a:solidFill>
                            <a:schemeClr val="bg1"/>
                          </a:solidFill>
                          <a:latin typeface="EYInterstate Light (Body)"/>
                          <a:ea typeface="+mn-ea"/>
                          <a:cs typeface="+mn-cs"/>
                        </a:rPr>
                        <a:t>Průvodce metodikami pro realizaci projektů PPP</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hMerge="1">
                  <a:txBody>
                    <a:bodyPr/>
                    <a:lstStyle/>
                    <a:p>
                      <a:endParaRPr lang="cs-CZ" sz="1200" b="1" kern="1200" dirty="0">
                        <a:solidFill>
                          <a:schemeClr val="bg1"/>
                        </a:solidFill>
                        <a:latin typeface="EYInterstate Light (Body)"/>
                        <a:ea typeface="+mn-ea"/>
                        <a:cs typeface="+mn-cs"/>
                      </a:endParaRP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6F6"/>
                    </a:solidFill>
                  </a:tcPr>
                </a:tc>
                <a:tc hMerge="1">
                  <a:txBody>
                    <a:bodyPr/>
                    <a:lstStyle/>
                    <a:p>
                      <a:endParaRPr lang="cs-CZ"/>
                    </a:p>
                  </a:txBody>
                  <a:tcPr>
                    <a:lnL w="28575" cap="flat" cmpd="sng" algn="ctr">
                      <a:solidFill>
                        <a:schemeClr val="tx1"/>
                      </a:solidFill>
                      <a:prstDash val="solid"/>
                      <a:round/>
                      <a:headEnd type="none" w="med" len="med"/>
                      <a:tailEnd type="none" w="med" len="med"/>
                    </a:lnL>
                  </a:tcPr>
                </a:tc>
                <a:tc hMerge="1">
                  <a:txBody>
                    <a:bodyPr/>
                    <a:lstStyle/>
                    <a:p>
                      <a:endParaRPr lang="cs-CZ"/>
                    </a:p>
                  </a:txBody>
                  <a:tcPr>
                    <a:lnL w="28575" cap="flat" cmpd="sng" algn="ctr">
                      <a:solidFill>
                        <a:schemeClr val="tx1"/>
                      </a:solidFill>
                      <a:prstDash val="solid"/>
                      <a:round/>
                      <a:headEnd type="none" w="med" len="med"/>
                      <a:tailEnd type="none" w="med" len="med"/>
                    </a:lnL>
                  </a:tcPr>
                </a:tc>
                <a:tc hMerge="1">
                  <a:txBody>
                    <a:bodyPr/>
                    <a:lstStyle/>
                    <a:p>
                      <a:endParaRPr lang="cs-CZ" sz="1400" b="1" kern="1200" dirty="0">
                        <a:solidFill>
                          <a:schemeClr val="bg1"/>
                        </a:solidFill>
                        <a:latin typeface="EYInterstate Light (Body)"/>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hMerge="1">
                  <a:txBody>
                    <a:bodyPr/>
                    <a:lstStyle/>
                    <a:p>
                      <a:endParaRPr lang="cs-CZ"/>
                    </a:p>
                  </a:txBody>
                  <a:tcPr/>
                </a:tc>
                <a:tc>
                  <a:txBody>
                    <a:bodyPr/>
                    <a:lstStyle/>
                    <a:p>
                      <a:endParaRPr lang="cs-CZ" sz="1400" b="1" kern="1200" dirty="0">
                        <a:solidFill>
                          <a:schemeClr val="bg1"/>
                        </a:solidFill>
                        <a:latin typeface="EYInterstate Light (Body)"/>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cs-CZ" sz="1400" b="1" kern="1200" dirty="0">
                        <a:solidFill>
                          <a:schemeClr val="bg1"/>
                        </a:solidFill>
                        <a:latin typeface="EYInterstate Light (Body)"/>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608396902"/>
                  </a:ext>
                </a:extLst>
              </a:tr>
              <a:tr h="518160">
                <a:tc>
                  <a:txBody>
                    <a:bodyPr/>
                    <a:lstStyle/>
                    <a:p>
                      <a:endParaRPr lang="cs-CZ" sz="1400" b="1" kern="1200" dirty="0">
                        <a:solidFill>
                          <a:schemeClr val="bg1"/>
                        </a:solidFill>
                        <a:latin typeface="EYInterstate Light (Body)"/>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cs-CZ" sz="1400" b="1" kern="1200" dirty="0">
                          <a:solidFill>
                            <a:schemeClr val="bg1"/>
                          </a:solidFill>
                          <a:latin typeface="EYInterstate Light (Body)"/>
                          <a:ea typeface="+mn-ea"/>
                          <a:cs typeface="+mn-cs"/>
                        </a:rPr>
                        <a:t>Metodika vypracování studie proveditelnosti</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endParaRPr lang="cs-CZ" sz="1400" b="1" kern="1200" dirty="0">
                        <a:solidFill>
                          <a:schemeClr val="bg1"/>
                        </a:solidFill>
                        <a:latin typeface="EYInterstate Light (Body)"/>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cs-CZ" sz="1400" b="1" kern="1200" dirty="0">
                        <a:solidFill>
                          <a:schemeClr val="bg1"/>
                        </a:solidFill>
                        <a:latin typeface="EYInterstate Light (Body)"/>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2">
                  <a:txBody>
                    <a:bodyPr/>
                    <a:lstStyle/>
                    <a:p>
                      <a:endParaRPr lang="cs-CZ" sz="1400" b="1" kern="1200" dirty="0">
                        <a:solidFill>
                          <a:schemeClr val="bg1"/>
                        </a:solidFill>
                        <a:latin typeface="EYInterstate Light (Body)"/>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cs-CZ" sz="1400" b="1" kern="1200" dirty="0">
                        <a:solidFill>
                          <a:schemeClr val="bg1"/>
                        </a:solidFill>
                        <a:latin typeface="EYInterstate Light (Body)"/>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cs-CZ" sz="1400" b="1" kern="1200" dirty="0">
                        <a:solidFill>
                          <a:schemeClr val="bg1"/>
                        </a:solidFill>
                        <a:latin typeface="EYInterstate Light (Body)"/>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cs-CZ" sz="1400" b="1" kern="1200" dirty="0">
                        <a:solidFill>
                          <a:schemeClr val="bg1"/>
                        </a:solidFill>
                        <a:latin typeface="EYInterstate Light (Body)"/>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619422716"/>
                  </a:ext>
                </a:extLst>
              </a:tr>
              <a:tr h="518160">
                <a:tc>
                  <a:txBody>
                    <a:bodyPr/>
                    <a:lstStyle/>
                    <a:p>
                      <a:endParaRPr lang="cs-CZ" sz="1400" b="1" kern="1200" dirty="0">
                        <a:solidFill>
                          <a:schemeClr val="bg1"/>
                        </a:solidFill>
                        <a:latin typeface="EYInterstate Light (Body)"/>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2">
                  <a:txBody>
                    <a:bodyPr/>
                    <a:lstStyle/>
                    <a:p>
                      <a:r>
                        <a:rPr lang="pl-PL" sz="1400" b="1" kern="1200" dirty="0">
                          <a:solidFill>
                            <a:schemeClr val="bg1"/>
                          </a:solidFill>
                          <a:latin typeface="EYInterstate Light (Body)"/>
                          <a:ea typeface="+mn-ea"/>
                          <a:cs typeface="+mn-cs"/>
                        </a:rPr>
                        <a:t>Podrobný průvodce krok za krokem</a:t>
                      </a:r>
                      <a:endParaRPr lang="cs-CZ" sz="1400" b="1" kern="1200" dirty="0">
                        <a:solidFill>
                          <a:schemeClr val="bg1"/>
                        </a:solidFill>
                        <a:latin typeface="EYInterstate Light (Body)"/>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hMerge="1">
                  <a:txBody>
                    <a:bodyPr/>
                    <a:lstStyle/>
                    <a:p>
                      <a:endParaRPr lang="cs-CZ" sz="1400" b="1" kern="1200" dirty="0">
                        <a:solidFill>
                          <a:schemeClr val="bg1"/>
                        </a:solidFill>
                        <a:latin typeface="EYInterstate Light (Body)"/>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endParaRPr lang="cs-CZ" sz="1400" b="1" kern="1200" dirty="0">
                        <a:solidFill>
                          <a:schemeClr val="bg1"/>
                        </a:solidFill>
                        <a:latin typeface="EYInterstate Light (Body)"/>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2">
                  <a:txBody>
                    <a:bodyPr/>
                    <a:lstStyle/>
                    <a:p>
                      <a:endParaRPr lang="cs-CZ" sz="1400" b="1" kern="1200" dirty="0">
                        <a:solidFill>
                          <a:schemeClr val="bg1"/>
                        </a:solidFill>
                        <a:latin typeface="EYInterstate Light (Body)"/>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cs-CZ" sz="1400" b="1" kern="1200" dirty="0">
                        <a:solidFill>
                          <a:schemeClr val="bg1"/>
                        </a:solidFill>
                        <a:latin typeface="EYInterstate Light (Body)"/>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cs-CZ" sz="1400" b="1" kern="1200" dirty="0">
                        <a:solidFill>
                          <a:schemeClr val="bg1"/>
                        </a:solidFill>
                        <a:latin typeface="EYInterstate Light (Body)"/>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cs-CZ" sz="1400" b="1" kern="1200" dirty="0">
                        <a:solidFill>
                          <a:schemeClr val="bg1"/>
                        </a:solidFill>
                        <a:latin typeface="EYInterstate Light (Body)"/>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77500382"/>
                  </a:ext>
                </a:extLst>
              </a:tr>
              <a:tr h="518160">
                <a:tc>
                  <a:txBody>
                    <a:bodyPr/>
                    <a:lstStyle/>
                    <a:p>
                      <a:endParaRPr lang="cs-CZ" sz="1400" b="1" kern="1200" dirty="0">
                        <a:solidFill>
                          <a:schemeClr val="bg1"/>
                        </a:solidFill>
                        <a:latin typeface="EYInterstate Light (Body)"/>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6">
                  <a:txBody>
                    <a:bodyPr/>
                    <a:lstStyle/>
                    <a:p>
                      <a:r>
                        <a:rPr lang="cs-CZ" sz="1400" b="1" kern="1200" dirty="0">
                          <a:solidFill>
                            <a:schemeClr val="bg1"/>
                          </a:solidFill>
                          <a:latin typeface="EYInterstate Light (Body)"/>
                          <a:ea typeface="+mn-ea"/>
                          <a:cs typeface="+mn-cs"/>
                        </a:rPr>
                        <a:t>Průvodce analýzou rizik</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hMerge="1">
                  <a:txBody>
                    <a:bodyPr/>
                    <a:lstStyle/>
                    <a:p>
                      <a:endParaRPr lang="cs-CZ"/>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hMerge="1">
                  <a:txBody>
                    <a:bodyPr/>
                    <a:lstStyle/>
                    <a:p>
                      <a:endParaRPr lang="cs-CZ"/>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hMerge="1">
                  <a:txBody>
                    <a:bodyPr/>
                    <a:lstStyle/>
                    <a:p>
                      <a:endParaRPr lang="cs-CZ" sz="1200" b="1" kern="1200" dirty="0">
                        <a:solidFill>
                          <a:schemeClr val="bg1"/>
                        </a:solidFill>
                        <a:latin typeface="EYInterstate Light (Body)"/>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6F6"/>
                    </a:solidFill>
                  </a:tcPr>
                </a:tc>
                <a:tc hMerge="1">
                  <a:txBody>
                    <a:bodyPr/>
                    <a:lstStyle/>
                    <a:p>
                      <a:endParaRPr lang="cs-CZ"/>
                    </a:p>
                  </a:txBody>
                  <a:tcPr/>
                </a:tc>
                <a:tc hMerge="1">
                  <a:txBody>
                    <a:bodyPr/>
                    <a:lstStyle/>
                    <a:p>
                      <a:endParaRPr lang="cs-CZ"/>
                    </a:p>
                  </a:txBody>
                  <a:tcPr/>
                </a:tc>
                <a:tc>
                  <a:txBody>
                    <a:bodyPr/>
                    <a:lstStyle/>
                    <a:p>
                      <a:endParaRPr lang="cs-CZ" sz="1400" b="1" kern="1200" dirty="0">
                        <a:solidFill>
                          <a:schemeClr val="bg1"/>
                        </a:solidFill>
                        <a:latin typeface="EYInterstate Light (Body)"/>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510474994"/>
                  </a:ext>
                </a:extLst>
              </a:tr>
              <a:tr h="518160">
                <a:tc>
                  <a:txBody>
                    <a:bodyPr/>
                    <a:lstStyle/>
                    <a:p>
                      <a:endParaRPr lang="cs-CZ" sz="1400" b="1" kern="1200" dirty="0">
                        <a:solidFill>
                          <a:schemeClr val="bg1"/>
                        </a:solidFill>
                        <a:latin typeface="EYInterstate Light (Body)"/>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4">
                  <a:txBody>
                    <a:bodyPr/>
                    <a:lstStyle/>
                    <a:p>
                      <a:r>
                        <a:rPr lang="cs-CZ" sz="1400" b="1" kern="1200" dirty="0">
                          <a:solidFill>
                            <a:schemeClr val="bg1"/>
                          </a:solidFill>
                          <a:latin typeface="EYInterstate Light (Body)"/>
                          <a:ea typeface="+mn-ea"/>
                          <a:cs typeface="+mn-cs"/>
                        </a:rPr>
                        <a:t>Průvodce finančním modelem a analýzou hodnoty za peníze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hMerge="1">
                  <a:txBody>
                    <a:bodyPr/>
                    <a:lstStyle/>
                    <a:p>
                      <a:endParaRPr lang="cs-CZ"/>
                    </a:p>
                  </a:txBody>
                  <a:tcPr>
                    <a:lnL w="28575" cap="flat" cmpd="sng" algn="ctr">
                      <a:solidFill>
                        <a:schemeClr val="tx1"/>
                      </a:solidFill>
                      <a:prstDash val="solid"/>
                      <a:round/>
                      <a:headEnd type="none" w="med" len="med"/>
                      <a:tailEnd type="none" w="med" len="med"/>
                    </a:lnL>
                  </a:tcPr>
                </a:tc>
                <a:tc hMerge="1">
                  <a:txBody>
                    <a:bodyPr/>
                    <a:lstStyle/>
                    <a:p>
                      <a:endParaRPr lang="cs-CZ" sz="1400" b="1" kern="1200" dirty="0">
                        <a:solidFill>
                          <a:schemeClr val="bg1"/>
                        </a:solidFill>
                        <a:latin typeface="EYInterstate Light (Body)"/>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hMerge="1">
                  <a:txBody>
                    <a:bodyPr/>
                    <a:lstStyle/>
                    <a:p>
                      <a:endParaRPr lang="cs-CZ" sz="1400" b="1" kern="1200" dirty="0">
                        <a:solidFill>
                          <a:schemeClr val="bg1"/>
                        </a:solidFill>
                        <a:latin typeface="EYInterstate Light (Body)"/>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cs-CZ" sz="1400" b="1" kern="1200" dirty="0">
                        <a:solidFill>
                          <a:schemeClr val="bg1"/>
                        </a:solidFill>
                        <a:latin typeface="EYInterstate Light (Body)"/>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cs-CZ" sz="1400" b="1" kern="1200" dirty="0">
                        <a:solidFill>
                          <a:schemeClr val="bg1"/>
                        </a:solidFill>
                        <a:latin typeface="EYInterstate Light (Body)"/>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cs-CZ" sz="1400" b="1" kern="1200" dirty="0">
                        <a:solidFill>
                          <a:schemeClr val="bg1"/>
                        </a:solidFill>
                        <a:latin typeface="EYInterstate Light (Body)"/>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409626629"/>
                  </a:ext>
                </a:extLst>
              </a:tr>
              <a:tr h="518160">
                <a:tc>
                  <a:txBody>
                    <a:bodyPr/>
                    <a:lstStyle/>
                    <a:p>
                      <a:endParaRPr lang="cs-CZ" sz="1400" b="1" kern="1200" dirty="0">
                        <a:solidFill>
                          <a:schemeClr val="bg1"/>
                        </a:solidFill>
                        <a:latin typeface="EYInterstate Light (Body)"/>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cs-CZ" sz="1400" b="1" kern="1200" dirty="0">
                        <a:solidFill>
                          <a:schemeClr val="bg1"/>
                        </a:solidFill>
                        <a:latin typeface="EYInterstate Light (Body)"/>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3">
                  <a:txBody>
                    <a:bodyPr/>
                    <a:lstStyle/>
                    <a:p>
                      <a:r>
                        <a:rPr lang="cs-CZ" sz="1400" b="1" kern="1200" dirty="0">
                          <a:solidFill>
                            <a:schemeClr val="bg1"/>
                          </a:solidFill>
                          <a:latin typeface="EYInterstate Light (Body)"/>
                          <a:ea typeface="+mn-ea"/>
                          <a:cs typeface="+mn-cs"/>
                        </a:rPr>
                        <a:t>Příručka k zadávací dokumentaci a procesu</a:t>
                      </a:r>
                      <a:endParaRPr lang="cs-CZ"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hMerge="1">
                  <a:txBody>
                    <a:bodyPr/>
                    <a:lstStyle/>
                    <a:p>
                      <a:endParaRPr lang="cs-CZ" sz="1400" b="1" kern="1200" dirty="0">
                        <a:solidFill>
                          <a:schemeClr val="bg1"/>
                        </a:solidFill>
                        <a:latin typeface="EYInterstate Light (Body)"/>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hMerge="1">
                  <a:txBody>
                    <a:bodyPr/>
                    <a:lstStyle/>
                    <a:p>
                      <a:endParaRPr lang="cs-CZ" sz="1400" b="1" kern="1200" dirty="0">
                        <a:solidFill>
                          <a:schemeClr val="bg1"/>
                        </a:solidFill>
                        <a:latin typeface="EYInterstate Light (Body)"/>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cs-CZ" sz="1400" b="1" kern="1200" dirty="0">
                        <a:solidFill>
                          <a:schemeClr val="bg1"/>
                        </a:solidFill>
                        <a:latin typeface="EYInterstate Light (Body)"/>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cs-CZ" sz="1400" b="1" kern="1200" dirty="0">
                        <a:solidFill>
                          <a:schemeClr val="bg1"/>
                        </a:solidFill>
                        <a:latin typeface="EYInterstate Light (Body)"/>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cs-CZ" sz="1400" b="1" kern="1200" dirty="0">
                        <a:solidFill>
                          <a:schemeClr val="bg1"/>
                        </a:solidFill>
                        <a:latin typeface="EYInterstate Light (Body)"/>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8706526"/>
                  </a:ext>
                </a:extLst>
              </a:tr>
              <a:tr h="518160">
                <a:tc>
                  <a:txBody>
                    <a:bodyPr/>
                    <a:lstStyle/>
                    <a:p>
                      <a:endParaRPr lang="cs-CZ" sz="1400" b="1" kern="1200" dirty="0">
                        <a:solidFill>
                          <a:schemeClr val="bg1"/>
                        </a:solidFill>
                        <a:latin typeface="EYInterstate Light (Body)"/>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cs-CZ" sz="1400" b="1" kern="1200" dirty="0">
                        <a:solidFill>
                          <a:schemeClr val="bg1"/>
                        </a:solidFill>
                        <a:latin typeface="EYInterstate Light (Body)"/>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cs-CZ" sz="1400" b="1" kern="1200" dirty="0">
                        <a:solidFill>
                          <a:schemeClr val="bg1"/>
                        </a:solidFill>
                        <a:latin typeface="EYInterstate Light (Body)"/>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3">
                  <a:txBody>
                    <a:bodyPr/>
                    <a:lstStyle/>
                    <a:p>
                      <a:r>
                        <a:rPr lang="cs-CZ" altLang="sv-SE" sz="1400" b="1" dirty="0">
                          <a:solidFill>
                            <a:schemeClr val="bg1"/>
                          </a:solidFill>
                          <a:latin typeface="EYInterstate Light (Body)"/>
                        </a:rPr>
                        <a:t>Vzorová smlouva pro PPP projekty dostupného bydlení</a:t>
                      </a:r>
                      <a:endParaRPr lang="cs-CZ"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hMerge="1">
                  <a:txBody>
                    <a:bodyPr/>
                    <a:lstStyle/>
                    <a:p>
                      <a:endParaRPr lang="cs-CZ" sz="1200" b="1" kern="1200" dirty="0">
                        <a:solidFill>
                          <a:schemeClr val="bg1"/>
                        </a:solidFill>
                        <a:latin typeface="EYInterstate Light (Body)"/>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6F6"/>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sv-SE" sz="1400" b="1" dirty="0">
                        <a:solidFill>
                          <a:schemeClr val="bg1"/>
                        </a:solidFill>
                        <a:latin typeface="EYInterstate Light (Body)"/>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sv-SE" sz="1400" b="1" dirty="0">
                        <a:solidFill>
                          <a:schemeClr val="bg1"/>
                        </a:solidFill>
                        <a:latin typeface="EYInterstate Light (Body)"/>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cs-CZ" sz="1400" b="1" kern="1200" dirty="0">
                        <a:solidFill>
                          <a:schemeClr val="bg1"/>
                        </a:solidFill>
                        <a:latin typeface="EYInterstate Light (Body)"/>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3090643"/>
                  </a:ext>
                </a:extLst>
              </a:tr>
            </a:tbl>
          </a:graphicData>
        </a:graphic>
      </p:graphicFrame>
    </p:spTree>
    <p:extLst>
      <p:ext uri="{BB962C8B-B14F-4D97-AF65-F5344CB8AC3E}">
        <p14:creationId xmlns:p14="http://schemas.microsoft.com/office/powerpoint/2010/main" val="987119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alking on rocks over water">
            <a:extLst>
              <a:ext uri="{FF2B5EF4-FFF2-40B4-BE49-F238E27FC236}">
                <a16:creationId xmlns:a16="http://schemas.microsoft.com/office/drawing/2014/main" id="{C3DF4DE9-388F-940E-7246-DCC9ABEF15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9917" y="2277677"/>
            <a:ext cx="2859613" cy="3905406"/>
          </a:xfrm>
          <a:prstGeom prst="rect">
            <a:avLst/>
          </a:prstGeom>
        </p:spPr>
      </p:pic>
      <p:sp>
        <p:nvSpPr>
          <p:cNvPr id="2" name="Title 1">
            <a:extLst>
              <a:ext uri="{FF2B5EF4-FFF2-40B4-BE49-F238E27FC236}">
                <a16:creationId xmlns:a16="http://schemas.microsoft.com/office/drawing/2014/main" id="{D5635D04-D624-05BD-E67F-B35DAC2D3FAA}"/>
              </a:ext>
            </a:extLst>
          </p:cNvPr>
          <p:cNvSpPr>
            <a:spLocks noGrp="1"/>
          </p:cNvSpPr>
          <p:nvPr>
            <p:ph type="title"/>
          </p:nvPr>
        </p:nvSpPr>
        <p:spPr>
          <a:xfrm>
            <a:off x="609918" y="294200"/>
            <a:ext cx="10978515" cy="590400"/>
          </a:xfrm>
        </p:spPr>
        <p:txBody>
          <a:bodyPr/>
          <a:lstStyle/>
          <a:p>
            <a:r>
              <a:rPr lang="cs-CZ" dirty="0"/>
              <a:t>Podrobný průvodce krok za krokem</a:t>
            </a:r>
            <a:br>
              <a:rPr lang="cs-CZ" sz="2400" b="1" i="1" dirty="0">
                <a:solidFill>
                  <a:srgbClr val="000000"/>
                </a:solidFill>
                <a:effectLst/>
                <a:latin typeface="+mj-lt"/>
              </a:rPr>
            </a:br>
            <a:endParaRPr lang="cs-CZ" dirty="0"/>
          </a:p>
        </p:txBody>
      </p:sp>
      <p:sp>
        <p:nvSpPr>
          <p:cNvPr id="4" name="Rectangle: Rounded Corners 3">
            <a:extLst>
              <a:ext uri="{FF2B5EF4-FFF2-40B4-BE49-F238E27FC236}">
                <a16:creationId xmlns:a16="http://schemas.microsoft.com/office/drawing/2014/main" id="{EDFC99B8-D9BD-E09C-34F8-84B66034DFED}"/>
              </a:ext>
            </a:extLst>
          </p:cNvPr>
          <p:cNvSpPr/>
          <p:nvPr/>
        </p:nvSpPr>
        <p:spPr>
          <a:xfrm>
            <a:off x="609916" y="1149603"/>
            <a:ext cx="694871" cy="992517"/>
          </a:xfrm>
          <a:prstGeom prst="round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cs-CZ" sz="2000" dirty="0">
              <a:solidFill>
                <a:schemeClr val="bg1"/>
              </a:solidFill>
              <a:latin typeface="+mj-lt"/>
            </a:endParaRPr>
          </a:p>
        </p:txBody>
      </p:sp>
      <p:sp>
        <p:nvSpPr>
          <p:cNvPr id="5" name="Rectangle 4">
            <a:extLst>
              <a:ext uri="{FF2B5EF4-FFF2-40B4-BE49-F238E27FC236}">
                <a16:creationId xmlns:a16="http://schemas.microsoft.com/office/drawing/2014/main" id="{B38CC8A5-294B-0F42-1908-FB6EA029FC36}"/>
              </a:ext>
            </a:extLst>
          </p:cNvPr>
          <p:cNvSpPr/>
          <p:nvPr/>
        </p:nvSpPr>
        <p:spPr>
          <a:xfrm>
            <a:off x="1487424" y="1447249"/>
            <a:ext cx="10101009" cy="69487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1450" indent="-171450">
              <a:buSzPct val="70000"/>
              <a:buFont typeface="Arial" panose="020B0604020202020204" pitchFamily="34" charset="0"/>
              <a:buChar char="►"/>
            </a:pPr>
            <a:r>
              <a:rPr lang="cs-CZ" sz="1600" dirty="0">
                <a:solidFill>
                  <a:srgbClr val="000000"/>
                </a:solidFill>
                <a:latin typeface="+mj-lt"/>
              </a:rPr>
              <a:t>Průvodce předkládá zadavateli návody týkající se zajištění kompletní přípravy projektu od jeho identifikace až po úspěšný výběr dodavatele. </a:t>
            </a:r>
          </a:p>
        </p:txBody>
      </p:sp>
      <p:pic>
        <p:nvPicPr>
          <p:cNvPr id="7" name="Graphic 6" descr="Bullseye with solid fill">
            <a:extLst>
              <a:ext uri="{FF2B5EF4-FFF2-40B4-BE49-F238E27FC236}">
                <a16:creationId xmlns:a16="http://schemas.microsoft.com/office/drawing/2014/main" id="{177F3997-8648-51E4-781C-8AD9234153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4462" y="1362972"/>
            <a:ext cx="565778" cy="565778"/>
          </a:xfrm>
          <a:prstGeom prst="rect">
            <a:avLst/>
          </a:prstGeom>
        </p:spPr>
      </p:pic>
      <p:cxnSp>
        <p:nvCxnSpPr>
          <p:cNvPr id="11" name="Straight Connector 10">
            <a:extLst>
              <a:ext uri="{FF2B5EF4-FFF2-40B4-BE49-F238E27FC236}">
                <a16:creationId xmlns:a16="http://schemas.microsoft.com/office/drawing/2014/main" id="{29C1B584-897C-7F08-125C-F43E0CE4B088}"/>
              </a:ext>
            </a:extLst>
          </p:cNvPr>
          <p:cNvCxnSpPr>
            <a:cxnSpLocks/>
          </p:cNvCxnSpPr>
          <p:nvPr/>
        </p:nvCxnSpPr>
        <p:spPr>
          <a:xfrm flipH="1">
            <a:off x="1577340" y="1410789"/>
            <a:ext cx="10011093" cy="0"/>
          </a:xfrm>
          <a:prstGeom prst="line">
            <a:avLst/>
          </a:prstGeom>
          <a:ln w="9525">
            <a:solidFill>
              <a:schemeClr val="bg1">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6C1A60D-6908-02F0-4D4C-8637600BF723}"/>
              </a:ext>
            </a:extLst>
          </p:cNvPr>
          <p:cNvSpPr/>
          <p:nvPr/>
        </p:nvSpPr>
        <p:spPr>
          <a:xfrm>
            <a:off x="1487424" y="1149603"/>
            <a:ext cx="10101009" cy="24006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buSzPct val="70000"/>
            </a:pPr>
            <a:r>
              <a:rPr lang="cs-CZ" sz="1600" i="1" dirty="0">
                <a:solidFill>
                  <a:srgbClr val="000000"/>
                </a:solidFill>
                <a:latin typeface="+mj-lt"/>
              </a:rPr>
              <a:t>Účel metodiky:</a:t>
            </a:r>
          </a:p>
        </p:txBody>
      </p:sp>
      <p:sp>
        <p:nvSpPr>
          <p:cNvPr id="3" name="Rectangle 2">
            <a:extLst>
              <a:ext uri="{FF2B5EF4-FFF2-40B4-BE49-F238E27FC236}">
                <a16:creationId xmlns:a16="http://schemas.microsoft.com/office/drawing/2014/main" id="{818D8F83-FD80-4868-D50D-326E5A450303}"/>
              </a:ext>
            </a:extLst>
          </p:cNvPr>
          <p:cNvSpPr/>
          <p:nvPr/>
        </p:nvSpPr>
        <p:spPr>
          <a:xfrm>
            <a:off x="3871831" y="3854398"/>
            <a:ext cx="7716602" cy="2336451"/>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1450" indent="-171450">
              <a:buSzPct val="70000"/>
              <a:buFont typeface="Arial" panose="020B0604020202020204" pitchFamily="34" charset="0"/>
              <a:buChar char="►"/>
            </a:pPr>
            <a:r>
              <a:rPr lang="cs-CZ" sz="1400" dirty="0">
                <a:solidFill>
                  <a:srgbClr val="000000"/>
                </a:solidFill>
                <a:latin typeface="+mj-lt"/>
              </a:rPr>
              <a:t>Průvodce vysvětluje: </a:t>
            </a:r>
          </a:p>
          <a:p>
            <a:pPr marL="628650" lvl="1" indent="-171450">
              <a:buSzPct val="70000"/>
              <a:buFont typeface="Arial" panose="020B0604020202020204" pitchFamily="34" charset="0"/>
              <a:buChar char="►"/>
            </a:pPr>
            <a:r>
              <a:rPr lang="cs-CZ" sz="1400" dirty="0">
                <a:solidFill>
                  <a:srgbClr val="000000"/>
                </a:solidFill>
                <a:latin typeface="+mj-lt"/>
              </a:rPr>
              <a:t>právní rámec, </a:t>
            </a:r>
          </a:p>
          <a:p>
            <a:pPr marL="628650" lvl="1" indent="-171450">
              <a:buSzPct val="70000"/>
              <a:buFont typeface="Arial" panose="020B0604020202020204" pitchFamily="34" charset="0"/>
              <a:buChar char="►"/>
            </a:pPr>
            <a:r>
              <a:rPr lang="cs-CZ" sz="1400" dirty="0">
                <a:solidFill>
                  <a:srgbClr val="000000"/>
                </a:solidFill>
                <a:latin typeface="+mj-lt"/>
              </a:rPr>
              <a:t>tématiku řízení projektů, </a:t>
            </a:r>
          </a:p>
          <a:p>
            <a:pPr marL="628650" lvl="1" indent="-171450">
              <a:buSzPct val="70000"/>
              <a:buFont typeface="Arial" panose="020B0604020202020204" pitchFamily="34" charset="0"/>
              <a:buChar char="►"/>
            </a:pPr>
            <a:r>
              <a:rPr lang="cs-CZ" sz="1400" dirty="0">
                <a:solidFill>
                  <a:srgbClr val="000000"/>
                </a:solidFill>
                <a:latin typeface="+mj-lt"/>
              </a:rPr>
              <a:t>činnosti potřebné k posouzení stavu lokality </a:t>
            </a:r>
          </a:p>
          <a:p>
            <a:pPr marL="628650" lvl="1" indent="-171450">
              <a:buSzPct val="70000"/>
              <a:buFont typeface="Arial" panose="020B0604020202020204" pitchFamily="34" charset="0"/>
              <a:buChar char="►"/>
            </a:pPr>
            <a:r>
              <a:rPr lang="cs-CZ" sz="1400" dirty="0">
                <a:solidFill>
                  <a:srgbClr val="000000"/>
                </a:solidFill>
                <a:latin typeface="+mj-lt"/>
              </a:rPr>
              <a:t>očekávané požadavky na budoucí výstavbu.</a:t>
            </a:r>
          </a:p>
          <a:p>
            <a:pPr marL="171450" indent="-171450">
              <a:buSzPct val="70000"/>
              <a:buFont typeface="Arial" panose="020B0604020202020204" pitchFamily="34" charset="0"/>
              <a:buChar char="►"/>
            </a:pPr>
            <a:r>
              <a:rPr lang="cs-CZ" sz="1400" dirty="0">
                <a:solidFill>
                  <a:srgbClr val="000000"/>
                </a:solidFill>
                <a:latin typeface="+mj-lt"/>
              </a:rPr>
              <a:t>Obsah průvodce je doplněn odkazy na ostatní výstupy projektu, které vhodně doplňují tohoto průvodce.  </a:t>
            </a:r>
          </a:p>
        </p:txBody>
      </p:sp>
      <p:sp>
        <p:nvSpPr>
          <p:cNvPr id="6" name="Rectangle 5">
            <a:extLst>
              <a:ext uri="{FF2B5EF4-FFF2-40B4-BE49-F238E27FC236}">
                <a16:creationId xmlns:a16="http://schemas.microsoft.com/office/drawing/2014/main" id="{AFF5DE4F-B438-2C4F-912F-42BB7076109A}"/>
              </a:ext>
            </a:extLst>
          </p:cNvPr>
          <p:cNvSpPr/>
          <p:nvPr/>
        </p:nvSpPr>
        <p:spPr>
          <a:xfrm>
            <a:off x="3871831" y="2279712"/>
            <a:ext cx="7716602" cy="1437094"/>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1450" indent="-171450">
              <a:buSzPct val="70000"/>
              <a:buFont typeface="Arial" panose="020B0604020202020204" pitchFamily="34" charset="0"/>
              <a:buChar char="►"/>
            </a:pPr>
            <a:r>
              <a:rPr lang="cs-CZ" sz="1400" dirty="0">
                <a:solidFill>
                  <a:srgbClr val="000000"/>
                </a:solidFill>
                <a:latin typeface="+mj-lt"/>
              </a:rPr>
              <a:t>Průvodce předkládá zadavateli návody týkající se zajištění přípravné fáze projektu od pomoci s vytipováním vhodných ploch pro realizaci projektu a průzkumných prací, územně plánovací přípravu výstavby až po průzkum trhu.</a:t>
            </a:r>
          </a:p>
        </p:txBody>
      </p:sp>
    </p:spTree>
    <p:extLst>
      <p:ext uri="{BB962C8B-B14F-4D97-AF65-F5344CB8AC3E}">
        <p14:creationId xmlns:p14="http://schemas.microsoft.com/office/powerpoint/2010/main" val="2810321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2684E-602E-B242-5478-D9818F38C8DD}"/>
              </a:ext>
            </a:extLst>
          </p:cNvPr>
          <p:cNvSpPr>
            <a:spLocks noGrp="1"/>
          </p:cNvSpPr>
          <p:nvPr>
            <p:ph type="title"/>
          </p:nvPr>
        </p:nvSpPr>
        <p:spPr>
          <a:xfrm>
            <a:off x="609918" y="294200"/>
            <a:ext cx="10978515" cy="590400"/>
          </a:xfrm>
        </p:spPr>
        <p:txBody>
          <a:bodyPr/>
          <a:lstStyle/>
          <a:p>
            <a:r>
              <a:rPr lang="cs-CZ" dirty="0"/>
              <a:t>Příručka k zadávací dokumentaci a procesu</a:t>
            </a:r>
            <a:br>
              <a:rPr lang="cs-CZ" dirty="0"/>
            </a:br>
            <a:endParaRPr lang="cs-CZ" dirty="0"/>
          </a:p>
        </p:txBody>
      </p:sp>
      <p:sp>
        <p:nvSpPr>
          <p:cNvPr id="6" name="Rectangle: Rounded Corners 5">
            <a:extLst>
              <a:ext uri="{FF2B5EF4-FFF2-40B4-BE49-F238E27FC236}">
                <a16:creationId xmlns:a16="http://schemas.microsoft.com/office/drawing/2014/main" id="{92CD9530-C611-A9D3-A4F9-4087E3DE8226}"/>
              </a:ext>
            </a:extLst>
          </p:cNvPr>
          <p:cNvSpPr/>
          <p:nvPr/>
        </p:nvSpPr>
        <p:spPr>
          <a:xfrm>
            <a:off x="609918" y="1149603"/>
            <a:ext cx="694871" cy="992517"/>
          </a:xfrm>
          <a:prstGeom prst="round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cs-CZ" sz="2000" dirty="0">
              <a:solidFill>
                <a:schemeClr val="bg1"/>
              </a:solidFill>
              <a:latin typeface="+mj-lt"/>
            </a:endParaRPr>
          </a:p>
        </p:txBody>
      </p:sp>
      <p:sp>
        <p:nvSpPr>
          <p:cNvPr id="7" name="Rectangle 6">
            <a:extLst>
              <a:ext uri="{FF2B5EF4-FFF2-40B4-BE49-F238E27FC236}">
                <a16:creationId xmlns:a16="http://schemas.microsoft.com/office/drawing/2014/main" id="{CF7BD343-3B84-9341-78FD-91BEC748F91E}"/>
              </a:ext>
            </a:extLst>
          </p:cNvPr>
          <p:cNvSpPr/>
          <p:nvPr/>
        </p:nvSpPr>
        <p:spPr>
          <a:xfrm>
            <a:off x="1487424" y="1447249"/>
            <a:ext cx="10101009" cy="69487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1450" indent="-171450">
              <a:buSzPct val="70000"/>
              <a:buFont typeface="Arial" panose="020B0604020202020204" pitchFamily="34" charset="0"/>
              <a:buChar char="►"/>
            </a:pPr>
            <a:r>
              <a:rPr lang="cs-CZ" sz="1600" dirty="0">
                <a:solidFill>
                  <a:srgbClr val="000000"/>
                </a:solidFill>
                <a:latin typeface="+mj-lt"/>
              </a:rPr>
              <a:t>Cílem metodiky je provést municipality procesem zadávání projektů PPP dostupné bydlení a pomoci k úspěšnému vysoutěžení nejlepšího dodavatele.</a:t>
            </a:r>
          </a:p>
        </p:txBody>
      </p:sp>
      <p:pic>
        <p:nvPicPr>
          <p:cNvPr id="8" name="Graphic 7" descr="Bullseye with solid fill">
            <a:extLst>
              <a:ext uri="{FF2B5EF4-FFF2-40B4-BE49-F238E27FC236}">
                <a16:creationId xmlns:a16="http://schemas.microsoft.com/office/drawing/2014/main" id="{34149A34-966D-C4BA-1D7A-42A7A87CFC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462" y="1362972"/>
            <a:ext cx="565778" cy="565778"/>
          </a:xfrm>
          <a:prstGeom prst="rect">
            <a:avLst/>
          </a:prstGeom>
        </p:spPr>
      </p:pic>
      <p:cxnSp>
        <p:nvCxnSpPr>
          <p:cNvPr id="9" name="Straight Connector 8">
            <a:extLst>
              <a:ext uri="{FF2B5EF4-FFF2-40B4-BE49-F238E27FC236}">
                <a16:creationId xmlns:a16="http://schemas.microsoft.com/office/drawing/2014/main" id="{6C93050E-EB1F-D9C1-6481-CE87FF47DE24}"/>
              </a:ext>
            </a:extLst>
          </p:cNvPr>
          <p:cNvCxnSpPr>
            <a:cxnSpLocks/>
          </p:cNvCxnSpPr>
          <p:nvPr/>
        </p:nvCxnSpPr>
        <p:spPr>
          <a:xfrm flipH="1">
            <a:off x="1577340" y="1410789"/>
            <a:ext cx="10011093" cy="0"/>
          </a:xfrm>
          <a:prstGeom prst="line">
            <a:avLst/>
          </a:prstGeom>
          <a:ln w="9525">
            <a:solidFill>
              <a:schemeClr val="bg1">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249FEEA-A652-473D-46D8-C965D97008D7}"/>
              </a:ext>
            </a:extLst>
          </p:cNvPr>
          <p:cNvSpPr/>
          <p:nvPr/>
        </p:nvSpPr>
        <p:spPr>
          <a:xfrm>
            <a:off x="1487424" y="1149603"/>
            <a:ext cx="10101009" cy="24006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buSzPct val="70000"/>
            </a:pPr>
            <a:r>
              <a:rPr lang="cs-CZ" sz="1600" i="1" dirty="0">
                <a:solidFill>
                  <a:srgbClr val="000000"/>
                </a:solidFill>
                <a:latin typeface="+mj-lt"/>
              </a:rPr>
              <a:t>Účel metodiky:</a:t>
            </a:r>
          </a:p>
        </p:txBody>
      </p:sp>
      <p:pic>
        <p:nvPicPr>
          <p:cNvPr id="3" name="Businesswoman working on computer in office with beautiful view of skyline.jpg">
            <a:extLst>
              <a:ext uri="{FF2B5EF4-FFF2-40B4-BE49-F238E27FC236}">
                <a16:creationId xmlns:a16="http://schemas.microsoft.com/office/drawing/2014/main" id="{5B0BF5D0-13EA-5A15-50DA-F952B4FA292C}"/>
              </a:ext>
            </a:extLst>
          </p:cNvPr>
          <p:cNvPicPr>
            <a:picLocks noChangeAspect="1"/>
          </p:cNvPicPr>
          <p:nvPr>
            <p:custDataLst>
              <p:tags r:id="rId1"/>
            </p:custDataLst>
          </p:nvPr>
        </p:nvPicPr>
        <p:blipFill rotWithShape="1">
          <a:blip r:embed="rId5" cstate="print">
            <a:extLst>
              <a:ext uri="{28A0092B-C50C-407E-A947-70E740481C1C}">
                <a14:useLocalDpi xmlns:a14="http://schemas.microsoft.com/office/drawing/2010/main" val="0"/>
              </a:ext>
            </a:extLst>
          </a:blip>
          <a:srcRect/>
          <a:stretch/>
        </p:blipFill>
        <p:spPr>
          <a:xfrm>
            <a:off x="609917" y="2277814"/>
            <a:ext cx="2859614" cy="3913036"/>
          </a:xfrm>
          <a:prstGeom prst="rect">
            <a:avLst/>
          </a:prstGeom>
        </p:spPr>
      </p:pic>
      <p:sp>
        <p:nvSpPr>
          <p:cNvPr id="4" name="Rectangle 3">
            <a:extLst>
              <a:ext uri="{FF2B5EF4-FFF2-40B4-BE49-F238E27FC236}">
                <a16:creationId xmlns:a16="http://schemas.microsoft.com/office/drawing/2014/main" id="{2008ABF5-8EDD-0BA1-D037-B8C0A7C5D747}"/>
              </a:ext>
            </a:extLst>
          </p:cNvPr>
          <p:cNvSpPr/>
          <p:nvPr/>
        </p:nvSpPr>
        <p:spPr>
          <a:xfrm>
            <a:off x="3871831" y="2279713"/>
            <a:ext cx="7716602" cy="1073087"/>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1450" indent="-171450">
              <a:buSzPct val="70000"/>
              <a:buFont typeface="Arial" panose="020B0604020202020204" pitchFamily="34" charset="0"/>
              <a:buChar char="►"/>
            </a:pPr>
            <a:r>
              <a:rPr lang="cs-CZ" sz="1400" dirty="0">
                <a:solidFill>
                  <a:srgbClr val="000000"/>
                </a:solidFill>
                <a:latin typeface="+mj-lt"/>
              </a:rPr>
              <a:t>Průvodce vysvětluje přípravu zadávacích dokumentů a průběh zadávacího procesu projektu PPP dostupné bydlení krok za krokem. </a:t>
            </a:r>
          </a:p>
          <a:p>
            <a:pPr marL="171450" indent="-171450">
              <a:buSzPct val="70000"/>
              <a:buFont typeface="Arial" panose="020B0604020202020204" pitchFamily="34" charset="0"/>
              <a:buChar char="►"/>
            </a:pPr>
            <a:r>
              <a:rPr lang="cs-CZ" sz="1400" dirty="0">
                <a:solidFill>
                  <a:srgbClr val="000000"/>
                </a:solidFill>
                <a:latin typeface="+mj-lt"/>
              </a:rPr>
              <a:t>Metodický dokument je doplněn o 33 vzorových dokumentů a šablon, které je možné využít při přípravě zadávacích dokumentů.</a:t>
            </a:r>
          </a:p>
        </p:txBody>
      </p:sp>
      <p:sp>
        <p:nvSpPr>
          <p:cNvPr id="5" name="Rectangle 4">
            <a:extLst>
              <a:ext uri="{FF2B5EF4-FFF2-40B4-BE49-F238E27FC236}">
                <a16:creationId xmlns:a16="http://schemas.microsoft.com/office/drawing/2014/main" id="{571705E0-A233-A8C4-9687-F3868AC8A041}"/>
              </a:ext>
            </a:extLst>
          </p:cNvPr>
          <p:cNvSpPr/>
          <p:nvPr/>
        </p:nvSpPr>
        <p:spPr>
          <a:xfrm>
            <a:off x="3871831" y="3505201"/>
            <a:ext cx="7716602" cy="2685649"/>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buSzPct val="70000"/>
            </a:pPr>
            <a:r>
              <a:rPr lang="cs-CZ" sz="1400" dirty="0">
                <a:solidFill>
                  <a:srgbClr val="000000"/>
                </a:solidFill>
                <a:latin typeface="+mj-lt"/>
              </a:rPr>
              <a:t>Průvodce provádí uživatele: </a:t>
            </a:r>
          </a:p>
          <a:p>
            <a:pPr>
              <a:buSzPct val="70000"/>
            </a:pPr>
            <a:endParaRPr lang="cs-CZ" sz="1400" dirty="0">
              <a:solidFill>
                <a:srgbClr val="000000"/>
              </a:solidFill>
              <a:latin typeface="+mj-lt"/>
            </a:endParaRPr>
          </a:p>
          <a:p>
            <a:pPr>
              <a:buSzPct val="70000"/>
            </a:pPr>
            <a:r>
              <a:rPr lang="cs-CZ" sz="1400" dirty="0">
                <a:solidFill>
                  <a:srgbClr val="000000"/>
                </a:solidFill>
                <a:latin typeface="+mj-lt"/>
              </a:rPr>
              <a:t>(1) Předběžnými tržními konzultacemi,</a:t>
            </a:r>
          </a:p>
          <a:p>
            <a:pPr>
              <a:buSzPct val="70000"/>
            </a:pPr>
            <a:r>
              <a:rPr lang="cs-CZ" sz="1400" dirty="0">
                <a:solidFill>
                  <a:srgbClr val="000000"/>
                </a:solidFill>
                <a:latin typeface="+mj-lt"/>
              </a:rPr>
              <a:t>(2) Vysvětluje nadlimitní veřejnou zakázku na stavební práce,</a:t>
            </a:r>
          </a:p>
          <a:p>
            <a:pPr>
              <a:buSzPct val="70000"/>
            </a:pPr>
            <a:r>
              <a:rPr lang="cs-CZ" sz="1400" dirty="0">
                <a:solidFill>
                  <a:srgbClr val="000000"/>
                </a:solidFill>
                <a:latin typeface="+mj-lt"/>
              </a:rPr>
              <a:t>(3) Popisuje proces jednacího řízení s uveřejněním,</a:t>
            </a:r>
          </a:p>
          <a:p>
            <a:pPr>
              <a:buSzPct val="70000"/>
            </a:pPr>
            <a:r>
              <a:rPr lang="cs-CZ" sz="1400" dirty="0">
                <a:solidFill>
                  <a:srgbClr val="000000"/>
                </a:solidFill>
                <a:latin typeface="+mj-lt"/>
              </a:rPr>
              <a:t>(3.1) Příprava zadávacích podmínek, </a:t>
            </a:r>
          </a:p>
          <a:p>
            <a:pPr>
              <a:buSzPct val="70000"/>
            </a:pPr>
            <a:r>
              <a:rPr lang="cs-CZ" sz="1400" dirty="0">
                <a:solidFill>
                  <a:srgbClr val="000000"/>
                </a:solidFill>
                <a:latin typeface="+mj-lt"/>
              </a:rPr>
              <a:t>(3.2) Komunikace s účastníky,</a:t>
            </a:r>
          </a:p>
          <a:p>
            <a:pPr>
              <a:buSzPct val="70000"/>
            </a:pPr>
            <a:r>
              <a:rPr lang="cs-CZ" sz="1400" dirty="0">
                <a:solidFill>
                  <a:srgbClr val="000000"/>
                </a:solidFill>
                <a:latin typeface="+mj-lt"/>
              </a:rPr>
              <a:t>(3.3) Posouzení kvalifikace, </a:t>
            </a:r>
          </a:p>
          <a:p>
            <a:pPr>
              <a:buSzPct val="70000"/>
            </a:pPr>
            <a:r>
              <a:rPr lang="cs-CZ" sz="1400" dirty="0">
                <a:solidFill>
                  <a:srgbClr val="000000"/>
                </a:solidFill>
                <a:latin typeface="+mj-lt"/>
              </a:rPr>
              <a:t>(3.4) Předběžné nabídky,</a:t>
            </a:r>
          </a:p>
          <a:p>
            <a:pPr>
              <a:buSzPct val="70000"/>
            </a:pPr>
            <a:r>
              <a:rPr lang="cs-CZ" sz="1400" dirty="0">
                <a:solidFill>
                  <a:srgbClr val="000000"/>
                </a:solidFill>
                <a:latin typeface="+mj-lt"/>
              </a:rPr>
              <a:t>(3.5) Hodnocení,</a:t>
            </a:r>
          </a:p>
          <a:p>
            <a:pPr>
              <a:buSzPct val="70000"/>
            </a:pPr>
            <a:r>
              <a:rPr lang="cs-CZ" sz="1400" dirty="0">
                <a:solidFill>
                  <a:srgbClr val="000000"/>
                </a:solidFill>
                <a:latin typeface="+mj-lt"/>
              </a:rPr>
              <a:t>(3.6) Ukončení zadávacího řízení. </a:t>
            </a:r>
          </a:p>
        </p:txBody>
      </p:sp>
    </p:spTree>
    <p:extLst>
      <p:ext uri="{BB962C8B-B14F-4D97-AF65-F5344CB8AC3E}">
        <p14:creationId xmlns:p14="http://schemas.microsoft.com/office/powerpoint/2010/main" val="2761742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Business people reviewing paperwork in modern lobby.jpg">
            <a:extLst>
              <a:ext uri="{FF2B5EF4-FFF2-40B4-BE49-F238E27FC236}">
                <a16:creationId xmlns:a16="http://schemas.microsoft.com/office/drawing/2014/main" id="{3744FAF6-91B0-128F-1896-4C88FD45D2A5}"/>
              </a:ext>
            </a:extLst>
          </p:cNvPr>
          <p:cNvPicPr>
            <a:picLocks noChangeAspect="1"/>
          </p:cNvPicPr>
          <p:nvPr>
            <p:custDataLst>
              <p:tags r:id="rId1"/>
            </p:custDataLst>
          </p:nvPr>
        </p:nvPicPr>
        <p:blipFill rotWithShape="1">
          <a:blip r:embed="rId3" cstate="print">
            <a:extLst>
              <a:ext uri="{28A0092B-C50C-407E-A947-70E740481C1C}">
                <a14:useLocalDpi xmlns:a14="http://schemas.microsoft.com/office/drawing/2010/main" val="0"/>
              </a:ext>
            </a:extLst>
          </a:blip>
          <a:srcRect l="6511" r="44786"/>
          <a:stretch/>
        </p:blipFill>
        <p:spPr>
          <a:xfrm>
            <a:off x="609916" y="2287444"/>
            <a:ext cx="2859613" cy="3914358"/>
          </a:xfrm>
          <a:prstGeom prst="rect">
            <a:avLst/>
          </a:prstGeom>
        </p:spPr>
      </p:pic>
      <p:sp>
        <p:nvSpPr>
          <p:cNvPr id="2" name="Title 1">
            <a:extLst>
              <a:ext uri="{FF2B5EF4-FFF2-40B4-BE49-F238E27FC236}">
                <a16:creationId xmlns:a16="http://schemas.microsoft.com/office/drawing/2014/main" id="{C1608903-5904-AE48-1B25-82715A7BD7DB}"/>
              </a:ext>
            </a:extLst>
          </p:cNvPr>
          <p:cNvSpPr>
            <a:spLocks noGrp="1"/>
          </p:cNvSpPr>
          <p:nvPr>
            <p:ph type="title"/>
          </p:nvPr>
        </p:nvSpPr>
        <p:spPr>
          <a:xfrm>
            <a:off x="609918" y="294200"/>
            <a:ext cx="10978515" cy="590400"/>
          </a:xfrm>
        </p:spPr>
        <p:txBody>
          <a:bodyPr/>
          <a:lstStyle/>
          <a:p>
            <a:r>
              <a:rPr lang="cs-CZ" dirty="0"/>
              <a:t>Průvodce analýzou rizik</a:t>
            </a:r>
            <a:br>
              <a:rPr lang="cs-CZ" sz="2400" b="1" i="1" dirty="0">
                <a:solidFill>
                  <a:srgbClr val="000000"/>
                </a:solidFill>
                <a:effectLst/>
                <a:latin typeface="+mj-lt"/>
              </a:rPr>
            </a:br>
            <a:endParaRPr lang="cs-CZ" dirty="0"/>
          </a:p>
        </p:txBody>
      </p:sp>
      <p:sp>
        <p:nvSpPr>
          <p:cNvPr id="6" name="Rectangle: Rounded Corners 5">
            <a:extLst>
              <a:ext uri="{FF2B5EF4-FFF2-40B4-BE49-F238E27FC236}">
                <a16:creationId xmlns:a16="http://schemas.microsoft.com/office/drawing/2014/main" id="{919A4A2C-20C8-5634-9927-3FBB114382FE}"/>
              </a:ext>
            </a:extLst>
          </p:cNvPr>
          <p:cNvSpPr/>
          <p:nvPr/>
        </p:nvSpPr>
        <p:spPr>
          <a:xfrm>
            <a:off x="609916" y="1149603"/>
            <a:ext cx="694871" cy="992517"/>
          </a:xfrm>
          <a:prstGeom prst="round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cs-CZ" sz="2000" dirty="0">
              <a:solidFill>
                <a:schemeClr val="bg1"/>
              </a:solidFill>
              <a:latin typeface="+mj-lt"/>
            </a:endParaRPr>
          </a:p>
        </p:txBody>
      </p:sp>
      <p:sp>
        <p:nvSpPr>
          <p:cNvPr id="7" name="Rectangle 6">
            <a:extLst>
              <a:ext uri="{FF2B5EF4-FFF2-40B4-BE49-F238E27FC236}">
                <a16:creationId xmlns:a16="http://schemas.microsoft.com/office/drawing/2014/main" id="{94D5068A-5CC0-C1BB-F437-0DBCB83DF18C}"/>
              </a:ext>
            </a:extLst>
          </p:cNvPr>
          <p:cNvSpPr/>
          <p:nvPr/>
        </p:nvSpPr>
        <p:spPr>
          <a:xfrm>
            <a:off x="1487424" y="1447249"/>
            <a:ext cx="10101009" cy="69487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1450" indent="-171450">
              <a:buSzPct val="70000"/>
              <a:buFont typeface="Arial" panose="020B0604020202020204" pitchFamily="34" charset="0"/>
              <a:buChar char="►"/>
            </a:pPr>
            <a:r>
              <a:rPr lang="cs-CZ" sz="1600" dirty="0">
                <a:solidFill>
                  <a:srgbClr val="000000"/>
                </a:solidFill>
                <a:latin typeface="+mj-lt"/>
              </a:rPr>
              <a:t>Metodika provádí uživatele procesem identifikace, hodnocením, alokace, </a:t>
            </a:r>
            <a:r>
              <a:rPr lang="cs-CZ" sz="1600" dirty="0" err="1">
                <a:solidFill>
                  <a:srgbClr val="000000"/>
                </a:solidFill>
                <a:latin typeface="+mj-lt"/>
              </a:rPr>
              <a:t>mitigací</a:t>
            </a:r>
            <a:r>
              <a:rPr lang="cs-CZ" sz="1600" dirty="0">
                <a:solidFill>
                  <a:srgbClr val="000000"/>
                </a:solidFill>
                <a:latin typeface="+mj-lt"/>
              </a:rPr>
              <a:t> a monitorováním rizik. Hlavním výsledkem této činnosti by mělo být optimální rozdělení rizik, jejich </a:t>
            </a:r>
            <a:r>
              <a:rPr lang="cs-CZ" sz="1600" dirty="0" err="1">
                <a:solidFill>
                  <a:srgbClr val="000000"/>
                </a:solidFill>
                <a:latin typeface="+mj-lt"/>
              </a:rPr>
              <a:t>mitigace</a:t>
            </a:r>
            <a:r>
              <a:rPr lang="cs-CZ" sz="1600" dirty="0">
                <a:solidFill>
                  <a:srgbClr val="000000"/>
                </a:solidFill>
                <a:latin typeface="+mj-lt"/>
              </a:rPr>
              <a:t> a kvalitní řízení. </a:t>
            </a:r>
          </a:p>
        </p:txBody>
      </p:sp>
      <p:pic>
        <p:nvPicPr>
          <p:cNvPr id="8" name="Graphic 7" descr="Bullseye with solid fill">
            <a:extLst>
              <a:ext uri="{FF2B5EF4-FFF2-40B4-BE49-F238E27FC236}">
                <a16:creationId xmlns:a16="http://schemas.microsoft.com/office/drawing/2014/main" id="{025ACBA0-71A0-CB23-DE54-00AAB005E4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4462" y="1362972"/>
            <a:ext cx="565778" cy="565778"/>
          </a:xfrm>
          <a:prstGeom prst="rect">
            <a:avLst/>
          </a:prstGeom>
        </p:spPr>
      </p:pic>
      <p:cxnSp>
        <p:nvCxnSpPr>
          <p:cNvPr id="9" name="Straight Connector 8">
            <a:extLst>
              <a:ext uri="{FF2B5EF4-FFF2-40B4-BE49-F238E27FC236}">
                <a16:creationId xmlns:a16="http://schemas.microsoft.com/office/drawing/2014/main" id="{FD38220A-ED15-C703-D232-656960AB096A}"/>
              </a:ext>
            </a:extLst>
          </p:cNvPr>
          <p:cNvCxnSpPr>
            <a:cxnSpLocks/>
          </p:cNvCxnSpPr>
          <p:nvPr/>
        </p:nvCxnSpPr>
        <p:spPr>
          <a:xfrm flipH="1">
            <a:off x="1577340" y="1410789"/>
            <a:ext cx="10011093" cy="0"/>
          </a:xfrm>
          <a:prstGeom prst="line">
            <a:avLst/>
          </a:prstGeom>
          <a:ln w="9525">
            <a:solidFill>
              <a:schemeClr val="bg1">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F6B1ADE-3B8D-F2D2-A697-63896F320A49}"/>
              </a:ext>
            </a:extLst>
          </p:cNvPr>
          <p:cNvSpPr/>
          <p:nvPr/>
        </p:nvSpPr>
        <p:spPr>
          <a:xfrm>
            <a:off x="1487424" y="1149603"/>
            <a:ext cx="10101009" cy="24006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buSzPct val="70000"/>
            </a:pPr>
            <a:r>
              <a:rPr lang="cs-CZ" sz="1600" i="1" dirty="0">
                <a:solidFill>
                  <a:srgbClr val="000000"/>
                </a:solidFill>
                <a:latin typeface="+mj-lt"/>
              </a:rPr>
              <a:t>Účel metodiky:</a:t>
            </a:r>
          </a:p>
        </p:txBody>
      </p:sp>
      <p:sp>
        <p:nvSpPr>
          <p:cNvPr id="44" name="Rectangle 43">
            <a:extLst>
              <a:ext uri="{FF2B5EF4-FFF2-40B4-BE49-F238E27FC236}">
                <a16:creationId xmlns:a16="http://schemas.microsoft.com/office/drawing/2014/main" id="{465D25FB-50C2-41E0-EA39-280F2CA17326}"/>
              </a:ext>
            </a:extLst>
          </p:cNvPr>
          <p:cNvSpPr/>
          <p:nvPr/>
        </p:nvSpPr>
        <p:spPr>
          <a:xfrm>
            <a:off x="3871831" y="2277813"/>
            <a:ext cx="7716602" cy="1007850"/>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1450" indent="-171450">
              <a:buSzPct val="70000"/>
              <a:buFont typeface="Arial" panose="020B0604020202020204" pitchFamily="34" charset="0"/>
              <a:buChar char="►"/>
            </a:pPr>
            <a:r>
              <a:rPr lang="cs-CZ" sz="1400" dirty="0">
                <a:solidFill>
                  <a:srgbClr val="000000"/>
                </a:solidFill>
                <a:latin typeface="+mj-lt"/>
              </a:rPr>
              <a:t>Předpokladem úspěšného PPP projektu je adekvátní alokace rizik mezi veřejný a soukromý sektor. Riziko by mělo být přiděleno straně, která je schopna riziko lépe a efektivněji řídit tak, aby vznikala přidaná hodnota za peníze. </a:t>
            </a:r>
          </a:p>
        </p:txBody>
      </p:sp>
      <p:sp>
        <p:nvSpPr>
          <p:cNvPr id="48" name="Rectangle 47">
            <a:extLst>
              <a:ext uri="{FF2B5EF4-FFF2-40B4-BE49-F238E27FC236}">
                <a16:creationId xmlns:a16="http://schemas.microsoft.com/office/drawing/2014/main" id="{3101C3AA-FC2C-3B02-1F89-9612130FE79B}"/>
              </a:ext>
            </a:extLst>
          </p:cNvPr>
          <p:cNvSpPr/>
          <p:nvPr/>
        </p:nvSpPr>
        <p:spPr>
          <a:xfrm>
            <a:off x="3871831" y="4768197"/>
            <a:ext cx="7716602" cy="1422653"/>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buSzPct val="70000"/>
            </a:pPr>
            <a:r>
              <a:rPr lang="cs-CZ" sz="1400" dirty="0">
                <a:solidFill>
                  <a:srgbClr val="000000"/>
                </a:solidFill>
                <a:latin typeface="+mj-lt"/>
              </a:rPr>
              <a:t>V rámci projektu PPP dostupné bydlení byly připraveny: </a:t>
            </a:r>
          </a:p>
          <a:p>
            <a:pPr>
              <a:buSzPct val="70000"/>
            </a:pPr>
            <a:endParaRPr lang="cs-CZ" sz="1400" dirty="0">
              <a:solidFill>
                <a:srgbClr val="000000"/>
              </a:solidFill>
              <a:latin typeface="+mj-lt"/>
            </a:endParaRPr>
          </a:p>
          <a:p>
            <a:pPr marL="171450" indent="-171450">
              <a:buSzPct val="70000"/>
              <a:buFont typeface="Arial" panose="020B0604020202020204" pitchFamily="34" charset="0"/>
              <a:buChar char="►"/>
            </a:pPr>
            <a:r>
              <a:rPr lang="cs-CZ" sz="1400" dirty="0">
                <a:solidFill>
                  <a:srgbClr val="000000"/>
                </a:solidFill>
                <a:latin typeface="+mj-lt"/>
              </a:rPr>
              <a:t>Průvodce analýzou rizik zaměřený na sektor dostupného bydlení</a:t>
            </a:r>
          </a:p>
          <a:p>
            <a:pPr marL="171450" indent="-171450">
              <a:buSzPct val="70000"/>
              <a:buFont typeface="Arial" panose="020B0604020202020204" pitchFamily="34" charset="0"/>
              <a:buChar char="►"/>
            </a:pPr>
            <a:r>
              <a:rPr lang="cs-CZ" sz="1400" dirty="0">
                <a:solidFill>
                  <a:srgbClr val="000000"/>
                </a:solidFill>
                <a:latin typeface="+mj-lt"/>
              </a:rPr>
              <a:t>Ilustrativní matice rizik pro projekty PPP dostupné bydlení</a:t>
            </a:r>
          </a:p>
          <a:p>
            <a:pPr marL="171450" indent="-171450">
              <a:buSzPct val="70000"/>
              <a:buFont typeface="Arial" panose="020B0604020202020204" pitchFamily="34" charset="0"/>
              <a:buChar char="►"/>
            </a:pPr>
            <a:r>
              <a:rPr lang="cs-CZ" sz="1400" dirty="0">
                <a:solidFill>
                  <a:srgbClr val="000000"/>
                </a:solidFill>
                <a:latin typeface="+mj-lt"/>
              </a:rPr>
              <a:t>Aktualizace existujícího průvodce analýzou rizik pro PPP projekty</a:t>
            </a:r>
          </a:p>
        </p:txBody>
      </p:sp>
      <p:sp>
        <p:nvSpPr>
          <p:cNvPr id="49" name="Rectangle 48">
            <a:extLst>
              <a:ext uri="{FF2B5EF4-FFF2-40B4-BE49-F238E27FC236}">
                <a16:creationId xmlns:a16="http://schemas.microsoft.com/office/drawing/2014/main" id="{5D9E9DDE-04DC-2C4A-488A-FD6BE83034DE}"/>
              </a:ext>
            </a:extLst>
          </p:cNvPr>
          <p:cNvSpPr/>
          <p:nvPr/>
        </p:nvSpPr>
        <p:spPr>
          <a:xfrm>
            <a:off x="3871831" y="3429000"/>
            <a:ext cx="7716602" cy="1190625"/>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1450" indent="-171450">
              <a:buSzPct val="70000"/>
              <a:buFont typeface="Arial" panose="020B0604020202020204" pitchFamily="34" charset="0"/>
              <a:buChar char="►"/>
            </a:pPr>
            <a:r>
              <a:rPr lang="cs-CZ" sz="1400" dirty="0">
                <a:solidFill>
                  <a:srgbClr val="000000"/>
                </a:solidFill>
                <a:latin typeface="+mj-lt"/>
              </a:rPr>
              <a:t>Klíčovým nástrojem používaným v analýze rizik je katalog a matice rizik obsahující všechny klíčové informace. Tento nástroj slouží především k identifikaci všech rizik, návrhu opatření k jejich </a:t>
            </a:r>
            <a:r>
              <a:rPr lang="cs-CZ" sz="1400" dirty="0" err="1">
                <a:solidFill>
                  <a:srgbClr val="000000"/>
                </a:solidFill>
                <a:latin typeface="+mj-lt"/>
              </a:rPr>
              <a:t>mitigaci</a:t>
            </a:r>
            <a:r>
              <a:rPr lang="cs-CZ" sz="1400" dirty="0">
                <a:solidFill>
                  <a:srgbClr val="000000"/>
                </a:solidFill>
                <a:latin typeface="+mj-lt"/>
              </a:rPr>
              <a:t> a pro efektivní monitoring rizik a jejich kvalitní řízení v průběhu všech projektových fází. </a:t>
            </a:r>
          </a:p>
        </p:txBody>
      </p:sp>
    </p:spTree>
    <p:extLst>
      <p:ext uri="{BB962C8B-B14F-4D97-AF65-F5344CB8AC3E}">
        <p14:creationId xmlns:p14="http://schemas.microsoft.com/office/powerpoint/2010/main" val="972985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Business People meeting Planning Strategy Analysis on new business project Concept.jpg">
            <a:extLst>
              <a:ext uri="{FF2B5EF4-FFF2-40B4-BE49-F238E27FC236}">
                <a16:creationId xmlns:a16="http://schemas.microsoft.com/office/drawing/2014/main" id="{72425768-66C9-B0E2-ED81-CF99B5E4F2BA}"/>
              </a:ext>
            </a:extLst>
          </p:cNvPr>
          <p:cNvPicPr>
            <a:picLocks noChangeAspect="1"/>
          </p:cNvPicPr>
          <p:nvPr>
            <p:custDataLst>
              <p:tags r:id="rId1"/>
            </p:custDataLst>
          </p:nvPr>
        </p:nvPicPr>
        <p:blipFill rotWithShape="1">
          <a:blip r:embed="rId4" cstate="print">
            <a:extLst>
              <a:ext uri="{28A0092B-C50C-407E-A947-70E740481C1C}">
                <a14:useLocalDpi xmlns:a14="http://schemas.microsoft.com/office/drawing/2010/main" val="0"/>
              </a:ext>
            </a:extLst>
          </a:blip>
          <a:srcRect/>
          <a:stretch/>
        </p:blipFill>
        <p:spPr>
          <a:xfrm>
            <a:off x="609917" y="2277814"/>
            <a:ext cx="2859614" cy="3913036"/>
          </a:xfrm>
          <a:prstGeom prst="rect">
            <a:avLst/>
          </a:prstGeom>
        </p:spPr>
      </p:pic>
      <p:sp>
        <p:nvSpPr>
          <p:cNvPr id="2" name="Title 1">
            <a:extLst>
              <a:ext uri="{FF2B5EF4-FFF2-40B4-BE49-F238E27FC236}">
                <a16:creationId xmlns:a16="http://schemas.microsoft.com/office/drawing/2014/main" id="{B624C39D-BB36-58FA-AEBB-812816FF92C9}"/>
              </a:ext>
            </a:extLst>
          </p:cNvPr>
          <p:cNvSpPr>
            <a:spLocks noGrp="1"/>
          </p:cNvSpPr>
          <p:nvPr>
            <p:ph type="title"/>
          </p:nvPr>
        </p:nvSpPr>
        <p:spPr>
          <a:xfrm>
            <a:off x="609918" y="294200"/>
            <a:ext cx="10978515" cy="590400"/>
          </a:xfrm>
        </p:spPr>
        <p:txBody>
          <a:bodyPr/>
          <a:lstStyle/>
          <a:p>
            <a:r>
              <a:rPr lang="cs-CZ" dirty="0"/>
              <a:t>Průvodce finančním modelem a analýzou hodnoty za peníze</a:t>
            </a:r>
          </a:p>
        </p:txBody>
      </p:sp>
      <p:sp>
        <p:nvSpPr>
          <p:cNvPr id="6" name="Rectangle: Rounded Corners 5">
            <a:extLst>
              <a:ext uri="{FF2B5EF4-FFF2-40B4-BE49-F238E27FC236}">
                <a16:creationId xmlns:a16="http://schemas.microsoft.com/office/drawing/2014/main" id="{1A6083F1-365D-CE53-60E9-4C8A050B3C59}"/>
              </a:ext>
            </a:extLst>
          </p:cNvPr>
          <p:cNvSpPr/>
          <p:nvPr/>
        </p:nvSpPr>
        <p:spPr>
          <a:xfrm>
            <a:off x="609918" y="1149603"/>
            <a:ext cx="694871" cy="992517"/>
          </a:xfrm>
          <a:prstGeom prst="round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cs-CZ" sz="2000" dirty="0">
              <a:solidFill>
                <a:schemeClr val="bg1"/>
              </a:solidFill>
              <a:latin typeface="+mj-lt"/>
            </a:endParaRPr>
          </a:p>
        </p:txBody>
      </p:sp>
      <p:sp>
        <p:nvSpPr>
          <p:cNvPr id="7" name="Rectangle 6">
            <a:extLst>
              <a:ext uri="{FF2B5EF4-FFF2-40B4-BE49-F238E27FC236}">
                <a16:creationId xmlns:a16="http://schemas.microsoft.com/office/drawing/2014/main" id="{9989D9D6-FA85-6B8D-D3C5-8D57310E4807}"/>
              </a:ext>
            </a:extLst>
          </p:cNvPr>
          <p:cNvSpPr/>
          <p:nvPr/>
        </p:nvSpPr>
        <p:spPr>
          <a:xfrm>
            <a:off x="1487423" y="1470686"/>
            <a:ext cx="10101009" cy="69487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1450" indent="-171450">
              <a:buSzPct val="70000"/>
              <a:buFont typeface="Arial" panose="020B0604020202020204" pitchFamily="34" charset="0"/>
              <a:buChar char="►"/>
            </a:pPr>
            <a:r>
              <a:rPr lang="cs-CZ" sz="1600" dirty="0">
                <a:solidFill>
                  <a:srgbClr val="000000"/>
                </a:solidFill>
                <a:latin typeface="+mj-lt"/>
              </a:rPr>
              <a:t>Cílem průvodce je poskytnout nástroj, který pomáhá při interpretaci, využívání a porozumění finančnímu modelu a dospět k rozhodnutí, zdali je výhodnější projekt implementovat pomocí standardní zakázky nebo PPP metodou. </a:t>
            </a:r>
          </a:p>
        </p:txBody>
      </p:sp>
      <p:pic>
        <p:nvPicPr>
          <p:cNvPr id="8" name="Graphic 7" descr="Bullseye with solid fill">
            <a:extLst>
              <a:ext uri="{FF2B5EF4-FFF2-40B4-BE49-F238E27FC236}">
                <a16:creationId xmlns:a16="http://schemas.microsoft.com/office/drawing/2014/main" id="{1761BD4A-13BE-1B5E-0E3B-732DAB9E690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4462" y="1362972"/>
            <a:ext cx="565778" cy="565778"/>
          </a:xfrm>
          <a:prstGeom prst="rect">
            <a:avLst/>
          </a:prstGeom>
        </p:spPr>
      </p:pic>
      <p:cxnSp>
        <p:nvCxnSpPr>
          <p:cNvPr id="9" name="Straight Connector 8">
            <a:extLst>
              <a:ext uri="{FF2B5EF4-FFF2-40B4-BE49-F238E27FC236}">
                <a16:creationId xmlns:a16="http://schemas.microsoft.com/office/drawing/2014/main" id="{C865FA01-762B-1A24-06B9-8757215540D4}"/>
              </a:ext>
            </a:extLst>
          </p:cNvPr>
          <p:cNvCxnSpPr>
            <a:cxnSpLocks/>
          </p:cNvCxnSpPr>
          <p:nvPr/>
        </p:nvCxnSpPr>
        <p:spPr>
          <a:xfrm flipH="1">
            <a:off x="1577340" y="1410789"/>
            <a:ext cx="10011093" cy="0"/>
          </a:xfrm>
          <a:prstGeom prst="line">
            <a:avLst/>
          </a:prstGeom>
          <a:ln w="9525">
            <a:solidFill>
              <a:schemeClr val="bg1">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0835F38-DCF4-F058-289A-B51C366BA24F}"/>
              </a:ext>
            </a:extLst>
          </p:cNvPr>
          <p:cNvSpPr/>
          <p:nvPr/>
        </p:nvSpPr>
        <p:spPr>
          <a:xfrm>
            <a:off x="1487424" y="1149603"/>
            <a:ext cx="10101009" cy="24006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buSzPct val="70000"/>
            </a:pPr>
            <a:r>
              <a:rPr lang="cs-CZ" sz="1600" i="1" dirty="0">
                <a:solidFill>
                  <a:srgbClr val="000000"/>
                </a:solidFill>
                <a:latin typeface="+mj-lt"/>
              </a:rPr>
              <a:t>Účel metodiky:</a:t>
            </a:r>
          </a:p>
        </p:txBody>
      </p:sp>
      <p:sp>
        <p:nvSpPr>
          <p:cNvPr id="14" name="Rectangle 13">
            <a:extLst>
              <a:ext uri="{FF2B5EF4-FFF2-40B4-BE49-F238E27FC236}">
                <a16:creationId xmlns:a16="http://schemas.microsoft.com/office/drawing/2014/main" id="{E0C2A123-0809-DF8B-C77D-0DCE29CEDFCD}"/>
              </a:ext>
            </a:extLst>
          </p:cNvPr>
          <p:cNvSpPr/>
          <p:nvPr/>
        </p:nvSpPr>
        <p:spPr>
          <a:xfrm>
            <a:off x="3871831" y="2279712"/>
            <a:ext cx="7716602" cy="834963"/>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1450" indent="-171450">
              <a:buSzPct val="70000"/>
              <a:buFont typeface="Arial" panose="020B0604020202020204" pitchFamily="34" charset="0"/>
              <a:buChar char="►"/>
            </a:pPr>
            <a:r>
              <a:rPr lang="cs-CZ" sz="1400" dirty="0">
                <a:solidFill>
                  <a:srgbClr val="000000"/>
                </a:solidFill>
                <a:latin typeface="+mj-lt"/>
              </a:rPr>
              <a:t>Průvodce předkládá zadavateli návod na přípravu finančního modelu projektu PPP dostupné bydlení a návod k jejich interpretaci.</a:t>
            </a:r>
          </a:p>
        </p:txBody>
      </p:sp>
      <p:sp>
        <p:nvSpPr>
          <p:cNvPr id="17" name="Rectangle 16">
            <a:extLst>
              <a:ext uri="{FF2B5EF4-FFF2-40B4-BE49-F238E27FC236}">
                <a16:creationId xmlns:a16="http://schemas.microsoft.com/office/drawing/2014/main" id="{158EE726-A8E4-6580-B7BA-3D96364CA03E}"/>
              </a:ext>
            </a:extLst>
          </p:cNvPr>
          <p:cNvSpPr/>
          <p:nvPr/>
        </p:nvSpPr>
        <p:spPr>
          <a:xfrm>
            <a:off x="3871831" y="4514850"/>
            <a:ext cx="7716602" cy="1676000"/>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buSzPct val="70000"/>
            </a:pPr>
            <a:r>
              <a:rPr lang="cs-CZ" sz="1400" dirty="0">
                <a:solidFill>
                  <a:srgbClr val="000000"/>
                </a:solidFill>
                <a:latin typeface="+mj-lt"/>
              </a:rPr>
              <a:t>V rámci projektu PPP dostupné bydlení byly připraveny: </a:t>
            </a:r>
          </a:p>
          <a:p>
            <a:pPr>
              <a:buSzPct val="70000"/>
            </a:pPr>
            <a:endParaRPr lang="cs-CZ" sz="1400" dirty="0">
              <a:solidFill>
                <a:srgbClr val="000000"/>
              </a:solidFill>
              <a:latin typeface="+mj-lt"/>
            </a:endParaRPr>
          </a:p>
          <a:p>
            <a:pPr marL="171450" indent="-171450">
              <a:buSzPct val="70000"/>
              <a:buFont typeface="Arial" panose="020B0604020202020204" pitchFamily="34" charset="0"/>
              <a:buChar char="►"/>
            </a:pPr>
            <a:r>
              <a:rPr lang="cs-CZ" sz="1400" dirty="0">
                <a:solidFill>
                  <a:srgbClr val="000000"/>
                </a:solidFill>
                <a:latin typeface="+mj-lt"/>
              </a:rPr>
              <a:t>Průvodce přípravou finančních modelů pro projekty PPP dostupné bydlení</a:t>
            </a:r>
          </a:p>
          <a:p>
            <a:pPr marL="171450" indent="-171450">
              <a:buSzPct val="70000"/>
              <a:buFont typeface="Arial" panose="020B0604020202020204" pitchFamily="34" charset="0"/>
              <a:buChar char="►"/>
            </a:pPr>
            <a:r>
              <a:rPr lang="cs-CZ" sz="1400" dirty="0">
                <a:solidFill>
                  <a:srgbClr val="000000"/>
                </a:solidFill>
                <a:latin typeface="+mj-lt"/>
              </a:rPr>
              <a:t>Ilustrativní finanční model pro projekty PPP dostupné bydlení</a:t>
            </a:r>
          </a:p>
          <a:p>
            <a:pPr marL="171450" indent="-171450">
              <a:buSzPct val="70000"/>
              <a:buFont typeface="Arial" panose="020B0604020202020204" pitchFamily="34" charset="0"/>
              <a:buChar char="►"/>
            </a:pPr>
            <a:r>
              <a:rPr lang="cs-CZ" sz="1400" dirty="0">
                <a:solidFill>
                  <a:srgbClr val="000000"/>
                </a:solidFill>
                <a:latin typeface="+mj-lt"/>
              </a:rPr>
              <a:t>Aktualizace existujícího průvodce analýzou Hodnoty za peníze u PPP projektů</a:t>
            </a:r>
          </a:p>
        </p:txBody>
      </p:sp>
      <p:sp>
        <p:nvSpPr>
          <p:cNvPr id="21" name="Rectangle 20">
            <a:extLst>
              <a:ext uri="{FF2B5EF4-FFF2-40B4-BE49-F238E27FC236}">
                <a16:creationId xmlns:a16="http://schemas.microsoft.com/office/drawing/2014/main" id="{DC4D4898-E3F6-DB48-24E3-235FE2BFB03D}"/>
              </a:ext>
            </a:extLst>
          </p:cNvPr>
          <p:cNvSpPr/>
          <p:nvPr/>
        </p:nvSpPr>
        <p:spPr>
          <a:xfrm>
            <a:off x="3871831" y="3252267"/>
            <a:ext cx="7716602" cy="1119708"/>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1450" indent="-171450">
              <a:buSzPct val="70000"/>
              <a:buFont typeface="Arial" panose="020B0604020202020204" pitchFamily="34" charset="0"/>
              <a:buChar char="►"/>
            </a:pPr>
            <a:r>
              <a:rPr lang="cs-CZ" sz="1400" dirty="0">
                <a:solidFill>
                  <a:srgbClr val="000000"/>
                </a:solidFill>
                <a:latin typeface="+mj-lt"/>
              </a:rPr>
              <a:t>V průvodcích je detailně vysvětlena analýza Hodnoty za peníze, která slouží k porovnání varianty implementace projektu pomocí standardní veřejné zakázky a metody PPP. Výsledkem analýzy je hodnocení, která varianta je pro zadavatele výhodnější. </a:t>
            </a:r>
          </a:p>
        </p:txBody>
      </p:sp>
    </p:spTree>
    <p:extLst>
      <p:ext uri="{BB962C8B-B14F-4D97-AF65-F5344CB8AC3E}">
        <p14:creationId xmlns:p14="http://schemas.microsoft.com/office/powerpoint/2010/main" val="1413067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496927-DBFF-45CE-97FC-7E1AC558390E}"/>
              </a:ext>
            </a:extLst>
          </p:cNvPr>
          <p:cNvSpPr>
            <a:spLocks noGrp="1"/>
          </p:cNvSpPr>
          <p:nvPr>
            <p:ph type="body" sz="quarter" idx="10"/>
          </p:nvPr>
        </p:nvSpPr>
        <p:spPr/>
        <p:txBody>
          <a:bodyPr/>
          <a:lstStyle/>
          <a:p>
            <a:r>
              <a:rPr lang="cs-CZ" dirty="0">
                <a:latin typeface="Arial"/>
                <a:cs typeface="Arial"/>
              </a:rPr>
              <a:t>Představení konceptu PPP</a:t>
            </a:r>
          </a:p>
        </p:txBody>
      </p:sp>
      <p:pic>
        <p:nvPicPr>
          <p:cNvPr id="4" name="Picture 3">
            <a:extLst>
              <a:ext uri="{FF2B5EF4-FFF2-40B4-BE49-F238E27FC236}">
                <a16:creationId xmlns:a16="http://schemas.microsoft.com/office/drawing/2014/main" id="{631C4EC3-26C4-5422-2A5C-47D478B0E048}"/>
              </a:ext>
            </a:extLst>
          </p:cNvPr>
          <p:cNvPicPr>
            <a:picLocks noChangeAspect="1"/>
          </p:cNvPicPr>
          <p:nvPr/>
        </p:nvPicPr>
        <p:blipFill rotWithShape="1">
          <a:blip r:embed="rId4">
            <a:extLst>
              <a:ext uri="{28A0092B-C50C-407E-A947-70E740481C1C}">
                <a14:useLocalDpi xmlns:a14="http://schemas.microsoft.com/office/drawing/2010/main" val="0"/>
              </a:ext>
            </a:extLst>
          </a:blip>
          <a:srcRect r="28571"/>
          <a:stretch/>
        </p:blipFill>
        <p:spPr>
          <a:xfrm>
            <a:off x="4826526" y="-18724"/>
            <a:ext cx="7371824" cy="6876724"/>
          </a:xfrm>
          <a:prstGeom prst="rect">
            <a:avLst/>
          </a:prstGeom>
        </p:spPr>
      </p:pic>
      <p:sp>
        <p:nvSpPr>
          <p:cNvPr id="6" name="37c92584-f093-4b91-90a4-4154c487c464">
            <a:extLst>
              <a:ext uri="{FF2B5EF4-FFF2-40B4-BE49-F238E27FC236}">
                <a16:creationId xmlns:a16="http://schemas.microsoft.com/office/drawing/2014/main" id="{36E94C9D-A2D0-017A-7799-2DF74BFDA7AD}"/>
              </a:ext>
            </a:extLst>
          </p:cNvPr>
          <p:cNvSpPr>
            <a:spLocks noChangeAspect="1"/>
          </p:cNvSpPr>
          <p:nvPr>
            <p:custDataLst>
              <p:tags r:id="rId1"/>
            </p:custDataLst>
          </p:nvPr>
        </p:nvSpPr>
        <p:spPr>
          <a:xfrm>
            <a:off x="11175065" y="6222688"/>
            <a:ext cx="435013" cy="439278"/>
          </a:xfrm>
          <a:prstGeom prst="rect">
            <a:avLst/>
          </a:prstGeom>
          <a:blipFill>
            <a:blip r:embed="rId5">
              <a:extLst>
                <a:ext uri="{96DAC541-7B7A-43D3-8B79-37D633B846F1}">
                  <asvg:svgBlip xmlns:asvg="http://schemas.microsoft.com/office/drawing/2016/SVG/main" r:embed="rId6"/>
                </a:ext>
              </a:extLst>
            </a:blip>
            <a:stretch>
              <a:fillRect/>
            </a:stretch>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cs-CZ" sz="1200" dirty="0">
              <a:solidFill>
                <a:schemeClr val="tx1"/>
              </a:solidFill>
            </a:endParaRPr>
          </a:p>
        </p:txBody>
      </p:sp>
    </p:spTree>
    <p:extLst>
      <p:ext uri="{BB962C8B-B14F-4D97-AF65-F5344CB8AC3E}">
        <p14:creationId xmlns:p14="http://schemas.microsoft.com/office/powerpoint/2010/main" val="229549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61E1-D7FE-33AB-8690-21260B650E16}"/>
              </a:ext>
            </a:extLst>
          </p:cNvPr>
          <p:cNvSpPr>
            <a:spLocks noGrp="1"/>
          </p:cNvSpPr>
          <p:nvPr>
            <p:ph type="title"/>
          </p:nvPr>
        </p:nvSpPr>
        <p:spPr>
          <a:xfrm>
            <a:off x="609918" y="294200"/>
            <a:ext cx="10978515" cy="590400"/>
          </a:xfrm>
        </p:spPr>
        <p:txBody>
          <a:bodyPr/>
          <a:lstStyle/>
          <a:p>
            <a:r>
              <a:rPr lang="cs-CZ" dirty="0"/>
              <a:t>Vzorová smlouva pro PPP projekty dostupného bydlení</a:t>
            </a:r>
            <a:br>
              <a:rPr lang="cs-CZ" dirty="0"/>
            </a:br>
            <a:endParaRPr lang="cs-CZ" dirty="0"/>
          </a:p>
        </p:txBody>
      </p:sp>
      <p:sp>
        <p:nvSpPr>
          <p:cNvPr id="6" name="Rectangle: Rounded Corners 5">
            <a:extLst>
              <a:ext uri="{FF2B5EF4-FFF2-40B4-BE49-F238E27FC236}">
                <a16:creationId xmlns:a16="http://schemas.microsoft.com/office/drawing/2014/main" id="{44B4D85A-8751-8110-089B-4512A1C03A16}"/>
              </a:ext>
            </a:extLst>
          </p:cNvPr>
          <p:cNvSpPr/>
          <p:nvPr/>
        </p:nvSpPr>
        <p:spPr>
          <a:xfrm>
            <a:off x="609918" y="1149603"/>
            <a:ext cx="694871" cy="992517"/>
          </a:xfrm>
          <a:prstGeom prst="round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cs-CZ" sz="2000" dirty="0">
              <a:solidFill>
                <a:schemeClr val="bg1"/>
              </a:solidFill>
              <a:latin typeface="+mj-lt"/>
            </a:endParaRPr>
          </a:p>
        </p:txBody>
      </p:sp>
      <p:sp>
        <p:nvSpPr>
          <p:cNvPr id="7" name="Rectangle 6">
            <a:extLst>
              <a:ext uri="{FF2B5EF4-FFF2-40B4-BE49-F238E27FC236}">
                <a16:creationId xmlns:a16="http://schemas.microsoft.com/office/drawing/2014/main" id="{8B376552-2CCD-6281-AFAF-D1AD81528C48}"/>
              </a:ext>
            </a:extLst>
          </p:cNvPr>
          <p:cNvSpPr/>
          <p:nvPr/>
        </p:nvSpPr>
        <p:spPr>
          <a:xfrm>
            <a:off x="1487424" y="1447249"/>
            <a:ext cx="10101009" cy="69487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1450" indent="-171450">
              <a:buSzPct val="70000"/>
              <a:buFont typeface="Arial" panose="020B0604020202020204" pitchFamily="34" charset="0"/>
              <a:buChar char="►"/>
            </a:pPr>
            <a:r>
              <a:rPr lang="cs-CZ" sz="1600" dirty="0">
                <a:solidFill>
                  <a:srgbClr val="000000"/>
                </a:solidFill>
                <a:latin typeface="+mj-lt"/>
              </a:rPr>
              <a:t>Cílem vzorové smlouvy je ušetřit čas při přípravě projektu a poskytnout vzor, který pokrývá klíčové aspekty smluvního vztahu mezi dodavatelem (soukromým partnerem) a municipalitou (zadavatelem). </a:t>
            </a:r>
          </a:p>
        </p:txBody>
      </p:sp>
      <p:pic>
        <p:nvPicPr>
          <p:cNvPr id="8" name="Graphic 7" descr="Bullseye with solid fill">
            <a:extLst>
              <a:ext uri="{FF2B5EF4-FFF2-40B4-BE49-F238E27FC236}">
                <a16:creationId xmlns:a16="http://schemas.microsoft.com/office/drawing/2014/main" id="{046B8019-2D55-28B4-1AE7-0C15427C75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462" y="1362972"/>
            <a:ext cx="565778" cy="565778"/>
          </a:xfrm>
          <a:prstGeom prst="rect">
            <a:avLst/>
          </a:prstGeom>
        </p:spPr>
      </p:pic>
      <p:cxnSp>
        <p:nvCxnSpPr>
          <p:cNvPr id="9" name="Straight Connector 8">
            <a:extLst>
              <a:ext uri="{FF2B5EF4-FFF2-40B4-BE49-F238E27FC236}">
                <a16:creationId xmlns:a16="http://schemas.microsoft.com/office/drawing/2014/main" id="{204F37B2-E717-FD4E-E853-DFFE0926F4C2}"/>
              </a:ext>
            </a:extLst>
          </p:cNvPr>
          <p:cNvCxnSpPr>
            <a:cxnSpLocks/>
          </p:cNvCxnSpPr>
          <p:nvPr/>
        </p:nvCxnSpPr>
        <p:spPr>
          <a:xfrm flipH="1">
            <a:off x="1577340" y="1410789"/>
            <a:ext cx="10011093" cy="0"/>
          </a:xfrm>
          <a:prstGeom prst="line">
            <a:avLst/>
          </a:prstGeom>
          <a:ln w="9525">
            <a:solidFill>
              <a:schemeClr val="bg1">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6C935B3-1C99-AE34-DDE1-15E3ABE56CB9}"/>
              </a:ext>
            </a:extLst>
          </p:cNvPr>
          <p:cNvSpPr/>
          <p:nvPr/>
        </p:nvSpPr>
        <p:spPr>
          <a:xfrm>
            <a:off x="1487424" y="1149603"/>
            <a:ext cx="10101009" cy="24006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buSzPct val="70000"/>
            </a:pPr>
            <a:r>
              <a:rPr lang="cs-CZ" sz="1600" i="1" dirty="0">
                <a:solidFill>
                  <a:srgbClr val="000000"/>
                </a:solidFill>
                <a:latin typeface="+mj-lt"/>
              </a:rPr>
              <a:t>Účel metodiky:</a:t>
            </a:r>
          </a:p>
        </p:txBody>
      </p:sp>
      <p:pic>
        <p:nvPicPr>
          <p:cNvPr id="4" name="Picture Placeholder 6">
            <a:extLst>
              <a:ext uri="{FF2B5EF4-FFF2-40B4-BE49-F238E27FC236}">
                <a16:creationId xmlns:a16="http://schemas.microsoft.com/office/drawing/2014/main" id="{85E01F16-C2EF-F2CE-9A8A-016AFE67FEB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09917" y="2277813"/>
            <a:ext cx="2859614" cy="3913037"/>
          </a:xfrm>
          <a:prstGeom prst="rect">
            <a:avLst/>
          </a:prstGeom>
        </p:spPr>
      </p:pic>
      <p:sp>
        <p:nvSpPr>
          <p:cNvPr id="17" name="Rectangle 16">
            <a:extLst>
              <a:ext uri="{FF2B5EF4-FFF2-40B4-BE49-F238E27FC236}">
                <a16:creationId xmlns:a16="http://schemas.microsoft.com/office/drawing/2014/main" id="{5E1B416B-9D29-F77D-21C8-B6403D04A022}"/>
              </a:ext>
            </a:extLst>
          </p:cNvPr>
          <p:cNvSpPr/>
          <p:nvPr/>
        </p:nvSpPr>
        <p:spPr>
          <a:xfrm>
            <a:off x="3871831" y="2279713"/>
            <a:ext cx="7716602" cy="943547"/>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1450" indent="-171450">
              <a:buSzPct val="70000"/>
              <a:buFont typeface="Arial" panose="020B0604020202020204" pitchFamily="34" charset="0"/>
              <a:buChar char="►"/>
            </a:pPr>
            <a:r>
              <a:rPr lang="cs-CZ" sz="1400" dirty="0">
                <a:solidFill>
                  <a:srgbClr val="000000"/>
                </a:solidFill>
                <a:latin typeface="+mj-lt"/>
              </a:rPr>
              <a:t>Průvodce předkládá zadavateli vzorovou smlouvu přizpůsobenou potřebám municipalit v České republice pro potřeby implementace projektů PPP dostupné bydlení.</a:t>
            </a:r>
          </a:p>
          <a:p>
            <a:pPr marL="171450" indent="-171450">
              <a:buSzPct val="70000"/>
              <a:buFont typeface="Arial" panose="020B0604020202020204" pitchFamily="34" charset="0"/>
              <a:buChar char="►"/>
            </a:pPr>
            <a:r>
              <a:rPr lang="cs-CZ" sz="1400" dirty="0">
                <a:solidFill>
                  <a:srgbClr val="000000"/>
                </a:solidFill>
                <a:latin typeface="+mj-lt"/>
              </a:rPr>
              <a:t>Smlouva je připravena jako funkční celek, který vyžaduje minimum úprav, pokud jsou zachovány parametry projektu. </a:t>
            </a:r>
          </a:p>
        </p:txBody>
      </p:sp>
      <p:sp>
        <p:nvSpPr>
          <p:cNvPr id="18" name="Rectangle 17">
            <a:extLst>
              <a:ext uri="{FF2B5EF4-FFF2-40B4-BE49-F238E27FC236}">
                <a16:creationId xmlns:a16="http://schemas.microsoft.com/office/drawing/2014/main" id="{97AE200C-B383-A359-2711-808DA5BB64F5}"/>
              </a:ext>
            </a:extLst>
          </p:cNvPr>
          <p:cNvSpPr/>
          <p:nvPr/>
        </p:nvSpPr>
        <p:spPr>
          <a:xfrm>
            <a:off x="3871831" y="3360853"/>
            <a:ext cx="7716602" cy="2829997"/>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buSzPct val="70000"/>
            </a:pPr>
            <a:r>
              <a:rPr lang="cs-CZ" sz="1400" dirty="0">
                <a:solidFill>
                  <a:srgbClr val="000000"/>
                </a:solidFill>
                <a:latin typeface="+mj-lt"/>
              </a:rPr>
              <a:t>Smlouva obsahuje (výběr klíčových ustanovení): </a:t>
            </a:r>
          </a:p>
          <a:p>
            <a:pPr>
              <a:buSzPct val="70000"/>
            </a:pPr>
            <a:endParaRPr lang="cs-CZ" sz="1400" dirty="0">
              <a:solidFill>
                <a:srgbClr val="000000"/>
              </a:solidFill>
              <a:latin typeface="+mj-lt"/>
            </a:endParaRPr>
          </a:p>
          <a:p>
            <a:pPr>
              <a:buSzPct val="70000"/>
            </a:pPr>
            <a:r>
              <a:rPr lang="cs-CZ" sz="1400" dirty="0">
                <a:solidFill>
                  <a:srgbClr val="000000"/>
                </a:solidFill>
                <a:latin typeface="+mj-lt"/>
              </a:rPr>
              <a:t>(1) Definice,</a:t>
            </a:r>
          </a:p>
          <a:p>
            <a:pPr>
              <a:buSzPct val="70000"/>
            </a:pPr>
            <a:r>
              <a:rPr lang="cs-CZ" sz="1400" dirty="0">
                <a:solidFill>
                  <a:srgbClr val="000000"/>
                </a:solidFill>
                <a:latin typeface="+mj-lt"/>
              </a:rPr>
              <a:t>(2) Odkládací podmínky,</a:t>
            </a:r>
          </a:p>
          <a:p>
            <a:pPr>
              <a:buSzPct val="70000"/>
            </a:pPr>
            <a:r>
              <a:rPr lang="cs-CZ" sz="1400" dirty="0">
                <a:solidFill>
                  <a:srgbClr val="000000"/>
                </a:solidFill>
                <a:latin typeface="+mj-lt"/>
              </a:rPr>
              <a:t>(3) Změna kontroly a postoupení,</a:t>
            </a:r>
          </a:p>
          <a:p>
            <a:pPr>
              <a:buSzPct val="70000"/>
            </a:pPr>
            <a:r>
              <a:rPr lang="cs-CZ" sz="1400" dirty="0">
                <a:solidFill>
                  <a:srgbClr val="000000"/>
                </a:solidFill>
                <a:latin typeface="+mj-lt"/>
              </a:rPr>
              <a:t>(4) Ujištění a závazky zhotovitele,</a:t>
            </a:r>
          </a:p>
          <a:p>
            <a:pPr>
              <a:buSzPct val="70000"/>
            </a:pPr>
            <a:r>
              <a:rPr lang="cs-CZ" sz="1400" dirty="0">
                <a:solidFill>
                  <a:srgbClr val="000000"/>
                </a:solidFill>
                <a:latin typeface="+mj-lt"/>
              </a:rPr>
              <a:t>(5) Přechod vlastnictví,</a:t>
            </a:r>
          </a:p>
          <a:p>
            <a:pPr>
              <a:buSzPct val="70000"/>
            </a:pPr>
            <a:r>
              <a:rPr lang="cs-CZ" sz="1400" dirty="0">
                <a:solidFill>
                  <a:srgbClr val="000000"/>
                </a:solidFill>
                <a:latin typeface="+mj-lt"/>
              </a:rPr>
              <a:t>(6) Smluvní pokuty a nárok na náhradu škody,</a:t>
            </a:r>
          </a:p>
          <a:p>
            <a:pPr>
              <a:buSzPct val="70000"/>
            </a:pPr>
            <a:r>
              <a:rPr lang="cs-CZ" sz="1400" dirty="0">
                <a:solidFill>
                  <a:srgbClr val="000000"/>
                </a:solidFill>
                <a:latin typeface="+mj-lt"/>
              </a:rPr>
              <a:t>(7) Práva duševního vlastnictví, </a:t>
            </a:r>
          </a:p>
          <a:p>
            <a:pPr>
              <a:buSzPct val="70000"/>
            </a:pPr>
            <a:r>
              <a:rPr lang="cs-CZ" sz="1400" dirty="0">
                <a:solidFill>
                  <a:srgbClr val="000000"/>
                </a:solidFill>
                <a:latin typeface="+mj-lt"/>
              </a:rPr>
              <a:t>(8) Doručování a komunikace, </a:t>
            </a:r>
          </a:p>
          <a:p>
            <a:pPr>
              <a:buSzPct val="70000"/>
            </a:pPr>
            <a:r>
              <a:rPr lang="cs-CZ" sz="1400" dirty="0">
                <a:solidFill>
                  <a:srgbClr val="000000"/>
                </a:solidFill>
                <a:latin typeface="+mj-lt"/>
              </a:rPr>
              <a:t>(9) Ochrana osobních údajů,</a:t>
            </a:r>
          </a:p>
          <a:p>
            <a:pPr>
              <a:buSzPct val="70000"/>
            </a:pPr>
            <a:r>
              <a:rPr lang="cs-CZ" sz="1400" dirty="0">
                <a:solidFill>
                  <a:srgbClr val="000000"/>
                </a:solidFill>
                <a:latin typeface="+mj-lt"/>
              </a:rPr>
              <a:t>(10) Eskalace a řešení sporů. </a:t>
            </a:r>
          </a:p>
        </p:txBody>
      </p:sp>
    </p:spTree>
    <p:extLst>
      <p:ext uri="{BB962C8B-B14F-4D97-AF65-F5344CB8AC3E}">
        <p14:creationId xmlns:p14="http://schemas.microsoft.com/office/powerpoint/2010/main" val="2735760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61E1-D7FE-33AB-8690-21260B650E16}"/>
              </a:ext>
            </a:extLst>
          </p:cNvPr>
          <p:cNvSpPr>
            <a:spLocks noGrp="1"/>
          </p:cNvSpPr>
          <p:nvPr>
            <p:ph type="title"/>
          </p:nvPr>
        </p:nvSpPr>
        <p:spPr>
          <a:xfrm>
            <a:off x="609918" y="294200"/>
            <a:ext cx="10978515" cy="590400"/>
          </a:xfrm>
        </p:spPr>
        <p:txBody>
          <a:bodyPr/>
          <a:lstStyle/>
          <a:p>
            <a:r>
              <a:rPr lang="cs-CZ" dirty="0"/>
              <a:t>Procesní postup při přípravě a realizaci PPP projektů</a:t>
            </a:r>
          </a:p>
        </p:txBody>
      </p:sp>
      <p:sp>
        <p:nvSpPr>
          <p:cNvPr id="6" name="Rectangle: Rounded Corners 5">
            <a:extLst>
              <a:ext uri="{FF2B5EF4-FFF2-40B4-BE49-F238E27FC236}">
                <a16:creationId xmlns:a16="http://schemas.microsoft.com/office/drawing/2014/main" id="{44B4D85A-8751-8110-089B-4512A1C03A16}"/>
              </a:ext>
            </a:extLst>
          </p:cNvPr>
          <p:cNvSpPr/>
          <p:nvPr/>
        </p:nvSpPr>
        <p:spPr>
          <a:xfrm>
            <a:off x="609918" y="1149603"/>
            <a:ext cx="694871" cy="992517"/>
          </a:xfrm>
          <a:prstGeom prst="round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cs-CZ" sz="2000" dirty="0">
              <a:solidFill>
                <a:schemeClr val="bg1"/>
              </a:solidFill>
              <a:latin typeface="+mj-lt"/>
            </a:endParaRPr>
          </a:p>
        </p:txBody>
      </p:sp>
      <p:sp>
        <p:nvSpPr>
          <p:cNvPr id="7" name="Rectangle 6">
            <a:extLst>
              <a:ext uri="{FF2B5EF4-FFF2-40B4-BE49-F238E27FC236}">
                <a16:creationId xmlns:a16="http://schemas.microsoft.com/office/drawing/2014/main" id="{8B376552-2CCD-6281-AFAF-D1AD81528C48}"/>
              </a:ext>
            </a:extLst>
          </p:cNvPr>
          <p:cNvSpPr/>
          <p:nvPr/>
        </p:nvSpPr>
        <p:spPr>
          <a:xfrm>
            <a:off x="1577340" y="1447249"/>
            <a:ext cx="10011093" cy="69487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1450" indent="-171450">
              <a:buSzPct val="70000"/>
              <a:buFont typeface="Arial" panose="020B0604020202020204" pitchFamily="34" charset="0"/>
              <a:buChar char="►"/>
            </a:pPr>
            <a:r>
              <a:rPr lang="cs-CZ" sz="1600" dirty="0">
                <a:solidFill>
                  <a:srgbClr val="000000"/>
                </a:solidFill>
                <a:latin typeface="+mj-lt"/>
              </a:rPr>
              <a:t>Průvodce vysvětluje proces přípravy, hodnocení, strukturování a zadávání PPP projektů krok za krokem.  </a:t>
            </a:r>
          </a:p>
        </p:txBody>
      </p:sp>
      <p:pic>
        <p:nvPicPr>
          <p:cNvPr id="8" name="Graphic 7" descr="Bullseye with solid fill">
            <a:extLst>
              <a:ext uri="{FF2B5EF4-FFF2-40B4-BE49-F238E27FC236}">
                <a16:creationId xmlns:a16="http://schemas.microsoft.com/office/drawing/2014/main" id="{046B8019-2D55-28B4-1AE7-0C15427C75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462" y="1362972"/>
            <a:ext cx="565778" cy="565778"/>
          </a:xfrm>
          <a:prstGeom prst="rect">
            <a:avLst/>
          </a:prstGeom>
        </p:spPr>
      </p:pic>
      <p:cxnSp>
        <p:nvCxnSpPr>
          <p:cNvPr id="9" name="Straight Connector 8">
            <a:extLst>
              <a:ext uri="{FF2B5EF4-FFF2-40B4-BE49-F238E27FC236}">
                <a16:creationId xmlns:a16="http://schemas.microsoft.com/office/drawing/2014/main" id="{204F37B2-E717-FD4E-E853-DFFE0926F4C2}"/>
              </a:ext>
            </a:extLst>
          </p:cNvPr>
          <p:cNvCxnSpPr>
            <a:cxnSpLocks/>
          </p:cNvCxnSpPr>
          <p:nvPr/>
        </p:nvCxnSpPr>
        <p:spPr>
          <a:xfrm flipH="1">
            <a:off x="1577340" y="1410789"/>
            <a:ext cx="10011093" cy="0"/>
          </a:xfrm>
          <a:prstGeom prst="line">
            <a:avLst/>
          </a:prstGeom>
          <a:ln w="9525">
            <a:solidFill>
              <a:schemeClr val="bg1">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6C935B3-1C99-AE34-DDE1-15E3ABE56CB9}"/>
              </a:ext>
            </a:extLst>
          </p:cNvPr>
          <p:cNvSpPr/>
          <p:nvPr/>
        </p:nvSpPr>
        <p:spPr>
          <a:xfrm>
            <a:off x="1487424" y="1149603"/>
            <a:ext cx="10101009" cy="24006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buSzPct val="70000"/>
            </a:pPr>
            <a:r>
              <a:rPr lang="cs-CZ" sz="1600" i="1" dirty="0">
                <a:solidFill>
                  <a:srgbClr val="000000"/>
                </a:solidFill>
                <a:latin typeface="+mj-lt"/>
              </a:rPr>
              <a:t>Účel metodiky:</a:t>
            </a:r>
          </a:p>
        </p:txBody>
      </p:sp>
      <p:sp>
        <p:nvSpPr>
          <p:cNvPr id="3" name="Rectangle 2">
            <a:extLst>
              <a:ext uri="{FF2B5EF4-FFF2-40B4-BE49-F238E27FC236}">
                <a16:creationId xmlns:a16="http://schemas.microsoft.com/office/drawing/2014/main" id="{50F20D36-EE9A-AC65-2FE9-53915870BBD6}"/>
              </a:ext>
            </a:extLst>
          </p:cNvPr>
          <p:cNvSpPr/>
          <p:nvPr/>
        </p:nvSpPr>
        <p:spPr>
          <a:xfrm>
            <a:off x="3871831" y="3519454"/>
            <a:ext cx="7716602" cy="2671396"/>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buSzPct val="70000"/>
            </a:pPr>
            <a:r>
              <a:rPr lang="cs-CZ" sz="1400" dirty="0">
                <a:solidFill>
                  <a:srgbClr val="000000"/>
                </a:solidFill>
                <a:latin typeface="+mj-lt"/>
              </a:rPr>
              <a:t>Průvodce stručně vysvětluje průběh následujících fází projektu: </a:t>
            </a:r>
          </a:p>
          <a:p>
            <a:pPr>
              <a:buSzPct val="70000"/>
            </a:pPr>
            <a:endParaRPr lang="cs-CZ" sz="1400" dirty="0">
              <a:solidFill>
                <a:srgbClr val="000000"/>
              </a:solidFill>
              <a:latin typeface="+mj-lt"/>
            </a:endParaRPr>
          </a:p>
          <a:p>
            <a:pPr>
              <a:buSzPct val="70000"/>
            </a:pPr>
            <a:r>
              <a:rPr lang="cs-CZ" sz="1400" dirty="0">
                <a:solidFill>
                  <a:srgbClr val="000000"/>
                </a:solidFill>
                <a:latin typeface="+mj-lt"/>
              </a:rPr>
              <a:t>(1) Proces identifikace projektu,</a:t>
            </a:r>
          </a:p>
          <a:p>
            <a:pPr>
              <a:buSzPct val="70000"/>
            </a:pPr>
            <a:r>
              <a:rPr lang="cs-CZ" sz="1400" dirty="0">
                <a:solidFill>
                  <a:srgbClr val="000000"/>
                </a:solidFill>
                <a:latin typeface="+mj-lt"/>
              </a:rPr>
              <a:t>(2) Posouzení proveditelnosti,</a:t>
            </a:r>
          </a:p>
          <a:p>
            <a:pPr>
              <a:buSzPct val="70000"/>
            </a:pPr>
            <a:r>
              <a:rPr lang="cs-CZ" sz="1400" dirty="0">
                <a:solidFill>
                  <a:srgbClr val="000000"/>
                </a:solidFill>
                <a:latin typeface="+mj-lt"/>
              </a:rPr>
              <a:t>(3) Přípravu projektu</a:t>
            </a:r>
          </a:p>
          <a:p>
            <a:pPr>
              <a:buSzPct val="70000"/>
            </a:pPr>
            <a:r>
              <a:rPr lang="cs-CZ" sz="1400" dirty="0">
                <a:solidFill>
                  <a:srgbClr val="000000"/>
                </a:solidFill>
                <a:latin typeface="+mj-lt"/>
              </a:rPr>
              <a:t>(4) Výběr partnera, </a:t>
            </a:r>
          </a:p>
          <a:p>
            <a:pPr>
              <a:buSzPct val="70000"/>
            </a:pPr>
            <a:r>
              <a:rPr lang="cs-CZ" sz="1400" dirty="0">
                <a:solidFill>
                  <a:srgbClr val="000000"/>
                </a:solidFill>
                <a:latin typeface="+mj-lt"/>
              </a:rPr>
              <a:t>(5) Uzavření smlouvy,</a:t>
            </a:r>
          </a:p>
          <a:p>
            <a:pPr>
              <a:buSzPct val="70000"/>
            </a:pPr>
            <a:r>
              <a:rPr lang="cs-CZ" sz="1400" dirty="0">
                <a:solidFill>
                  <a:srgbClr val="000000"/>
                </a:solidFill>
                <a:latin typeface="+mj-lt"/>
              </a:rPr>
              <a:t>(6) Řízení a monitorování smlouvy,</a:t>
            </a:r>
          </a:p>
          <a:p>
            <a:pPr>
              <a:buSzPct val="70000"/>
            </a:pPr>
            <a:r>
              <a:rPr lang="cs-CZ" sz="1400" dirty="0">
                <a:solidFill>
                  <a:srgbClr val="000000"/>
                </a:solidFill>
                <a:latin typeface="+mj-lt"/>
              </a:rPr>
              <a:t>(7) Ukončení smlouvy. </a:t>
            </a:r>
          </a:p>
        </p:txBody>
      </p:sp>
      <p:sp>
        <p:nvSpPr>
          <p:cNvPr id="4" name="Rectangle 3">
            <a:extLst>
              <a:ext uri="{FF2B5EF4-FFF2-40B4-BE49-F238E27FC236}">
                <a16:creationId xmlns:a16="http://schemas.microsoft.com/office/drawing/2014/main" id="{AC71BFBD-EBA0-561E-32AC-220251AAB630}"/>
              </a:ext>
            </a:extLst>
          </p:cNvPr>
          <p:cNvSpPr/>
          <p:nvPr/>
        </p:nvSpPr>
        <p:spPr>
          <a:xfrm>
            <a:off x="3871831" y="2279712"/>
            <a:ext cx="7716602" cy="1149288"/>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1450" indent="-171450">
              <a:buSzPct val="70000"/>
              <a:buFont typeface="Arial" panose="020B0604020202020204" pitchFamily="34" charset="0"/>
              <a:buChar char="►"/>
            </a:pPr>
            <a:r>
              <a:rPr lang="cs-CZ" sz="1400" dirty="0">
                <a:solidFill>
                  <a:srgbClr val="000000"/>
                </a:solidFill>
                <a:latin typeface="+mj-lt"/>
              </a:rPr>
              <a:t>Průvodce předkládá zadavateli stručný návod, jak realizovat projekt PPP krok za krokem. </a:t>
            </a:r>
          </a:p>
          <a:p>
            <a:pPr marL="171450" indent="-171450">
              <a:buSzPct val="70000"/>
              <a:buFont typeface="Arial" panose="020B0604020202020204" pitchFamily="34" charset="0"/>
              <a:buChar char="►"/>
            </a:pPr>
            <a:r>
              <a:rPr lang="cs-CZ" sz="1400" dirty="0">
                <a:solidFill>
                  <a:srgbClr val="000000"/>
                </a:solidFill>
                <a:latin typeface="+mj-lt"/>
              </a:rPr>
              <a:t>Průvodce vysvětluje průběh každé etapy procesu PPP, specifikaci činností a výstupů každé fáze. </a:t>
            </a:r>
          </a:p>
        </p:txBody>
      </p:sp>
      <p:pic>
        <p:nvPicPr>
          <p:cNvPr id="5" name="Business people discussing plans in modern office.jpg">
            <a:extLst>
              <a:ext uri="{FF2B5EF4-FFF2-40B4-BE49-F238E27FC236}">
                <a16:creationId xmlns:a16="http://schemas.microsoft.com/office/drawing/2014/main" id="{2585F683-808A-47A0-ED3F-40483112E7C7}"/>
              </a:ext>
            </a:extLst>
          </p:cNvPr>
          <p:cNvPicPr>
            <a:picLocks noChangeAspect="1"/>
          </p:cNvPicPr>
          <p:nvPr>
            <p:custDataLst>
              <p:tags r:id="rId1"/>
            </p:custDataLst>
          </p:nvPr>
        </p:nvPicPr>
        <p:blipFill rotWithShape="1">
          <a:blip r:embed="rId5" cstate="print">
            <a:extLst>
              <a:ext uri="{28A0092B-C50C-407E-A947-70E740481C1C}">
                <a14:useLocalDpi xmlns:a14="http://schemas.microsoft.com/office/drawing/2010/main" val="0"/>
              </a:ext>
            </a:extLst>
          </a:blip>
          <a:srcRect l="28682" r="22447"/>
          <a:stretch/>
        </p:blipFill>
        <p:spPr>
          <a:xfrm>
            <a:off x="609918" y="2285150"/>
            <a:ext cx="2859613" cy="3905700"/>
          </a:xfrm>
          <a:prstGeom prst="rect">
            <a:avLst/>
          </a:prstGeom>
        </p:spPr>
      </p:pic>
    </p:spTree>
    <p:extLst>
      <p:ext uri="{BB962C8B-B14F-4D97-AF65-F5344CB8AC3E}">
        <p14:creationId xmlns:p14="http://schemas.microsoft.com/office/powerpoint/2010/main" val="2722206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61E1-D7FE-33AB-8690-21260B650E16}"/>
              </a:ext>
            </a:extLst>
          </p:cNvPr>
          <p:cNvSpPr>
            <a:spLocks noGrp="1"/>
          </p:cNvSpPr>
          <p:nvPr>
            <p:ph type="title"/>
          </p:nvPr>
        </p:nvSpPr>
        <p:spPr>
          <a:xfrm>
            <a:off x="609918" y="294200"/>
            <a:ext cx="10978515" cy="590400"/>
          </a:xfrm>
        </p:spPr>
        <p:txBody>
          <a:bodyPr/>
          <a:lstStyle/>
          <a:p>
            <a:r>
              <a:rPr lang="cs-CZ" dirty="0"/>
              <a:t>Průvodce metodikami pro realizaci projektů PPP </a:t>
            </a:r>
          </a:p>
        </p:txBody>
      </p:sp>
      <p:sp>
        <p:nvSpPr>
          <p:cNvPr id="6" name="Rectangle: Rounded Corners 5">
            <a:extLst>
              <a:ext uri="{FF2B5EF4-FFF2-40B4-BE49-F238E27FC236}">
                <a16:creationId xmlns:a16="http://schemas.microsoft.com/office/drawing/2014/main" id="{44B4D85A-8751-8110-089B-4512A1C03A16}"/>
              </a:ext>
            </a:extLst>
          </p:cNvPr>
          <p:cNvSpPr/>
          <p:nvPr/>
        </p:nvSpPr>
        <p:spPr>
          <a:xfrm>
            <a:off x="609918" y="1149603"/>
            <a:ext cx="694871" cy="992517"/>
          </a:xfrm>
          <a:prstGeom prst="round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cs-CZ" sz="2000" dirty="0">
              <a:solidFill>
                <a:schemeClr val="bg1"/>
              </a:solidFill>
              <a:latin typeface="+mj-lt"/>
            </a:endParaRPr>
          </a:p>
        </p:txBody>
      </p:sp>
      <p:sp>
        <p:nvSpPr>
          <p:cNvPr id="7" name="Rectangle 6">
            <a:extLst>
              <a:ext uri="{FF2B5EF4-FFF2-40B4-BE49-F238E27FC236}">
                <a16:creationId xmlns:a16="http://schemas.microsoft.com/office/drawing/2014/main" id="{8B376552-2CCD-6281-AFAF-D1AD81528C48}"/>
              </a:ext>
            </a:extLst>
          </p:cNvPr>
          <p:cNvSpPr/>
          <p:nvPr/>
        </p:nvSpPr>
        <p:spPr>
          <a:xfrm>
            <a:off x="1487424" y="1447249"/>
            <a:ext cx="10101009" cy="69487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1450" indent="-171450">
              <a:buSzPct val="70000"/>
              <a:buFont typeface="Arial" panose="020B0604020202020204" pitchFamily="34" charset="0"/>
              <a:buChar char="►"/>
            </a:pPr>
            <a:r>
              <a:rPr lang="cs-CZ" sz="1600" dirty="0">
                <a:solidFill>
                  <a:srgbClr val="000000"/>
                </a:solidFill>
                <a:latin typeface="+mj-lt"/>
              </a:rPr>
              <a:t>Cílem tohoto průvodce je poskytnout uživatelům představu o činnostech a procesech, ke kterým dochází v rámci realizace PPP projektu a odkázat na další dostupné materiály. </a:t>
            </a:r>
          </a:p>
        </p:txBody>
      </p:sp>
      <p:pic>
        <p:nvPicPr>
          <p:cNvPr id="8" name="Graphic 7" descr="Bullseye with solid fill">
            <a:extLst>
              <a:ext uri="{FF2B5EF4-FFF2-40B4-BE49-F238E27FC236}">
                <a16:creationId xmlns:a16="http://schemas.microsoft.com/office/drawing/2014/main" id="{046B8019-2D55-28B4-1AE7-0C15427C75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462" y="1362972"/>
            <a:ext cx="565778" cy="565778"/>
          </a:xfrm>
          <a:prstGeom prst="rect">
            <a:avLst/>
          </a:prstGeom>
        </p:spPr>
      </p:pic>
      <p:cxnSp>
        <p:nvCxnSpPr>
          <p:cNvPr id="9" name="Straight Connector 8">
            <a:extLst>
              <a:ext uri="{FF2B5EF4-FFF2-40B4-BE49-F238E27FC236}">
                <a16:creationId xmlns:a16="http://schemas.microsoft.com/office/drawing/2014/main" id="{204F37B2-E717-FD4E-E853-DFFE0926F4C2}"/>
              </a:ext>
            </a:extLst>
          </p:cNvPr>
          <p:cNvCxnSpPr>
            <a:cxnSpLocks/>
          </p:cNvCxnSpPr>
          <p:nvPr/>
        </p:nvCxnSpPr>
        <p:spPr>
          <a:xfrm flipH="1">
            <a:off x="1577340" y="1410789"/>
            <a:ext cx="10011093" cy="0"/>
          </a:xfrm>
          <a:prstGeom prst="line">
            <a:avLst/>
          </a:prstGeom>
          <a:ln w="9525">
            <a:solidFill>
              <a:schemeClr val="bg1">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6C935B3-1C99-AE34-DDE1-15E3ABE56CB9}"/>
              </a:ext>
            </a:extLst>
          </p:cNvPr>
          <p:cNvSpPr/>
          <p:nvPr/>
        </p:nvSpPr>
        <p:spPr>
          <a:xfrm>
            <a:off x="1487424" y="1149603"/>
            <a:ext cx="10101009" cy="24006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buSzPct val="70000"/>
            </a:pPr>
            <a:r>
              <a:rPr lang="cs-CZ" sz="1600" i="1" dirty="0">
                <a:solidFill>
                  <a:srgbClr val="000000"/>
                </a:solidFill>
                <a:latin typeface="+mj-lt"/>
              </a:rPr>
              <a:t>Účel metodiky:</a:t>
            </a:r>
          </a:p>
        </p:txBody>
      </p:sp>
      <p:pic>
        <p:nvPicPr>
          <p:cNvPr id="5" name="Picture 4" descr="A person standing in front of a bookcase">
            <a:extLst>
              <a:ext uri="{FF2B5EF4-FFF2-40B4-BE49-F238E27FC236}">
                <a16:creationId xmlns:a16="http://schemas.microsoft.com/office/drawing/2014/main" id="{53A6F895-52F0-B5D7-6A75-AE22ED1E0C9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09918" y="2277813"/>
            <a:ext cx="2859613" cy="3911203"/>
          </a:xfrm>
          <a:prstGeom prst="rect">
            <a:avLst/>
          </a:prstGeom>
        </p:spPr>
      </p:pic>
      <p:sp>
        <p:nvSpPr>
          <p:cNvPr id="17" name="Rectangle 16">
            <a:extLst>
              <a:ext uri="{FF2B5EF4-FFF2-40B4-BE49-F238E27FC236}">
                <a16:creationId xmlns:a16="http://schemas.microsoft.com/office/drawing/2014/main" id="{6504065B-2668-1EA1-43BC-FAFBA52680D3}"/>
              </a:ext>
            </a:extLst>
          </p:cNvPr>
          <p:cNvSpPr/>
          <p:nvPr/>
        </p:nvSpPr>
        <p:spPr>
          <a:xfrm>
            <a:off x="3871831" y="3749040"/>
            <a:ext cx="7716602" cy="2441810"/>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buSzPct val="70000"/>
            </a:pPr>
            <a:r>
              <a:rPr lang="cs-CZ" sz="1400" dirty="0">
                <a:solidFill>
                  <a:srgbClr val="000000"/>
                </a:solidFill>
                <a:latin typeface="+mj-lt"/>
              </a:rPr>
              <a:t>Průvodce metodikami shrnuje PPP proces a odkazuje na klíčové metodiky potřebné v jednotlivých fází viz níže:</a:t>
            </a:r>
          </a:p>
          <a:p>
            <a:pPr>
              <a:buSzPct val="70000"/>
            </a:pPr>
            <a:r>
              <a:rPr lang="cs-CZ" sz="1400" dirty="0">
                <a:solidFill>
                  <a:srgbClr val="000000"/>
                </a:solidFill>
                <a:latin typeface="+mj-lt"/>
              </a:rPr>
              <a:t> </a:t>
            </a:r>
          </a:p>
          <a:p>
            <a:pPr>
              <a:buSzPct val="70000"/>
            </a:pPr>
            <a:r>
              <a:rPr lang="cs-CZ" sz="1400" dirty="0">
                <a:solidFill>
                  <a:srgbClr val="000000"/>
                </a:solidFill>
                <a:latin typeface="+mj-lt"/>
              </a:rPr>
              <a:t>(1) Identifikace příležitosti,</a:t>
            </a:r>
          </a:p>
          <a:p>
            <a:pPr>
              <a:buSzPct val="70000"/>
            </a:pPr>
            <a:r>
              <a:rPr lang="cs-CZ" sz="1400" dirty="0">
                <a:solidFill>
                  <a:srgbClr val="000000"/>
                </a:solidFill>
                <a:latin typeface="+mj-lt"/>
              </a:rPr>
              <a:t>(2) Studie proveditelnosti,</a:t>
            </a:r>
          </a:p>
          <a:p>
            <a:pPr>
              <a:buSzPct val="70000"/>
            </a:pPr>
            <a:r>
              <a:rPr lang="cs-CZ" sz="1400" dirty="0">
                <a:solidFill>
                  <a:srgbClr val="000000"/>
                </a:solidFill>
                <a:latin typeface="+mj-lt"/>
              </a:rPr>
              <a:t>(3) Přípravu projektu,</a:t>
            </a:r>
          </a:p>
          <a:p>
            <a:pPr>
              <a:buSzPct val="70000"/>
            </a:pPr>
            <a:r>
              <a:rPr lang="cs-CZ" sz="1400" dirty="0">
                <a:solidFill>
                  <a:srgbClr val="000000"/>
                </a:solidFill>
                <a:latin typeface="+mj-lt"/>
              </a:rPr>
              <a:t>(4) Výběr partnera, </a:t>
            </a:r>
          </a:p>
          <a:p>
            <a:pPr>
              <a:buSzPct val="70000"/>
            </a:pPr>
            <a:r>
              <a:rPr lang="cs-CZ" sz="1400" dirty="0">
                <a:solidFill>
                  <a:srgbClr val="000000"/>
                </a:solidFill>
                <a:latin typeface="+mj-lt"/>
              </a:rPr>
              <a:t>(5) Uzavření smlouvy.</a:t>
            </a:r>
          </a:p>
        </p:txBody>
      </p:sp>
      <p:sp>
        <p:nvSpPr>
          <p:cNvPr id="18" name="Rectangle 17">
            <a:extLst>
              <a:ext uri="{FF2B5EF4-FFF2-40B4-BE49-F238E27FC236}">
                <a16:creationId xmlns:a16="http://schemas.microsoft.com/office/drawing/2014/main" id="{B6DC147C-E133-E3EE-70BA-EDADCBF96BFC}"/>
              </a:ext>
            </a:extLst>
          </p:cNvPr>
          <p:cNvSpPr/>
          <p:nvPr/>
        </p:nvSpPr>
        <p:spPr>
          <a:xfrm>
            <a:off x="3871831" y="2279712"/>
            <a:ext cx="7716602" cy="1263588"/>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1450" indent="-171450">
              <a:buSzPct val="70000"/>
              <a:buFont typeface="Arial" panose="020B0604020202020204" pitchFamily="34" charset="0"/>
              <a:buChar char="►"/>
            </a:pPr>
            <a:r>
              <a:rPr lang="cs-CZ" sz="1400" dirty="0">
                <a:solidFill>
                  <a:srgbClr val="000000"/>
                </a:solidFill>
                <a:latin typeface="+mj-lt"/>
              </a:rPr>
              <a:t>Metodika nabízí úvod do problematiky, na který navazují dílčí metodické materiály, které jednotlivé klíčové procesy popisují ve vyšší míře detailu.</a:t>
            </a:r>
          </a:p>
          <a:p>
            <a:pPr marL="171450" indent="-171450">
              <a:buSzPct val="70000"/>
              <a:buFont typeface="Arial" panose="020B0604020202020204" pitchFamily="34" charset="0"/>
              <a:buChar char="►"/>
            </a:pPr>
            <a:r>
              <a:rPr lang="cs-CZ" sz="1400" dirty="0">
                <a:solidFill>
                  <a:srgbClr val="000000"/>
                </a:solidFill>
                <a:latin typeface="+mj-lt"/>
              </a:rPr>
              <a:t>Tato příručka je tak vhodným výchozím materiálem ke studiu jednotlivých metodik a zároveň též svorníkem, který usnadní uživatelům orientaci v jednotlivých dokumentech.</a:t>
            </a:r>
          </a:p>
        </p:txBody>
      </p:sp>
    </p:spTree>
    <p:extLst>
      <p:ext uri="{BB962C8B-B14F-4D97-AF65-F5344CB8AC3E}">
        <p14:creationId xmlns:p14="http://schemas.microsoft.com/office/powerpoint/2010/main" val="1086839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61E1-D7FE-33AB-8690-21260B650E16}"/>
              </a:ext>
            </a:extLst>
          </p:cNvPr>
          <p:cNvSpPr>
            <a:spLocks noGrp="1"/>
          </p:cNvSpPr>
          <p:nvPr>
            <p:ph type="title"/>
          </p:nvPr>
        </p:nvSpPr>
        <p:spPr>
          <a:xfrm>
            <a:off x="609918" y="294200"/>
            <a:ext cx="10978515" cy="590400"/>
          </a:xfrm>
        </p:spPr>
        <p:txBody>
          <a:bodyPr/>
          <a:lstStyle/>
          <a:p>
            <a:r>
              <a:rPr lang="cs-CZ" dirty="0"/>
              <a:t>Metodika vypracování studie proveditelnosti</a:t>
            </a:r>
          </a:p>
        </p:txBody>
      </p:sp>
      <p:sp>
        <p:nvSpPr>
          <p:cNvPr id="6" name="Rectangle: Rounded Corners 5">
            <a:extLst>
              <a:ext uri="{FF2B5EF4-FFF2-40B4-BE49-F238E27FC236}">
                <a16:creationId xmlns:a16="http://schemas.microsoft.com/office/drawing/2014/main" id="{44B4D85A-8751-8110-089B-4512A1C03A16}"/>
              </a:ext>
            </a:extLst>
          </p:cNvPr>
          <p:cNvSpPr/>
          <p:nvPr/>
        </p:nvSpPr>
        <p:spPr>
          <a:xfrm>
            <a:off x="609918" y="1149603"/>
            <a:ext cx="694871" cy="992517"/>
          </a:xfrm>
          <a:prstGeom prst="round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cs-CZ" sz="2000" dirty="0">
              <a:solidFill>
                <a:schemeClr val="bg1"/>
              </a:solidFill>
              <a:latin typeface="+mj-lt"/>
            </a:endParaRPr>
          </a:p>
        </p:txBody>
      </p:sp>
      <p:sp>
        <p:nvSpPr>
          <p:cNvPr id="7" name="Rectangle 6">
            <a:extLst>
              <a:ext uri="{FF2B5EF4-FFF2-40B4-BE49-F238E27FC236}">
                <a16:creationId xmlns:a16="http://schemas.microsoft.com/office/drawing/2014/main" id="{8B376552-2CCD-6281-AFAF-D1AD81528C48}"/>
              </a:ext>
            </a:extLst>
          </p:cNvPr>
          <p:cNvSpPr/>
          <p:nvPr/>
        </p:nvSpPr>
        <p:spPr>
          <a:xfrm>
            <a:off x="1487424" y="1447249"/>
            <a:ext cx="10101009" cy="69487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1450" indent="-171450">
              <a:buSzPct val="70000"/>
              <a:buFont typeface="Arial" panose="020B0604020202020204" pitchFamily="34" charset="0"/>
              <a:buChar char="►"/>
            </a:pPr>
            <a:r>
              <a:rPr lang="cs-CZ" sz="1600" dirty="0">
                <a:solidFill>
                  <a:srgbClr val="000000"/>
                </a:solidFill>
                <a:latin typeface="+mj-lt"/>
              </a:rPr>
              <a:t>Cílem metodiky je provést uživatele zpracováním studie proveditelnosti projektu PPP. Výstupem studie je zhodnocení možných variant dodání a doporučení, zdali je projekt výhodné realizovat nebo nikoliv.</a:t>
            </a:r>
          </a:p>
        </p:txBody>
      </p:sp>
      <p:pic>
        <p:nvPicPr>
          <p:cNvPr id="8" name="Graphic 7" descr="Bullseye with solid fill">
            <a:extLst>
              <a:ext uri="{FF2B5EF4-FFF2-40B4-BE49-F238E27FC236}">
                <a16:creationId xmlns:a16="http://schemas.microsoft.com/office/drawing/2014/main" id="{046B8019-2D55-28B4-1AE7-0C15427C75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462" y="1362972"/>
            <a:ext cx="565778" cy="565778"/>
          </a:xfrm>
          <a:prstGeom prst="rect">
            <a:avLst/>
          </a:prstGeom>
        </p:spPr>
      </p:pic>
      <p:cxnSp>
        <p:nvCxnSpPr>
          <p:cNvPr id="9" name="Straight Connector 8">
            <a:extLst>
              <a:ext uri="{FF2B5EF4-FFF2-40B4-BE49-F238E27FC236}">
                <a16:creationId xmlns:a16="http://schemas.microsoft.com/office/drawing/2014/main" id="{204F37B2-E717-FD4E-E853-DFFE0926F4C2}"/>
              </a:ext>
            </a:extLst>
          </p:cNvPr>
          <p:cNvCxnSpPr>
            <a:cxnSpLocks/>
          </p:cNvCxnSpPr>
          <p:nvPr/>
        </p:nvCxnSpPr>
        <p:spPr>
          <a:xfrm flipH="1">
            <a:off x="1577340" y="1410789"/>
            <a:ext cx="10011093" cy="0"/>
          </a:xfrm>
          <a:prstGeom prst="line">
            <a:avLst/>
          </a:prstGeom>
          <a:ln w="9525">
            <a:solidFill>
              <a:schemeClr val="bg1">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6C935B3-1C99-AE34-DDE1-15E3ABE56CB9}"/>
              </a:ext>
            </a:extLst>
          </p:cNvPr>
          <p:cNvSpPr/>
          <p:nvPr/>
        </p:nvSpPr>
        <p:spPr>
          <a:xfrm>
            <a:off x="1487424" y="1149603"/>
            <a:ext cx="10101009" cy="24006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buSzPct val="70000"/>
            </a:pPr>
            <a:r>
              <a:rPr lang="cs-CZ" sz="1600" i="1" dirty="0">
                <a:solidFill>
                  <a:srgbClr val="000000"/>
                </a:solidFill>
                <a:latin typeface="+mj-lt"/>
              </a:rPr>
              <a:t>Účel metodiky:</a:t>
            </a:r>
          </a:p>
        </p:txBody>
      </p:sp>
      <p:pic>
        <p:nvPicPr>
          <p:cNvPr id="12" name="Businesswoman working on computer in office with beautiful view of skyline.jpg">
            <a:extLst>
              <a:ext uri="{FF2B5EF4-FFF2-40B4-BE49-F238E27FC236}">
                <a16:creationId xmlns:a16="http://schemas.microsoft.com/office/drawing/2014/main" id="{29C3147F-5CFB-380E-F643-6FDEBBA3105D}"/>
              </a:ext>
            </a:extLst>
          </p:cNvPr>
          <p:cNvPicPr>
            <a:picLocks noChangeAspect="1"/>
          </p:cNvPicPr>
          <p:nvPr>
            <p:custDataLst>
              <p:tags r:id="rId1"/>
            </p:custDataLst>
          </p:nvPr>
        </p:nvPicPr>
        <p:blipFill rotWithShape="1">
          <a:blip r:embed="rId5" cstate="print">
            <a:extLst>
              <a:ext uri="{28A0092B-C50C-407E-A947-70E740481C1C}">
                <a14:useLocalDpi xmlns:a14="http://schemas.microsoft.com/office/drawing/2010/main" val="0"/>
              </a:ext>
            </a:extLst>
          </a:blip>
          <a:srcRect/>
          <a:stretch/>
        </p:blipFill>
        <p:spPr>
          <a:xfrm>
            <a:off x="609917" y="2277814"/>
            <a:ext cx="2859614" cy="3913036"/>
          </a:xfrm>
          <a:prstGeom prst="rect">
            <a:avLst/>
          </a:prstGeom>
        </p:spPr>
      </p:pic>
      <p:pic>
        <p:nvPicPr>
          <p:cNvPr id="17" name="Picture 16" descr="A person looking at a blueprint&#10;&#10;Description automatically generated">
            <a:extLst>
              <a:ext uri="{FF2B5EF4-FFF2-40B4-BE49-F238E27FC236}">
                <a16:creationId xmlns:a16="http://schemas.microsoft.com/office/drawing/2014/main" id="{61F9297C-3A7B-507D-3F54-C898B5CC880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22"/>
          <a:stretch/>
        </p:blipFill>
        <p:spPr>
          <a:xfrm>
            <a:off x="609916" y="2277814"/>
            <a:ext cx="2859615" cy="3917797"/>
          </a:xfrm>
          <a:prstGeom prst="rect">
            <a:avLst/>
          </a:prstGeom>
        </p:spPr>
      </p:pic>
      <p:sp>
        <p:nvSpPr>
          <p:cNvPr id="18" name="Rectangle 17">
            <a:extLst>
              <a:ext uri="{FF2B5EF4-FFF2-40B4-BE49-F238E27FC236}">
                <a16:creationId xmlns:a16="http://schemas.microsoft.com/office/drawing/2014/main" id="{48B36DA0-5AC1-2F41-A4D7-8936281AC1C3}"/>
              </a:ext>
            </a:extLst>
          </p:cNvPr>
          <p:cNvSpPr/>
          <p:nvPr/>
        </p:nvSpPr>
        <p:spPr>
          <a:xfrm>
            <a:off x="3871831" y="3886632"/>
            <a:ext cx="7716602" cy="2304218"/>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buSzPct val="70000"/>
            </a:pPr>
            <a:r>
              <a:rPr lang="cs-CZ" sz="1400" dirty="0">
                <a:solidFill>
                  <a:srgbClr val="000000"/>
                </a:solidFill>
                <a:latin typeface="+mj-lt"/>
              </a:rPr>
              <a:t>Průvodce provádí uživatele: </a:t>
            </a:r>
          </a:p>
          <a:p>
            <a:pPr>
              <a:buSzPct val="70000"/>
            </a:pPr>
            <a:endParaRPr lang="cs-CZ" sz="1400" dirty="0">
              <a:solidFill>
                <a:srgbClr val="000000"/>
              </a:solidFill>
              <a:latin typeface="+mj-lt"/>
            </a:endParaRPr>
          </a:p>
          <a:p>
            <a:pPr>
              <a:buSzPct val="70000"/>
            </a:pPr>
            <a:r>
              <a:rPr lang="cs-CZ" sz="1400" dirty="0">
                <a:solidFill>
                  <a:srgbClr val="000000"/>
                </a:solidFill>
                <a:latin typeface="+mj-lt"/>
              </a:rPr>
              <a:t>(1) Posouzením strategického kontextu,</a:t>
            </a:r>
          </a:p>
          <a:p>
            <a:pPr>
              <a:buSzPct val="70000"/>
            </a:pPr>
            <a:r>
              <a:rPr lang="cs-CZ" sz="1400" dirty="0">
                <a:solidFill>
                  <a:srgbClr val="000000"/>
                </a:solidFill>
                <a:latin typeface="+mj-lt"/>
              </a:rPr>
              <a:t>(2) Analýzou možností dodání služby,</a:t>
            </a:r>
          </a:p>
          <a:p>
            <a:pPr>
              <a:buSzPct val="70000"/>
            </a:pPr>
            <a:r>
              <a:rPr lang="cs-CZ" sz="1400" dirty="0">
                <a:solidFill>
                  <a:srgbClr val="000000"/>
                </a:solidFill>
                <a:latin typeface="+mj-lt"/>
              </a:rPr>
              <a:t>(3) Revizí proveditelnosti projektu,</a:t>
            </a:r>
          </a:p>
          <a:p>
            <a:pPr>
              <a:buSzPct val="70000"/>
            </a:pPr>
            <a:r>
              <a:rPr lang="cs-CZ" sz="1400" dirty="0">
                <a:solidFill>
                  <a:srgbClr val="000000"/>
                </a:solidFill>
                <a:latin typeface="+mj-lt"/>
              </a:rPr>
              <a:t>(4) Analýza možností pořízení služby (standardní veřejná zakázka nebo PPP)</a:t>
            </a:r>
          </a:p>
          <a:p>
            <a:pPr>
              <a:buSzPct val="70000"/>
            </a:pPr>
            <a:r>
              <a:rPr lang="cs-CZ" sz="1400" dirty="0">
                <a:solidFill>
                  <a:srgbClr val="000000"/>
                </a:solidFill>
                <a:latin typeface="+mj-lt"/>
              </a:rPr>
              <a:t>(5) Příprava harmonogramu implementace projektu. </a:t>
            </a:r>
          </a:p>
        </p:txBody>
      </p:sp>
      <p:sp>
        <p:nvSpPr>
          <p:cNvPr id="19" name="Rectangle 18">
            <a:extLst>
              <a:ext uri="{FF2B5EF4-FFF2-40B4-BE49-F238E27FC236}">
                <a16:creationId xmlns:a16="http://schemas.microsoft.com/office/drawing/2014/main" id="{21F3EF8A-945C-0A3F-E3DA-1F9075507C29}"/>
              </a:ext>
            </a:extLst>
          </p:cNvPr>
          <p:cNvSpPr/>
          <p:nvPr/>
        </p:nvSpPr>
        <p:spPr>
          <a:xfrm>
            <a:off x="3871831" y="2279712"/>
            <a:ext cx="7716602" cy="1469328"/>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1450" indent="-171450">
              <a:buSzPct val="70000"/>
              <a:buFont typeface="Arial" panose="020B0604020202020204" pitchFamily="34" charset="0"/>
              <a:buChar char="►"/>
            </a:pPr>
            <a:r>
              <a:rPr lang="cs-CZ" sz="1400" dirty="0">
                <a:solidFill>
                  <a:srgbClr val="000000"/>
                </a:solidFill>
                <a:latin typeface="+mj-lt"/>
              </a:rPr>
              <a:t>Průvodce předkládá zadavateli přehled témat, která by měla být hodnocena v rámci studie proveditelnosti. </a:t>
            </a:r>
          </a:p>
          <a:p>
            <a:pPr marL="171450" indent="-171450">
              <a:buSzPct val="70000"/>
              <a:buFont typeface="Arial" panose="020B0604020202020204" pitchFamily="34" charset="0"/>
              <a:buChar char="►"/>
            </a:pPr>
            <a:r>
              <a:rPr lang="cs-CZ" sz="1400" dirty="0">
                <a:solidFill>
                  <a:srgbClr val="000000"/>
                </a:solidFill>
                <a:latin typeface="+mj-lt"/>
              </a:rPr>
              <a:t>Metodika provede uživatele přípravou jednotlivých kapitol studie proveditelnosti a vyhodnocením klíčových aspektů projektu. </a:t>
            </a:r>
          </a:p>
        </p:txBody>
      </p:sp>
    </p:spTree>
    <p:extLst>
      <p:ext uri="{BB962C8B-B14F-4D97-AF65-F5344CB8AC3E}">
        <p14:creationId xmlns:p14="http://schemas.microsoft.com/office/powerpoint/2010/main" val="2549462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1E32DDE-1BCE-688C-DF1F-8D58DA1B69DB}"/>
              </a:ext>
            </a:extLst>
          </p:cNvPr>
          <p:cNvSpPr/>
          <p:nvPr/>
        </p:nvSpPr>
        <p:spPr>
          <a:xfrm>
            <a:off x="1607029" y="3379281"/>
            <a:ext cx="1443875" cy="1476810"/>
          </a:xfrm>
          <a:prstGeom prst="roundRect">
            <a:avLst/>
          </a:prstGeom>
          <a:solidFill>
            <a:schemeClr val="tx2"/>
          </a:solidFill>
          <a:ln w="19050">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cs-CZ" sz="1200" dirty="0">
              <a:solidFill>
                <a:schemeClr val="tx1"/>
              </a:solidFill>
            </a:endParaRPr>
          </a:p>
        </p:txBody>
      </p:sp>
      <p:sp>
        <p:nvSpPr>
          <p:cNvPr id="43" name="TextBox 42">
            <a:extLst>
              <a:ext uri="{FF2B5EF4-FFF2-40B4-BE49-F238E27FC236}">
                <a16:creationId xmlns:a16="http://schemas.microsoft.com/office/drawing/2014/main" id="{CB9D9CFB-13F1-532D-8CDA-2DD4DC846F94}"/>
              </a:ext>
            </a:extLst>
          </p:cNvPr>
          <p:cNvSpPr txBox="1"/>
          <p:nvPr/>
        </p:nvSpPr>
        <p:spPr>
          <a:xfrm>
            <a:off x="1910264" y="4253180"/>
            <a:ext cx="850900" cy="467820"/>
          </a:xfrm>
          <a:prstGeom prst="rect">
            <a:avLst/>
          </a:prstGeom>
          <a:noFill/>
        </p:spPr>
        <p:txBody>
          <a:bodyPr wrap="square" lIns="0" tIns="36576" rIns="0" bIns="0" rtlCol="0">
            <a:spAutoFit/>
          </a:bodyPr>
          <a:lstStyle/>
          <a:p>
            <a:pPr algn="ctr">
              <a:spcAft>
                <a:spcPts val="600"/>
              </a:spcAft>
              <a:buClr>
                <a:schemeClr val="tx2"/>
              </a:buClr>
              <a:buSzPct val="80000"/>
            </a:pPr>
            <a:r>
              <a:rPr lang="cs-CZ" sz="1400" b="1" dirty="0">
                <a:solidFill>
                  <a:schemeClr val="bg2"/>
                </a:solidFill>
                <a:latin typeface="EYInterstate Light (Body)"/>
                <a:cs typeface="Arial" panose="020B0604020202020204" pitchFamily="34" charset="0"/>
              </a:rPr>
              <a:t>Veřejný subjekt</a:t>
            </a:r>
          </a:p>
        </p:txBody>
      </p:sp>
      <p:sp>
        <p:nvSpPr>
          <p:cNvPr id="14" name="Rectangle: Rounded Corners 13">
            <a:extLst>
              <a:ext uri="{FF2B5EF4-FFF2-40B4-BE49-F238E27FC236}">
                <a16:creationId xmlns:a16="http://schemas.microsoft.com/office/drawing/2014/main" id="{D7060D7D-4997-BE9E-930D-4459FC8697CC}"/>
              </a:ext>
            </a:extLst>
          </p:cNvPr>
          <p:cNvSpPr/>
          <p:nvPr/>
        </p:nvSpPr>
        <p:spPr>
          <a:xfrm>
            <a:off x="9147446" y="3379281"/>
            <a:ext cx="1443875" cy="1476810"/>
          </a:xfrm>
          <a:prstGeom prst="roundRect">
            <a:avLst/>
          </a:prstGeom>
          <a:solidFill>
            <a:schemeClr val="tx2"/>
          </a:solidFill>
          <a:ln w="19050">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cs-CZ" sz="1200" dirty="0">
              <a:solidFill>
                <a:schemeClr val="tx1"/>
              </a:solidFill>
            </a:endParaRPr>
          </a:p>
        </p:txBody>
      </p:sp>
      <p:graphicFrame>
        <p:nvGraphicFramePr>
          <p:cNvPr id="3" name="Object 2" hidden="1">
            <a:extLst>
              <a:ext uri="{FF2B5EF4-FFF2-40B4-BE49-F238E27FC236}">
                <a16:creationId xmlns:a16="http://schemas.microsoft.com/office/drawing/2014/main" id="{851D3456-DD8A-4A34-BE7C-0B0B93419D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3" name="Object 2" hidden="1">
                        <a:extLst>
                          <a:ext uri="{FF2B5EF4-FFF2-40B4-BE49-F238E27FC236}">
                            <a16:creationId xmlns:a16="http://schemas.microsoft.com/office/drawing/2014/main" id="{851D3456-DD8A-4A34-BE7C-0B0B93419D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FF61B4D-D362-41F2-9691-29A36306698C}"/>
              </a:ext>
            </a:extLst>
          </p:cNvPr>
          <p:cNvSpPr>
            <a:spLocks noGrp="1"/>
          </p:cNvSpPr>
          <p:nvPr>
            <p:ph type="title"/>
          </p:nvPr>
        </p:nvSpPr>
        <p:spPr/>
        <p:txBody>
          <a:bodyPr vert="horz"/>
          <a:lstStyle/>
          <a:p>
            <a:r>
              <a:rPr lang="cs-CZ" dirty="0"/>
              <a:t>Obecná charakteristika PPP</a:t>
            </a:r>
            <a:endParaRPr lang="en-US" dirty="0"/>
          </a:p>
        </p:txBody>
      </p:sp>
      <p:sp>
        <p:nvSpPr>
          <p:cNvPr id="4" name="Rectangle 3">
            <a:extLst>
              <a:ext uri="{FF2B5EF4-FFF2-40B4-BE49-F238E27FC236}">
                <a16:creationId xmlns:a16="http://schemas.microsoft.com/office/drawing/2014/main" id="{9E01AD36-E2A0-B8F1-D43E-12D8CFBCDA2B}"/>
              </a:ext>
            </a:extLst>
          </p:cNvPr>
          <p:cNvSpPr/>
          <p:nvPr/>
        </p:nvSpPr>
        <p:spPr>
          <a:xfrm>
            <a:off x="609919" y="1094826"/>
            <a:ext cx="10978514" cy="1896066"/>
          </a:xfrm>
          <a:prstGeom prst="rect">
            <a:avLst/>
          </a:prstGeom>
          <a:solidFill>
            <a:schemeClr val="tx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cs-CZ" sz="1400" b="1" dirty="0">
                <a:solidFill>
                  <a:schemeClr val="bg1"/>
                </a:solidFill>
                <a:latin typeface="+mj-lt"/>
              </a:rPr>
              <a:t>PPP je zkratkou z anglického výrazu Public </a:t>
            </a:r>
            <a:r>
              <a:rPr lang="cs-CZ" sz="1400" b="1" dirty="0" err="1">
                <a:solidFill>
                  <a:schemeClr val="bg1"/>
                </a:solidFill>
                <a:latin typeface="+mj-lt"/>
              </a:rPr>
              <a:t>Private</a:t>
            </a:r>
            <a:r>
              <a:rPr lang="cs-CZ" sz="1400" b="1" dirty="0">
                <a:solidFill>
                  <a:schemeClr val="bg1"/>
                </a:solidFill>
                <a:latin typeface="+mj-lt"/>
              </a:rPr>
              <a:t> </a:t>
            </a:r>
            <a:r>
              <a:rPr lang="cs-CZ" sz="1400" b="1" dirty="0" err="1">
                <a:solidFill>
                  <a:schemeClr val="bg1"/>
                </a:solidFill>
                <a:latin typeface="+mj-lt"/>
              </a:rPr>
              <a:t>Partnership</a:t>
            </a:r>
            <a:r>
              <a:rPr lang="cs-CZ" sz="1400" b="1" dirty="0">
                <a:solidFill>
                  <a:schemeClr val="bg1"/>
                </a:solidFill>
                <a:latin typeface="+mj-lt"/>
              </a:rPr>
              <a:t>, který v českém jazyce označujeme jako partnerství veřejného a soukromého sektoru. Charakteristické jsou dlouhodobá smlouva, přenos rizik na soukromý subjekt a platby navázané na výkon.</a:t>
            </a:r>
          </a:p>
          <a:p>
            <a:endParaRPr lang="cs-CZ" sz="1400" b="1" dirty="0">
              <a:solidFill>
                <a:schemeClr val="bg1"/>
              </a:solidFill>
              <a:latin typeface="+mj-lt"/>
            </a:endParaRPr>
          </a:p>
          <a:p>
            <a:r>
              <a:rPr lang="cs-CZ" sz="1400" b="1" dirty="0">
                <a:solidFill>
                  <a:schemeClr val="bg1"/>
                </a:solidFill>
                <a:latin typeface="+mj-lt"/>
              </a:rPr>
              <a:t>V PPP dochází k přenosu vybraných rizik na soukromý sektor, která je schopen lépe a efektivněji řídit. Díky tomu je možné lépe využít zkušenosti soukromého sektoru a projekt realizovaný PPP metodou může být výhodnější ve srovnání s tradičními metodami. </a:t>
            </a:r>
          </a:p>
          <a:p>
            <a:endParaRPr lang="cs-CZ" sz="1400" b="1" dirty="0">
              <a:solidFill>
                <a:schemeClr val="bg1"/>
              </a:solidFill>
              <a:latin typeface="+mj-lt"/>
            </a:endParaRPr>
          </a:p>
          <a:p>
            <a:r>
              <a:rPr lang="cs-CZ" sz="1400" b="1" dirty="0">
                <a:solidFill>
                  <a:schemeClr val="bg1"/>
                </a:solidFill>
                <a:latin typeface="+mj-lt"/>
              </a:rPr>
              <a:t>PPP je vhodné pro větší projekty, protože jeho příprava až po vysoutěžení dodavatele je nákladnější a nese s sebou vyšší náklady na soukromé projektové financování. Tyto náklady je třeba rozložit do většího projektu, aby převážila větší efektivita. </a:t>
            </a:r>
          </a:p>
        </p:txBody>
      </p:sp>
      <p:pic>
        <p:nvPicPr>
          <p:cNvPr id="29" name="Graphic 28" descr="Bank outline">
            <a:extLst>
              <a:ext uri="{FF2B5EF4-FFF2-40B4-BE49-F238E27FC236}">
                <a16:creationId xmlns:a16="http://schemas.microsoft.com/office/drawing/2014/main" id="{70671A5E-C7A5-8013-110A-4285A310CF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41231" y="3477979"/>
            <a:ext cx="819933" cy="819933"/>
          </a:xfrm>
          <a:prstGeom prst="rect">
            <a:avLst/>
          </a:prstGeom>
        </p:spPr>
      </p:pic>
      <p:pic>
        <p:nvPicPr>
          <p:cNvPr id="31" name="Graphic 30" descr="Coins outline">
            <a:extLst>
              <a:ext uri="{FF2B5EF4-FFF2-40B4-BE49-F238E27FC236}">
                <a16:creationId xmlns:a16="http://schemas.microsoft.com/office/drawing/2014/main" id="{B48B0930-369A-C673-9B08-FFCB74B5B2B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29462" y="5490531"/>
            <a:ext cx="568325" cy="568325"/>
          </a:xfrm>
          <a:prstGeom prst="rect">
            <a:avLst/>
          </a:prstGeom>
        </p:spPr>
      </p:pic>
      <p:pic>
        <p:nvPicPr>
          <p:cNvPr id="35" name="Graphic 34" descr="Building outline">
            <a:extLst>
              <a:ext uri="{FF2B5EF4-FFF2-40B4-BE49-F238E27FC236}">
                <a16:creationId xmlns:a16="http://schemas.microsoft.com/office/drawing/2014/main" id="{71D95550-4D13-1DFD-AD2B-343C71736EE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443933" y="3477979"/>
            <a:ext cx="850900" cy="850900"/>
          </a:xfrm>
          <a:prstGeom prst="rect">
            <a:avLst/>
          </a:prstGeom>
        </p:spPr>
      </p:pic>
      <p:sp>
        <p:nvSpPr>
          <p:cNvPr id="38" name="TextBox 37">
            <a:extLst>
              <a:ext uri="{FF2B5EF4-FFF2-40B4-BE49-F238E27FC236}">
                <a16:creationId xmlns:a16="http://schemas.microsoft.com/office/drawing/2014/main" id="{34EA5333-855C-98C3-210D-6D79CDB38D15}"/>
              </a:ext>
            </a:extLst>
          </p:cNvPr>
          <p:cNvSpPr txBox="1"/>
          <p:nvPr/>
        </p:nvSpPr>
        <p:spPr>
          <a:xfrm>
            <a:off x="5507960" y="3467878"/>
            <a:ext cx="1241650" cy="467820"/>
          </a:xfrm>
          <a:prstGeom prst="rect">
            <a:avLst/>
          </a:prstGeom>
          <a:noFill/>
        </p:spPr>
        <p:txBody>
          <a:bodyPr wrap="square" lIns="0" tIns="36576" rIns="0" bIns="0" rtlCol="0">
            <a:spAutoFit/>
          </a:bodyPr>
          <a:lstStyle/>
          <a:p>
            <a:pPr>
              <a:spcAft>
                <a:spcPts val="600"/>
              </a:spcAft>
              <a:buClr>
                <a:schemeClr val="tx2"/>
              </a:buClr>
              <a:buSzPct val="80000"/>
            </a:pPr>
            <a:r>
              <a:rPr lang="cs-CZ" sz="1400" b="1" dirty="0">
                <a:solidFill>
                  <a:schemeClr val="bg2"/>
                </a:solidFill>
                <a:latin typeface="EYInterstate Light (Body)"/>
                <a:cs typeface="Arial" panose="020B0604020202020204" pitchFamily="34" charset="0"/>
              </a:rPr>
              <a:t>Dlouhodobá smlouva</a:t>
            </a:r>
          </a:p>
        </p:txBody>
      </p:sp>
      <p:sp>
        <p:nvSpPr>
          <p:cNvPr id="40" name="TextBox 39">
            <a:extLst>
              <a:ext uri="{FF2B5EF4-FFF2-40B4-BE49-F238E27FC236}">
                <a16:creationId xmlns:a16="http://schemas.microsoft.com/office/drawing/2014/main" id="{B473A97F-6EA6-96F8-77BA-5C0ECEB827E9}"/>
              </a:ext>
            </a:extLst>
          </p:cNvPr>
          <p:cNvSpPr txBox="1"/>
          <p:nvPr/>
        </p:nvSpPr>
        <p:spPr>
          <a:xfrm>
            <a:off x="9333424" y="4297912"/>
            <a:ext cx="1130334" cy="467820"/>
          </a:xfrm>
          <a:prstGeom prst="rect">
            <a:avLst/>
          </a:prstGeom>
          <a:noFill/>
        </p:spPr>
        <p:txBody>
          <a:bodyPr wrap="square" lIns="0" tIns="36576" rIns="0" bIns="0" rtlCol="0">
            <a:spAutoFit/>
          </a:bodyPr>
          <a:lstStyle/>
          <a:p>
            <a:pPr algn="ctr">
              <a:spcAft>
                <a:spcPts val="600"/>
              </a:spcAft>
              <a:buClr>
                <a:schemeClr val="tx2"/>
              </a:buClr>
              <a:buSzPct val="80000"/>
            </a:pPr>
            <a:r>
              <a:rPr lang="cs-CZ" sz="1400" b="1" dirty="0">
                <a:solidFill>
                  <a:schemeClr val="bg2"/>
                </a:solidFill>
                <a:latin typeface="EYInterstate Light (Body)"/>
                <a:cs typeface="Arial" panose="020B0604020202020204" pitchFamily="34" charset="0"/>
              </a:rPr>
              <a:t>Soukromý subjekt</a:t>
            </a:r>
          </a:p>
        </p:txBody>
      </p:sp>
      <p:sp>
        <p:nvSpPr>
          <p:cNvPr id="42" name="TextBox 41">
            <a:extLst>
              <a:ext uri="{FF2B5EF4-FFF2-40B4-BE49-F238E27FC236}">
                <a16:creationId xmlns:a16="http://schemas.microsoft.com/office/drawing/2014/main" id="{9AE336A8-6A57-A5DD-0464-8033A8F31F9B}"/>
              </a:ext>
            </a:extLst>
          </p:cNvPr>
          <p:cNvSpPr txBox="1"/>
          <p:nvPr/>
        </p:nvSpPr>
        <p:spPr>
          <a:xfrm>
            <a:off x="5507960" y="4836406"/>
            <a:ext cx="2313343" cy="467820"/>
          </a:xfrm>
          <a:prstGeom prst="rect">
            <a:avLst/>
          </a:prstGeom>
          <a:noFill/>
        </p:spPr>
        <p:txBody>
          <a:bodyPr wrap="square" lIns="0" tIns="36576" rIns="0" bIns="0" rtlCol="0">
            <a:spAutoFit/>
          </a:bodyPr>
          <a:lstStyle/>
          <a:p>
            <a:pPr>
              <a:spcAft>
                <a:spcPts val="600"/>
              </a:spcAft>
              <a:buClr>
                <a:schemeClr val="tx2"/>
              </a:buClr>
              <a:buSzPct val="80000"/>
            </a:pPr>
            <a:r>
              <a:rPr lang="pl-PL" sz="1400" b="1" i="0" dirty="0">
                <a:solidFill>
                  <a:schemeClr val="bg2"/>
                </a:solidFill>
                <a:effectLst/>
                <a:latin typeface="EYInterstate Light (Body)"/>
              </a:rPr>
              <a:t>Přenos rizik a odpovědnosti za jejich řízení</a:t>
            </a:r>
            <a:endParaRPr lang="cs-CZ" sz="1400" b="1" dirty="0">
              <a:solidFill>
                <a:schemeClr val="bg2"/>
              </a:solidFill>
              <a:latin typeface="EYInterstate Light (Body)"/>
              <a:cs typeface="Arial" panose="020B0604020202020204" pitchFamily="34" charset="0"/>
            </a:endParaRPr>
          </a:p>
        </p:txBody>
      </p:sp>
      <p:cxnSp>
        <p:nvCxnSpPr>
          <p:cNvPr id="9" name="Straight Arrow Connector 8">
            <a:extLst>
              <a:ext uri="{FF2B5EF4-FFF2-40B4-BE49-F238E27FC236}">
                <a16:creationId xmlns:a16="http://schemas.microsoft.com/office/drawing/2014/main" id="{7673337E-450A-1474-5D45-0D3642925856}"/>
              </a:ext>
            </a:extLst>
          </p:cNvPr>
          <p:cNvCxnSpPr>
            <a:cxnSpLocks/>
            <a:stCxn id="12" idx="3"/>
            <a:endCxn id="14" idx="1"/>
          </p:cNvCxnSpPr>
          <p:nvPr/>
        </p:nvCxnSpPr>
        <p:spPr>
          <a:xfrm>
            <a:off x="3050904" y="4117686"/>
            <a:ext cx="6096542" cy="0"/>
          </a:xfrm>
          <a:prstGeom prst="straightConnector1">
            <a:avLst/>
          </a:prstGeom>
          <a:ln w="28575">
            <a:solidFill>
              <a:srgbClr val="80808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9DFD28C0-F926-CBAF-587C-A8B653A7DFFF}"/>
              </a:ext>
            </a:extLst>
          </p:cNvPr>
          <p:cNvCxnSpPr>
            <a:cxnSpLocks/>
            <a:stCxn id="12" idx="2"/>
            <a:endCxn id="14" idx="2"/>
          </p:cNvCxnSpPr>
          <p:nvPr/>
        </p:nvCxnSpPr>
        <p:spPr>
          <a:xfrm rot="16200000" flipH="1">
            <a:off x="6099175" y="1085882"/>
            <a:ext cx="12700" cy="7540417"/>
          </a:xfrm>
          <a:prstGeom prst="bentConnector3">
            <a:avLst>
              <a:gd name="adj1" fmla="val 4619583"/>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48736DC7-D075-1019-7EDC-77A724E5B00A}"/>
              </a:ext>
            </a:extLst>
          </p:cNvPr>
          <p:cNvSpPr/>
          <p:nvPr/>
        </p:nvSpPr>
        <p:spPr>
          <a:xfrm>
            <a:off x="2565852" y="4528865"/>
            <a:ext cx="303235" cy="32426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cs-CZ" sz="1200" dirty="0">
              <a:solidFill>
                <a:schemeClr val="tx1"/>
              </a:solidFill>
            </a:endParaRPr>
          </a:p>
        </p:txBody>
      </p:sp>
      <p:sp>
        <p:nvSpPr>
          <p:cNvPr id="36" name="Rectangle 35">
            <a:extLst>
              <a:ext uri="{FF2B5EF4-FFF2-40B4-BE49-F238E27FC236}">
                <a16:creationId xmlns:a16="http://schemas.microsoft.com/office/drawing/2014/main" id="{28440B12-D6CF-187B-2D80-2519613BCCC6}"/>
              </a:ext>
            </a:extLst>
          </p:cNvPr>
          <p:cNvSpPr/>
          <p:nvPr/>
        </p:nvSpPr>
        <p:spPr>
          <a:xfrm>
            <a:off x="9422678" y="4616583"/>
            <a:ext cx="303235" cy="25220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cs-CZ" sz="1200" dirty="0">
              <a:solidFill>
                <a:schemeClr val="tx1"/>
              </a:solidFill>
            </a:endParaRPr>
          </a:p>
        </p:txBody>
      </p:sp>
      <p:sp>
        <p:nvSpPr>
          <p:cNvPr id="47" name="Rectangle 46">
            <a:extLst>
              <a:ext uri="{FF2B5EF4-FFF2-40B4-BE49-F238E27FC236}">
                <a16:creationId xmlns:a16="http://schemas.microsoft.com/office/drawing/2014/main" id="{317B92E3-CC26-79BD-103E-355908AE34DA}"/>
              </a:ext>
            </a:extLst>
          </p:cNvPr>
          <p:cNvSpPr/>
          <p:nvPr/>
        </p:nvSpPr>
        <p:spPr>
          <a:xfrm>
            <a:off x="10060439" y="4596986"/>
            <a:ext cx="303235" cy="25220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cs-CZ" sz="1200" dirty="0">
              <a:solidFill>
                <a:schemeClr val="tx1"/>
              </a:solidFill>
            </a:endParaRPr>
          </a:p>
        </p:txBody>
      </p:sp>
      <p:sp>
        <p:nvSpPr>
          <p:cNvPr id="48" name="Rectangle 47">
            <a:extLst>
              <a:ext uri="{FF2B5EF4-FFF2-40B4-BE49-F238E27FC236}">
                <a16:creationId xmlns:a16="http://schemas.microsoft.com/office/drawing/2014/main" id="{540BA618-FE67-BFEE-5362-8D25604F9532}"/>
              </a:ext>
            </a:extLst>
          </p:cNvPr>
          <p:cNvSpPr/>
          <p:nvPr/>
        </p:nvSpPr>
        <p:spPr>
          <a:xfrm>
            <a:off x="2521710" y="4602405"/>
            <a:ext cx="303235" cy="25220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cs-CZ" sz="1200" dirty="0">
              <a:solidFill>
                <a:schemeClr val="tx1"/>
              </a:solidFill>
            </a:endParaRPr>
          </a:p>
        </p:txBody>
      </p:sp>
      <p:sp>
        <p:nvSpPr>
          <p:cNvPr id="49" name="Rectangle 48">
            <a:extLst>
              <a:ext uri="{FF2B5EF4-FFF2-40B4-BE49-F238E27FC236}">
                <a16:creationId xmlns:a16="http://schemas.microsoft.com/office/drawing/2014/main" id="{48B648A4-281E-3E51-CC28-8BAD03B5B6E1}"/>
              </a:ext>
            </a:extLst>
          </p:cNvPr>
          <p:cNvSpPr/>
          <p:nvPr/>
        </p:nvSpPr>
        <p:spPr>
          <a:xfrm>
            <a:off x="1883356" y="4596986"/>
            <a:ext cx="303235" cy="25220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cs-CZ" sz="1200" dirty="0">
              <a:solidFill>
                <a:schemeClr val="tx1"/>
              </a:solidFill>
            </a:endParaRPr>
          </a:p>
        </p:txBody>
      </p:sp>
      <p:sp>
        <p:nvSpPr>
          <p:cNvPr id="57" name="TextBox 56">
            <a:extLst>
              <a:ext uri="{FF2B5EF4-FFF2-40B4-BE49-F238E27FC236}">
                <a16:creationId xmlns:a16="http://schemas.microsoft.com/office/drawing/2014/main" id="{8FB4ECA2-7708-C6F1-BACD-29CA9022CB68}"/>
              </a:ext>
            </a:extLst>
          </p:cNvPr>
          <p:cNvSpPr txBox="1"/>
          <p:nvPr/>
        </p:nvSpPr>
        <p:spPr>
          <a:xfrm>
            <a:off x="5507960" y="5514452"/>
            <a:ext cx="1500504" cy="467820"/>
          </a:xfrm>
          <a:prstGeom prst="rect">
            <a:avLst/>
          </a:prstGeom>
          <a:noFill/>
        </p:spPr>
        <p:txBody>
          <a:bodyPr wrap="square" lIns="0" tIns="36576" rIns="0" bIns="0" rtlCol="0">
            <a:spAutoFit/>
          </a:bodyPr>
          <a:lstStyle/>
          <a:p>
            <a:pPr>
              <a:spcAft>
                <a:spcPts val="600"/>
              </a:spcAft>
              <a:buClr>
                <a:schemeClr val="tx2"/>
              </a:buClr>
              <a:buSzPct val="80000"/>
            </a:pPr>
            <a:r>
              <a:rPr lang="pl-PL" sz="1400" b="1" i="0" dirty="0">
                <a:solidFill>
                  <a:schemeClr val="bg2"/>
                </a:solidFill>
                <a:effectLst/>
                <a:latin typeface="EYInterstate Light (Body)"/>
              </a:rPr>
              <a:t>Platby navázané na výkon</a:t>
            </a:r>
            <a:endParaRPr lang="cs-CZ" sz="1400" b="1" dirty="0">
              <a:solidFill>
                <a:schemeClr val="bg2"/>
              </a:solidFill>
              <a:latin typeface="EYInterstate Light (Body)"/>
              <a:cs typeface="Arial" panose="020B0604020202020204" pitchFamily="34" charset="0"/>
            </a:endParaRPr>
          </a:p>
        </p:txBody>
      </p:sp>
      <p:grpSp>
        <p:nvGrpSpPr>
          <p:cNvPr id="61" name="Group 60">
            <a:extLst>
              <a:ext uri="{FF2B5EF4-FFF2-40B4-BE49-F238E27FC236}">
                <a16:creationId xmlns:a16="http://schemas.microsoft.com/office/drawing/2014/main" id="{A5EB418E-1A14-0FE2-72FB-E4ED26E077C2}"/>
              </a:ext>
            </a:extLst>
          </p:cNvPr>
          <p:cNvGrpSpPr/>
          <p:nvPr/>
        </p:nvGrpSpPr>
        <p:grpSpPr>
          <a:xfrm>
            <a:off x="4820652" y="4855571"/>
            <a:ext cx="535690" cy="445317"/>
            <a:chOff x="2968321" y="3529035"/>
            <a:chExt cx="535690" cy="445317"/>
          </a:xfrm>
        </p:grpSpPr>
        <p:pic>
          <p:nvPicPr>
            <p:cNvPr id="62" name="Graphic 61" descr="Lightbulb outline">
              <a:extLst>
                <a:ext uri="{FF2B5EF4-FFF2-40B4-BE49-F238E27FC236}">
                  <a16:creationId xmlns:a16="http://schemas.microsoft.com/office/drawing/2014/main" id="{D79EE28B-9ECE-9838-9C15-F9843DFF974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007158" y="3529035"/>
              <a:ext cx="445317" cy="445317"/>
            </a:xfrm>
            <a:prstGeom prst="rect">
              <a:avLst/>
            </a:prstGeom>
          </p:spPr>
        </p:pic>
        <p:cxnSp>
          <p:nvCxnSpPr>
            <p:cNvPr id="63" name="Connector: Elbow 62">
              <a:extLst>
                <a:ext uri="{FF2B5EF4-FFF2-40B4-BE49-F238E27FC236}">
                  <a16:creationId xmlns:a16="http://schemas.microsoft.com/office/drawing/2014/main" id="{2B37A652-4289-0C0B-D65A-EBFD102E4635}"/>
                </a:ext>
              </a:extLst>
            </p:cNvPr>
            <p:cNvCxnSpPr>
              <a:cxnSpLocks/>
            </p:cNvCxnSpPr>
            <p:nvPr/>
          </p:nvCxnSpPr>
          <p:spPr>
            <a:xfrm rot="5400000" flipH="1" flipV="1">
              <a:off x="3229816" y="3403827"/>
              <a:ext cx="12700" cy="535690"/>
            </a:xfrm>
            <a:prstGeom prst="bentConnector3">
              <a:avLst>
                <a:gd name="adj1" fmla="val 1462504"/>
              </a:avLst>
            </a:prstGeom>
            <a:ln w="9525">
              <a:solidFill>
                <a:schemeClr val="bg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24" name="Connector: Elbow 1023">
              <a:extLst>
                <a:ext uri="{FF2B5EF4-FFF2-40B4-BE49-F238E27FC236}">
                  <a16:creationId xmlns:a16="http://schemas.microsoft.com/office/drawing/2014/main" id="{CD9F3CB1-AD26-B544-661F-650161E80CB9}"/>
                </a:ext>
              </a:extLst>
            </p:cNvPr>
            <p:cNvCxnSpPr>
              <a:cxnSpLocks/>
            </p:cNvCxnSpPr>
            <p:nvPr/>
          </p:nvCxnSpPr>
          <p:spPr>
            <a:xfrm rot="5400000">
              <a:off x="3229816" y="3563871"/>
              <a:ext cx="12700" cy="535690"/>
            </a:xfrm>
            <a:prstGeom prst="bentConnector3">
              <a:avLst>
                <a:gd name="adj1" fmla="val 1537496"/>
              </a:avLst>
            </a:prstGeom>
            <a:ln w="9525">
              <a:solidFill>
                <a:schemeClr val="bg2"/>
              </a:solidFill>
              <a:headEnd type="none"/>
              <a:tailEnd type="triangle"/>
            </a:ln>
          </p:spPr>
          <p:style>
            <a:lnRef idx="1">
              <a:schemeClr val="accent1"/>
            </a:lnRef>
            <a:fillRef idx="0">
              <a:schemeClr val="accent1"/>
            </a:fillRef>
            <a:effectRef idx="0">
              <a:schemeClr val="accent1"/>
            </a:effectRef>
            <a:fontRef idx="minor">
              <a:schemeClr val="tx1"/>
            </a:fontRef>
          </p:style>
        </p:cxnSp>
      </p:grpSp>
      <p:pic>
        <p:nvPicPr>
          <p:cNvPr id="1025" name="Graphic 1024" descr="Contract outline">
            <a:extLst>
              <a:ext uri="{FF2B5EF4-FFF2-40B4-BE49-F238E27FC236}">
                <a16:creationId xmlns:a16="http://schemas.microsoft.com/office/drawing/2014/main" id="{A624E43A-18A9-B7D4-EA5B-F8B1255C679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749479" y="3361308"/>
            <a:ext cx="699261" cy="699261"/>
          </a:xfrm>
          <a:prstGeom prst="rect">
            <a:avLst/>
          </a:prstGeom>
        </p:spPr>
      </p:pic>
    </p:spTree>
    <p:extLst>
      <p:ext uri="{BB962C8B-B14F-4D97-AF65-F5344CB8AC3E}">
        <p14:creationId xmlns:p14="http://schemas.microsoft.com/office/powerpoint/2010/main" val="3809914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51D3456-DD8A-4A34-BE7C-0B0B93419D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3" name="Object 2" hidden="1">
                        <a:extLst>
                          <a:ext uri="{FF2B5EF4-FFF2-40B4-BE49-F238E27FC236}">
                            <a16:creationId xmlns:a16="http://schemas.microsoft.com/office/drawing/2014/main" id="{851D3456-DD8A-4A34-BE7C-0B0B93419D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FF61B4D-D362-41F2-9691-29A36306698C}"/>
              </a:ext>
            </a:extLst>
          </p:cNvPr>
          <p:cNvSpPr>
            <a:spLocks noGrp="1"/>
          </p:cNvSpPr>
          <p:nvPr>
            <p:ph type="title"/>
          </p:nvPr>
        </p:nvSpPr>
        <p:spPr/>
        <p:txBody>
          <a:bodyPr vert="horz"/>
          <a:lstStyle/>
          <a:p>
            <a:r>
              <a:rPr lang="cs-CZ" dirty="0"/>
              <a:t>Srovnání standardní veřejné zakázky a připravovaného PPP modelu</a:t>
            </a:r>
            <a:endParaRPr lang="en-US" dirty="0"/>
          </a:p>
        </p:txBody>
      </p:sp>
      <p:graphicFrame>
        <p:nvGraphicFramePr>
          <p:cNvPr id="8" name="Table 7">
            <a:extLst>
              <a:ext uri="{FF2B5EF4-FFF2-40B4-BE49-F238E27FC236}">
                <a16:creationId xmlns:a16="http://schemas.microsoft.com/office/drawing/2014/main" id="{8CDDC9CC-5C37-9A99-99D7-26E287B4489E}"/>
              </a:ext>
            </a:extLst>
          </p:cNvPr>
          <p:cNvGraphicFramePr>
            <a:graphicFrameLocks noGrp="1"/>
          </p:cNvGraphicFramePr>
          <p:nvPr>
            <p:extLst>
              <p:ext uri="{D42A27DB-BD31-4B8C-83A1-F6EECF244321}">
                <p14:modId xmlns:p14="http://schemas.microsoft.com/office/powerpoint/2010/main" val="3020138334"/>
              </p:ext>
            </p:extLst>
          </p:nvPr>
        </p:nvGraphicFramePr>
        <p:xfrm>
          <a:off x="609919" y="1112628"/>
          <a:ext cx="10978514" cy="4975156"/>
        </p:xfrm>
        <a:graphic>
          <a:graphicData uri="http://schemas.openxmlformats.org/drawingml/2006/table">
            <a:tbl>
              <a:tblPr/>
              <a:tblGrid>
                <a:gridCol w="1952308">
                  <a:extLst>
                    <a:ext uri="{9D8B030D-6E8A-4147-A177-3AD203B41FA5}">
                      <a16:colId xmlns:a16="http://schemas.microsoft.com/office/drawing/2014/main" val="2957496641"/>
                    </a:ext>
                  </a:extLst>
                </a:gridCol>
                <a:gridCol w="4513103">
                  <a:extLst>
                    <a:ext uri="{9D8B030D-6E8A-4147-A177-3AD203B41FA5}">
                      <a16:colId xmlns:a16="http://schemas.microsoft.com/office/drawing/2014/main" val="1699503604"/>
                    </a:ext>
                  </a:extLst>
                </a:gridCol>
                <a:gridCol w="4513103">
                  <a:extLst>
                    <a:ext uri="{9D8B030D-6E8A-4147-A177-3AD203B41FA5}">
                      <a16:colId xmlns:a16="http://schemas.microsoft.com/office/drawing/2014/main" val="2997202542"/>
                    </a:ext>
                  </a:extLst>
                </a:gridCol>
              </a:tblGrid>
              <a:tr h="333181">
                <a:tc>
                  <a:txBody>
                    <a:bodyPr/>
                    <a:lstStyle/>
                    <a:p>
                      <a:endParaRPr lang="cs-CZ" sz="1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l"/>
                      <a:r>
                        <a:rPr lang="cs-CZ" sz="1400" b="1" dirty="0">
                          <a:solidFill>
                            <a:schemeClr val="bg1"/>
                          </a:solidFill>
                        </a:rPr>
                        <a:t>Standardní veřejná zakázka</a:t>
                      </a:r>
                    </a:p>
                  </a:txBody>
                  <a:tcPr>
                    <a:lnL w="12700" cap="flat" cmpd="sng" algn="ctr">
                      <a:solidFill>
                        <a:srgbClr val="808080"/>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l"/>
                      <a:r>
                        <a:rPr lang="cs-CZ" sz="1400" b="1" dirty="0">
                          <a:solidFill>
                            <a:schemeClr val="bg1"/>
                          </a:solidFill>
                        </a:rPr>
                        <a:t>PPP s platbou za dostupnost</a:t>
                      </a:r>
                    </a:p>
                  </a:txBody>
                  <a:tcPr>
                    <a:lnL w="9525" cap="flat" cmpd="sng" algn="ctr">
                      <a:solidFill>
                        <a:schemeClr val="bg2">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tx2"/>
                    </a:solidFill>
                  </a:tcPr>
                </a:tc>
                <a:extLst>
                  <a:ext uri="{0D108BD9-81ED-4DB2-BD59-A6C34878D82A}">
                    <a16:rowId xmlns:a16="http://schemas.microsoft.com/office/drawing/2014/main" val="353367744"/>
                  </a:ext>
                </a:extLst>
              </a:tr>
              <a:tr h="705634">
                <a:tc>
                  <a:txBody>
                    <a:bodyPr/>
                    <a:lstStyle/>
                    <a:p>
                      <a:r>
                        <a:rPr lang="cs-CZ" sz="1400" b="1" dirty="0">
                          <a:solidFill>
                            <a:schemeClr val="bg1"/>
                          </a:solidFill>
                        </a:rPr>
                        <a:t>Charakteristika projektu</a:t>
                      </a:r>
                    </a:p>
                  </a:txBody>
                  <a:tcPr>
                    <a:lnL w="12700" cap="flat" cmpd="sng" algn="ctr">
                      <a:solidFill>
                        <a:schemeClr val="tx1"/>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dirty="0">
                          <a:solidFill>
                            <a:schemeClr val="bg1"/>
                          </a:solidFill>
                        </a:rPr>
                        <a:t>Municipalita si kupuje od dodavatele výstavbu bytových jednotek pomocí standardní veřejné zakázky a poté zajišťuje správu bytových jednotek.</a:t>
                      </a:r>
                    </a:p>
                  </a:txBody>
                  <a:tcPr>
                    <a:lnL w="12700" cap="flat" cmpd="sng" algn="ctr">
                      <a:solidFill>
                        <a:schemeClr val="bg1">
                          <a:lumMod val="60000"/>
                          <a:lumOff val="4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l"/>
                      <a:r>
                        <a:rPr lang="cs-CZ" sz="1400" dirty="0">
                          <a:solidFill>
                            <a:schemeClr val="bg1"/>
                          </a:solidFill>
                        </a:rPr>
                        <a:t>Municipalita si kupuje od dodavatele výstavbu bytových jednotek a jejich správu prostřednictvím jedné PPP smlouvy.  </a:t>
                      </a:r>
                    </a:p>
                  </a:txBody>
                  <a:tcPr>
                    <a:lnL w="9525" cap="flat" cmpd="sng" algn="ctr">
                      <a:solidFill>
                        <a:schemeClr val="bg2">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467199159"/>
                  </a:ext>
                </a:extLst>
              </a:tr>
              <a:tr h="1032864">
                <a:tc>
                  <a:txBody>
                    <a:bodyPr/>
                    <a:lstStyle/>
                    <a:p>
                      <a:r>
                        <a:rPr lang="cs-CZ" sz="1400" b="1" dirty="0">
                          <a:solidFill>
                            <a:schemeClr val="bg1"/>
                          </a:solidFill>
                        </a:rPr>
                        <a:t>Platba</a:t>
                      </a:r>
                    </a:p>
                  </a:txBody>
                  <a:tcPr>
                    <a:lnL w="12700" cap="flat" cmpd="sng" algn="ctr">
                      <a:solidFill>
                        <a:schemeClr val="tx1"/>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noFill/>
                  </a:tcPr>
                </a:tc>
                <a:tc>
                  <a:txBody>
                    <a:bodyPr/>
                    <a:lstStyle/>
                    <a:p>
                      <a:pPr algn="l"/>
                      <a:r>
                        <a:rPr lang="cs-CZ" sz="1400" dirty="0">
                          <a:solidFill>
                            <a:schemeClr val="bg1"/>
                          </a:solidFill>
                        </a:rPr>
                        <a:t>Municipalita za zakázku platí po dohodnutých milnících.</a:t>
                      </a:r>
                    </a:p>
                  </a:txBody>
                  <a:tcPr>
                    <a:lnL w="12700" cap="flat" cmpd="sng" algn="ctr">
                      <a:solidFill>
                        <a:schemeClr val="bg1">
                          <a:lumMod val="60000"/>
                          <a:lumOff val="4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noFill/>
                  </a:tcPr>
                </a:tc>
                <a:tc>
                  <a:txBody>
                    <a:bodyPr/>
                    <a:lstStyle/>
                    <a:p>
                      <a:pPr algn="l"/>
                      <a:r>
                        <a:rPr lang="cs-CZ" sz="1400" dirty="0">
                          <a:solidFill>
                            <a:schemeClr val="bg1"/>
                          </a:solidFill>
                        </a:rPr>
                        <a:t>Municipalita začíná platit za stavbu až po dokončení. </a:t>
                      </a:r>
                      <a:r>
                        <a:rPr lang="en-US" sz="1400" dirty="0" err="1">
                          <a:solidFill>
                            <a:schemeClr val="bg1"/>
                          </a:solidFill>
                        </a:rPr>
                        <a:t>Investice</a:t>
                      </a:r>
                      <a:r>
                        <a:rPr lang="en-US" sz="1400" dirty="0">
                          <a:solidFill>
                            <a:schemeClr val="bg1"/>
                          </a:solidFill>
                        </a:rPr>
                        <a:t> do</a:t>
                      </a:r>
                      <a:r>
                        <a:rPr lang="cs-CZ" sz="1400" dirty="0">
                          <a:solidFill>
                            <a:schemeClr val="bg1"/>
                          </a:solidFill>
                        </a:rPr>
                        <a:t> bytového komplexu je rozložená po dobu zhruba 20-</a:t>
                      </a:r>
                      <a:r>
                        <a:rPr lang="en-GB" sz="1400" dirty="0">
                          <a:solidFill>
                            <a:schemeClr val="bg1"/>
                          </a:solidFill>
                        </a:rPr>
                        <a:t>25</a:t>
                      </a:r>
                      <a:r>
                        <a:rPr lang="cs-CZ" sz="1400" dirty="0">
                          <a:solidFill>
                            <a:schemeClr val="bg1"/>
                          </a:solidFill>
                        </a:rPr>
                        <a:t> let fáze provozu ve formě platby za dostupnost.</a:t>
                      </a:r>
                    </a:p>
                  </a:txBody>
                  <a:tcPr>
                    <a:lnL w="9525" cap="flat" cmpd="sng" algn="ctr">
                      <a:solidFill>
                        <a:schemeClr val="bg2">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385553693"/>
                  </a:ext>
                </a:extLst>
              </a:tr>
              <a:tr h="503848">
                <a:tc>
                  <a:txBody>
                    <a:bodyPr/>
                    <a:lstStyle/>
                    <a:p>
                      <a:r>
                        <a:rPr lang="cs-CZ" sz="1400" b="1" dirty="0">
                          <a:solidFill>
                            <a:schemeClr val="bg1"/>
                          </a:solidFill>
                        </a:rPr>
                        <a:t>Velikost projektu</a:t>
                      </a:r>
                    </a:p>
                  </a:txBody>
                  <a:tcPr>
                    <a:lnL w="12700" cap="flat" cmpd="sng" algn="ctr">
                      <a:solidFill>
                        <a:schemeClr val="tx1"/>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tcPr>
                </a:tc>
                <a:tc>
                  <a:txBody>
                    <a:bodyPr/>
                    <a:lstStyle/>
                    <a:p>
                      <a:pPr algn="l"/>
                      <a:r>
                        <a:rPr lang="cs-CZ" sz="1400" dirty="0">
                          <a:solidFill>
                            <a:schemeClr val="bg1"/>
                          </a:solidFill>
                        </a:rPr>
                        <a:t>Malé, střední a velké projekty</a:t>
                      </a:r>
                    </a:p>
                  </a:txBody>
                  <a:tcPr>
                    <a:lnL w="12700" cap="flat" cmpd="sng" algn="ctr">
                      <a:solidFill>
                        <a:schemeClr val="bg1">
                          <a:lumMod val="60000"/>
                          <a:lumOff val="4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tcPr>
                </a:tc>
                <a:tc>
                  <a:txBody>
                    <a:bodyPr/>
                    <a:lstStyle/>
                    <a:p>
                      <a:pPr algn="l"/>
                      <a:r>
                        <a:rPr lang="cs-CZ" sz="1400" dirty="0">
                          <a:solidFill>
                            <a:schemeClr val="bg1"/>
                          </a:solidFill>
                        </a:rPr>
                        <a:t>Středně velké a velké projekty</a:t>
                      </a:r>
                    </a:p>
                  </a:txBody>
                  <a:tcPr>
                    <a:lnL w="9525" cap="flat" cmpd="sng" algn="ctr">
                      <a:solidFill>
                        <a:schemeClr val="bg2">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145120128"/>
                  </a:ext>
                </a:extLst>
              </a:tr>
              <a:tr h="799637">
                <a:tc>
                  <a:txBody>
                    <a:bodyPr/>
                    <a:lstStyle/>
                    <a:p>
                      <a:r>
                        <a:rPr lang="cs-CZ" sz="1400" b="1" dirty="0">
                          <a:solidFill>
                            <a:schemeClr val="bg1"/>
                          </a:solidFill>
                        </a:rPr>
                        <a:t>Financování</a:t>
                      </a:r>
                    </a:p>
                  </a:txBody>
                  <a:tcPr>
                    <a:lnL w="12700" cap="flat" cmpd="sng" algn="ctr">
                      <a:solidFill>
                        <a:schemeClr val="tx1"/>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tcPr>
                </a:tc>
                <a:tc>
                  <a:txBody>
                    <a:bodyPr/>
                    <a:lstStyle/>
                    <a:p>
                      <a:pPr algn="l"/>
                      <a:r>
                        <a:rPr lang="cs-CZ" sz="1400" dirty="0">
                          <a:solidFill>
                            <a:schemeClr val="bg1"/>
                          </a:solidFill>
                        </a:rPr>
                        <a:t>Municipalita si obvykle půjčuje na pořízení bytového komplexu.</a:t>
                      </a:r>
                    </a:p>
                  </a:txBody>
                  <a:tcPr>
                    <a:lnL w="12700" cap="flat" cmpd="sng" algn="ctr">
                      <a:solidFill>
                        <a:schemeClr val="bg1">
                          <a:lumMod val="60000"/>
                          <a:lumOff val="4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tcPr>
                </a:tc>
                <a:tc>
                  <a:txBody>
                    <a:bodyPr/>
                    <a:lstStyle/>
                    <a:p>
                      <a:pPr algn="l"/>
                      <a:r>
                        <a:rPr lang="cs-CZ" sz="1400" dirty="0">
                          <a:solidFill>
                            <a:schemeClr val="bg1"/>
                          </a:solidFill>
                        </a:rPr>
                        <a:t>Financování výstavby a správy zajišťuje dodavatel. Municipalita platí dodavateli pravidelnou platbu za dostupnost.</a:t>
                      </a:r>
                    </a:p>
                  </a:txBody>
                  <a:tcPr>
                    <a:lnL w="9525" cap="flat" cmpd="sng" algn="ctr">
                      <a:solidFill>
                        <a:schemeClr val="bg2">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240123504"/>
                  </a:ext>
                </a:extLst>
              </a:tr>
              <a:tr h="566410">
                <a:tc>
                  <a:txBody>
                    <a:bodyPr/>
                    <a:lstStyle/>
                    <a:p>
                      <a:r>
                        <a:rPr lang="cs-CZ" sz="1400" b="1" dirty="0">
                          <a:solidFill>
                            <a:schemeClr val="bg1"/>
                          </a:solidFill>
                        </a:rPr>
                        <a:t>Zadluženost města</a:t>
                      </a:r>
                    </a:p>
                  </a:txBody>
                  <a:tcPr>
                    <a:lnL w="12700" cap="flat" cmpd="sng" algn="ctr">
                      <a:solidFill>
                        <a:schemeClr val="tx1"/>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tcPr>
                </a:tc>
                <a:tc>
                  <a:txBody>
                    <a:bodyPr/>
                    <a:lstStyle/>
                    <a:p>
                      <a:pPr algn="l"/>
                      <a:r>
                        <a:rPr lang="cs-CZ" sz="1400" dirty="0">
                          <a:solidFill>
                            <a:schemeClr val="bg1"/>
                          </a:solidFill>
                        </a:rPr>
                        <a:t>Financování vstupuje do dluhu města.</a:t>
                      </a:r>
                    </a:p>
                  </a:txBody>
                  <a:tcPr>
                    <a:lnL w="12700" cap="flat" cmpd="sng" algn="ctr">
                      <a:solidFill>
                        <a:schemeClr val="bg1">
                          <a:lumMod val="60000"/>
                          <a:lumOff val="4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tcPr>
                </a:tc>
                <a:tc>
                  <a:txBody>
                    <a:bodyPr/>
                    <a:lstStyle/>
                    <a:p>
                      <a:pPr algn="l"/>
                      <a:r>
                        <a:rPr lang="cs-CZ" sz="1400" dirty="0">
                          <a:solidFill>
                            <a:schemeClr val="bg1"/>
                          </a:solidFill>
                        </a:rPr>
                        <a:t>Municipalita eviduje budoucí závazky vůči dodavateli jako dluh města. </a:t>
                      </a:r>
                    </a:p>
                  </a:txBody>
                  <a:tcPr>
                    <a:lnL w="9525" cap="flat" cmpd="sng" algn="ctr">
                      <a:solidFill>
                        <a:schemeClr val="bg2">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241604940"/>
                  </a:ext>
                </a:extLst>
              </a:tr>
              <a:tr h="503848">
                <a:tc>
                  <a:txBody>
                    <a:bodyPr/>
                    <a:lstStyle/>
                    <a:p>
                      <a:r>
                        <a:rPr lang="cs-CZ" sz="1400" b="1" dirty="0">
                          <a:solidFill>
                            <a:schemeClr val="bg1"/>
                          </a:solidFill>
                        </a:rPr>
                        <a:t>Výstavba</a:t>
                      </a:r>
                    </a:p>
                  </a:txBody>
                  <a:tcPr>
                    <a:lnL w="12700" cap="flat" cmpd="sng" algn="ctr">
                      <a:solidFill>
                        <a:schemeClr val="tx1"/>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noFill/>
                  </a:tcPr>
                </a:tc>
                <a:tc>
                  <a:txBody>
                    <a:bodyPr/>
                    <a:lstStyle/>
                    <a:p>
                      <a:pPr algn="l"/>
                      <a:r>
                        <a:rPr lang="cs-CZ" sz="1400" dirty="0">
                          <a:solidFill>
                            <a:schemeClr val="bg1"/>
                          </a:solidFill>
                        </a:rPr>
                        <a:t>Dodavatel</a:t>
                      </a:r>
                    </a:p>
                  </a:txBody>
                  <a:tcPr>
                    <a:lnL w="12700" cap="flat" cmpd="sng" algn="ctr">
                      <a:solidFill>
                        <a:schemeClr val="bg1">
                          <a:lumMod val="60000"/>
                          <a:lumOff val="4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noFill/>
                  </a:tcPr>
                </a:tc>
                <a:tc>
                  <a:txBody>
                    <a:bodyPr/>
                    <a:lstStyle/>
                    <a:p>
                      <a:pPr algn="l"/>
                      <a:r>
                        <a:rPr lang="cs-CZ" sz="1400" dirty="0">
                          <a:solidFill>
                            <a:schemeClr val="bg1"/>
                          </a:solidFill>
                        </a:rPr>
                        <a:t>Dodavatel</a:t>
                      </a:r>
                    </a:p>
                  </a:txBody>
                  <a:tcPr>
                    <a:lnL w="9525" cap="flat" cmpd="sng" algn="ctr">
                      <a:solidFill>
                        <a:schemeClr val="bg2">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51136433"/>
                  </a:ext>
                </a:extLst>
              </a:tr>
              <a:tr h="503848">
                <a:tc>
                  <a:txBody>
                    <a:bodyPr/>
                    <a:lstStyle/>
                    <a:p>
                      <a:r>
                        <a:rPr lang="cs-CZ" sz="1400" b="1" dirty="0">
                          <a:solidFill>
                            <a:schemeClr val="bg1"/>
                          </a:solidFill>
                        </a:rPr>
                        <a:t>Provoz budovy</a:t>
                      </a:r>
                    </a:p>
                  </a:txBody>
                  <a:tcPr>
                    <a:lnL w="12700" cap="flat" cmpd="sng" algn="ctr">
                      <a:solidFill>
                        <a:schemeClr val="tx1"/>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l"/>
                      <a:r>
                        <a:rPr lang="cs-CZ" sz="1400" dirty="0">
                          <a:solidFill>
                            <a:schemeClr val="bg1"/>
                          </a:solidFill>
                        </a:rPr>
                        <a:t>Město</a:t>
                      </a:r>
                    </a:p>
                  </a:txBody>
                  <a:tcPr>
                    <a:lnL w="12700" cap="flat" cmpd="sng" algn="ctr">
                      <a:solidFill>
                        <a:schemeClr val="bg1">
                          <a:lumMod val="60000"/>
                          <a:lumOff val="40000"/>
                        </a:schemeClr>
                      </a:solidFill>
                      <a:prstDash val="solid"/>
                      <a:round/>
                      <a:headEnd type="none" w="med" len="med"/>
                      <a:tailEnd type="none" w="med" len="med"/>
                    </a:lnL>
                    <a:lnR w="9525" cap="flat" cmpd="sng" algn="ctr">
                      <a:solidFill>
                        <a:schemeClr val="bg2">
                          <a:lumMod val="50000"/>
                          <a:lumOff val="5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l"/>
                      <a:r>
                        <a:rPr lang="cs-CZ" sz="1400" dirty="0">
                          <a:solidFill>
                            <a:schemeClr val="bg1"/>
                          </a:solidFill>
                        </a:rPr>
                        <a:t>Dodavatel</a:t>
                      </a:r>
                    </a:p>
                  </a:txBody>
                  <a:tcPr>
                    <a:lnL w="9525" cap="flat" cmpd="sng" algn="ctr">
                      <a:solidFill>
                        <a:schemeClr val="bg2">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542045123"/>
                  </a:ext>
                </a:extLst>
              </a:tr>
            </a:tbl>
          </a:graphicData>
        </a:graphic>
      </p:graphicFrame>
    </p:spTree>
    <p:extLst>
      <p:ext uri="{BB962C8B-B14F-4D97-AF65-F5344CB8AC3E}">
        <p14:creationId xmlns:p14="http://schemas.microsoft.com/office/powerpoint/2010/main" val="33452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51D3456-DD8A-4A34-BE7C-0B0B93419D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3" name="Object 2" hidden="1">
                        <a:extLst>
                          <a:ext uri="{FF2B5EF4-FFF2-40B4-BE49-F238E27FC236}">
                            <a16:creationId xmlns:a16="http://schemas.microsoft.com/office/drawing/2014/main" id="{851D3456-DD8A-4A34-BE7C-0B0B93419D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FF61B4D-D362-41F2-9691-29A36306698C}"/>
              </a:ext>
            </a:extLst>
          </p:cNvPr>
          <p:cNvSpPr>
            <a:spLocks noGrp="1"/>
          </p:cNvSpPr>
          <p:nvPr>
            <p:ph type="title"/>
          </p:nvPr>
        </p:nvSpPr>
        <p:spPr/>
        <p:txBody>
          <a:bodyPr vert="horz"/>
          <a:lstStyle/>
          <a:p>
            <a:r>
              <a:rPr lang="cs-CZ" dirty="0"/>
              <a:t>Kdy </a:t>
            </a:r>
            <a:r>
              <a:rPr lang="cs-CZ"/>
              <a:t>zvolit</a:t>
            </a:r>
            <a:r>
              <a:rPr lang="cs-CZ" dirty="0"/>
              <a:t> partnerství soukromého </a:t>
            </a:r>
            <a:r>
              <a:rPr lang="cs-CZ"/>
              <a:t>a veřejného sektoru</a:t>
            </a:r>
            <a:r>
              <a:rPr lang="cs-CZ" dirty="0"/>
              <a:t>? </a:t>
            </a:r>
            <a:endParaRPr lang="en-US" dirty="0"/>
          </a:p>
        </p:txBody>
      </p:sp>
      <p:sp>
        <p:nvSpPr>
          <p:cNvPr id="10" name="Oval 9">
            <a:extLst>
              <a:ext uri="{FF2B5EF4-FFF2-40B4-BE49-F238E27FC236}">
                <a16:creationId xmlns:a16="http://schemas.microsoft.com/office/drawing/2014/main" id="{D9DB9818-8FC5-7538-7A37-EA5F5EEA6063}"/>
              </a:ext>
            </a:extLst>
          </p:cNvPr>
          <p:cNvSpPr/>
          <p:nvPr/>
        </p:nvSpPr>
        <p:spPr>
          <a:xfrm>
            <a:off x="2556079" y="1802090"/>
            <a:ext cx="262128" cy="262128"/>
          </a:xfrm>
          <a:prstGeom prst="ellipse">
            <a:avLst/>
          </a:prstGeom>
          <a:solidFill>
            <a:srgbClr val="8080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cs-CZ" sz="1200" dirty="0">
              <a:solidFill>
                <a:schemeClr val="tx1"/>
              </a:solidFill>
              <a:latin typeface="+mj-lt"/>
            </a:endParaRPr>
          </a:p>
        </p:txBody>
      </p:sp>
      <p:sp>
        <p:nvSpPr>
          <p:cNvPr id="11" name="Rectangle: Rounded Corners 10">
            <a:extLst>
              <a:ext uri="{FF2B5EF4-FFF2-40B4-BE49-F238E27FC236}">
                <a16:creationId xmlns:a16="http://schemas.microsoft.com/office/drawing/2014/main" id="{2B697567-3392-64AF-72D2-3AA6F9727679}"/>
              </a:ext>
            </a:extLst>
          </p:cNvPr>
          <p:cNvSpPr/>
          <p:nvPr/>
        </p:nvSpPr>
        <p:spPr>
          <a:xfrm>
            <a:off x="3139273" y="1638027"/>
            <a:ext cx="2322575" cy="540000"/>
          </a:xfrm>
          <a:prstGeom prst="roundRect">
            <a:avLst/>
          </a:prstGeom>
          <a:noFill/>
          <a:ln w="1905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cs-CZ" sz="1400" dirty="0">
                <a:solidFill>
                  <a:schemeClr val="bg1"/>
                </a:solidFill>
                <a:latin typeface="+mj-lt"/>
              </a:rPr>
              <a:t>Je projekt dostatečně velký?</a:t>
            </a:r>
          </a:p>
        </p:txBody>
      </p:sp>
      <p:sp>
        <p:nvSpPr>
          <p:cNvPr id="35" name="Oval 34">
            <a:extLst>
              <a:ext uri="{FF2B5EF4-FFF2-40B4-BE49-F238E27FC236}">
                <a16:creationId xmlns:a16="http://schemas.microsoft.com/office/drawing/2014/main" id="{B7A1A0D0-DDD7-0968-2A2A-14E47D79FCFD}"/>
              </a:ext>
            </a:extLst>
          </p:cNvPr>
          <p:cNvSpPr/>
          <p:nvPr/>
        </p:nvSpPr>
        <p:spPr>
          <a:xfrm>
            <a:off x="2556079" y="3414062"/>
            <a:ext cx="262128" cy="262128"/>
          </a:xfrm>
          <a:prstGeom prst="ellipse">
            <a:avLst/>
          </a:prstGeom>
          <a:solidFill>
            <a:srgbClr val="8080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cs-CZ" sz="1200" dirty="0">
              <a:solidFill>
                <a:schemeClr val="tx1"/>
              </a:solidFill>
              <a:latin typeface="+mj-lt"/>
            </a:endParaRPr>
          </a:p>
        </p:txBody>
      </p:sp>
      <p:sp>
        <p:nvSpPr>
          <p:cNvPr id="40" name="Oval 39">
            <a:extLst>
              <a:ext uri="{FF2B5EF4-FFF2-40B4-BE49-F238E27FC236}">
                <a16:creationId xmlns:a16="http://schemas.microsoft.com/office/drawing/2014/main" id="{B3ABE0CD-9036-FCAC-8536-92185A7EFF82}"/>
              </a:ext>
            </a:extLst>
          </p:cNvPr>
          <p:cNvSpPr/>
          <p:nvPr/>
        </p:nvSpPr>
        <p:spPr>
          <a:xfrm>
            <a:off x="2556079" y="4220048"/>
            <a:ext cx="262128" cy="262128"/>
          </a:xfrm>
          <a:prstGeom prst="ellipse">
            <a:avLst/>
          </a:prstGeom>
          <a:solidFill>
            <a:srgbClr val="8080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cs-CZ" sz="1200" dirty="0">
              <a:solidFill>
                <a:schemeClr val="tx1"/>
              </a:solidFill>
              <a:latin typeface="+mj-lt"/>
            </a:endParaRPr>
          </a:p>
        </p:txBody>
      </p:sp>
      <p:sp>
        <p:nvSpPr>
          <p:cNvPr id="49" name="Rectangle: Rounded Corners 48">
            <a:extLst>
              <a:ext uri="{FF2B5EF4-FFF2-40B4-BE49-F238E27FC236}">
                <a16:creationId xmlns:a16="http://schemas.microsoft.com/office/drawing/2014/main" id="{86E67D88-3067-4E02-3800-4F718D00938D}"/>
              </a:ext>
            </a:extLst>
          </p:cNvPr>
          <p:cNvSpPr/>
          <p:nvPr/>
        </p:nvSpPr>
        <p:spPr>
          <a:xfrm>
            <a:off x="1525856" y="5040461"/>
            <a:ext cx="2322573" cy="540000"/>
          </a:xfrm>
          <a:prstGeom prst="round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cs-CZ" sz="1400" dirty="0">
                <a:solidFill>
                  <a:schemeClr val="bg1"/>
                </a:solidFill>
                <a:latin typeface="+mj-lt"/>
              </a:rPr>
              <a:t>Projekt je vhodný pro PPP</a:t>
            </a:r>
          </a:p>
        </p:txBody>
      </p:sp>
      <p:sp>
        <p:nvSpPr>
          <p:cNvPr id="52" name="Rectangle: Rounded Corners 51">
            <a:extLst>
              <a:ext uri="{FF2B5EF4-FFF2-40B4-BE49-F238E27FC236}">
                <a16:creationId xmlns:a16="http://schemas.microsoft.com/office/drawing/2014/main" id="{3ABE3FD7-03B0-6C11-9550-917DBE337E38}"/>
              </a:ext>
            </a:extLst>
          </p:cNvPr>
          <p:cNvSpPr/>
          <p:nvPr/>
        </p:nvSpPr>
        <p:spPr>
          <a:xfrm>
            <a:off x="3144076" y="3268759"/>
            <a:ext cx="2322575" cy="540000"/>
          </a:xfrm>
          <a:prstGeom prst="roundRect">
            <a:avLst/>
          </a:prstGeom>
          <a:noFill/>
          <a:ln w="1905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cs-CZ" sz="1400" dirty="0">
                <a:solidFill>
                  <a:schemeClr val="bg1"/>
                </a:solidFill>
                <a:latin typeface="+mj-lt"/>
              </a:rPr>
              <a:t>Je možné přenést rizika na soukromého partnera?</a:t>
            </a:r>
          </a:p>
        </p:txBody>
      </p:sp>
      <p:sp>
        <p:nvSpPr>
          <p:cNvPr id="53" name="Rectangle: Rounded Corners 52">
            <a:extLst>
              <a:ext uri="{FF2B5EF4-FFF2-40B4-BE49-F238E27FC236}">
                <a16:creationId xmlns:a16="http://schemas.microsoft.com/office/drawing/2014/main" id="{582CFD40-2925-40E9-B878-59A227B076F8}"/>
              </a:ext>
            </a:extLst>
          </p:cNvPr>
          <p:cNvSpPr/>
          <p:nvPr/>
        </p:nvSpPr>
        <p:spPr>
          <a:xfrm>
            <a:off x="3131237" y="4084124"/>
            <a:ext cx="2322575" cy="540000"/>
          </a:xfrm>
          <a:prstGeom prst="roundRect">
            <a:avLst/>
          </a:prstGeom>
          <a:noFill/>
          <a:ln w="1905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cs-CZ" sz="1400" dirty="0">
                <a:solidFill>
                  <a:schemeClr val="bg1"/>
                </a:solidFill>
                <a:latin typeface="+mj-lt"/>
              </a:rPr>
              <a:t>Vychází kladná hodnota za peníze?</a:t>
            </a:r>
          </a:p>
        </p:txBody>
      </p:sp>
      <p:sp>
        <p:nvSpPr>
          <p:cNvPr id="54" name="TextBox 53">
            <a:extLst>
              <a:ext uri="{FF2B5EF4-FFF2-40B4-BE49-F238E27FC236}">
                <a16:creationId xmlns:a16="http://schemas.microsoft.com/office/drawing/2014/main" id="{BA4F7746-8060-27B8-04C3-71A07661BFDB}"/>
              </a:ext>
            </a:extLst>
          </p:cNvPr>
          <p:cNvSpPr txBox="1"/>
          <p:nvPr/>
        </p:nvSpPr>
        <p:spPr>
          <a:xfrm>
            <a:off x="2635509" y="2206098"/>
            <a:ext cx="486443" cy="221599"/>
          </a:xfrm>
          <a:prstGeom prst="rect">
            <a:avLst/>
          </a:prstGeom>
          <a:noFill/>
        </p:spPr>
        <p:txBody>
          <a:bodyPr wrap="square" lIns="0" tIns="36576" rIns="0" bIns="0" rtlCol="0" anchor="ctr">
            <a:spAutoFit/>
          </a:bodyPr>
          <a:lstStyle/>
          <a:p>
            <a:pPr algn="ctr">
              <a:spcAft>
                <a:spcPts val="600"/>
              </a:spcAft>
              <a:buClr>
                <a:schemeClr val="tx2"/>
              </a:buClr>
              <a:buSzPct val="80000"/>
            </a:pPr>
            <a:r>
              <a:rPr lang="cs-CZ" sz="1200" dirty="0">
                <a:solidFill>
                  <a:schemeClr val="bg1"/>
                </a:solidFill>
                <a:latin typeface="+mj-lt"/>
                <a:cs typeface="Arial" panose="020B0604020202020204" pitchFamily="34" charset="0"/>
              </a:rPr>
              <a:t>ano</a:t>
            </a:r>
          </a:p>
        </p:txBody>
      </p:sp>
      <p:sp>
        <p:nvSpPr>
          <p:cNvPr id="58" name="TextBox 57">
            <a:extLst>
              <a:ext uri="{FF2B5EF4-FFF2-40B4-BE49-F238E27FC236}">
                <a16:creationId xmlns:a16="http://schemas.microsoft.com/office/drawing/2014/main" id="{F5FF9E73-0916-5F6F-D79D-57B7586C1A8B}"/>
              </a:ext>
            </a:extLst>
          </p:cNvPr>
          <p:cNvSpPr txBox="1"/>
          <p:nvPr/>
        </p:nvSpPr>
        <p:spPr>
          <a:xfrm>
            <a:off x="1893625" y="1679231"/>
            <a:ext cx="486443" cy="221599"/>
          </a:xfrm>
          <a:prstGeom prst="rect">
            <a:avLst/>
          </a:prstGeom>
          <a:noFill/>
        </p:spPr>
        <p:txBody>
          <a:bodyPr wrap="square" lIns="0" tIns="36576" rIns="0" bIns="0" rtlCol="0" anchor="ctr">
            <a:spAutoFit/>
          </a:bodyPr>
          <a:lstStyle/>
          <a:p>
            <a:pPr algn="ctr">
              <a:spcAft>
                <a:spcPts val="600"/>
              </a:spcAft>
              <a:buClr>
                <a:schemeClr val="tx2"/>
              </a:buClr>
              <a:buSzPct val="80000"/>
            </a:pPr>
            <a:r>
              <a:rPr lang="cs-CZ" sz="1200" dirty="0">
                <a:solidFill>
                  <a:schemeClr val="bg1"/>
                </a:solidFill>
                <a:latin typeface="+mj-lt"/>
                <a:cs typeface="Arial" panose="020B0604020202020204" pitchFamily="34" charset="0"/>
              </a:rPr>
              <a:t>ne</a:t>
            </a:r>
          </a:p>
        </p:txBody>
      </p:sp>
      <p:sp>
        <p:nvSpPr>
          <p:cNvPr id="60" name="Rectangle: Rounded Corners 59">
            <a:extLst>
              <a:ext uri="{FF2B5EF4-FFF2-40B4-BE49-F238E27FC236}">
                <a16:creationId xmlns:a16="http://schemas.microsoft.com/office/drawing/2014/main" id="{B3BB79B1-6F4A-A270-BE45-BDCBFD5ECBB4}"/>
              </a:ext>
            </a:extLst>
          </p:cNvPr>
          <p:cNvSpPr/>
          <p:nvPr/>
        </p:nvSpPr>
        <p:spPr>
          <a:xfrm>
            <a:off x="614237" y="1584469"/>
            <a:ext cx="1195378" cy="3115330"/>
          </a:xfrm>
          <a:prstGeom prst="roundRect">
            <a:avLst/>
          </a:prstGeom>
          <a:solidFill>
            <a:srgbClr val="E6E6E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cs-CZ" sz="1400" dirty="0">
                <a:solidFill>
                  <a:schemeClr val="bg1"/>
                </a:solidFill>
                <a:latin typeface="+mj-lt"/>
              </a:rPr>
              <a:t>Standardní veřejná zakázka</a:t>
            </a:r>
          </a:p>
        </p:txBody>
      </p:sp>
      <p:sp>
        <p:nvSpPr>
          <p:cNvPr id="96" name="Rectangle 95">
            <a:extLst>
              <a:ext uri="{FF2B5EF4-FFF2-40B4-BE49-F238E27FC236}">
                <a16:creationId xmlns:a16="http://schemas.microsoft.com/office/drawing/2014/main" id="{BC1FAFC4-4041-C469-0196-E5B105328BB9}"/>
              </a:ext>
            </a:extLst>
          </p:cNvPr>
          <p:cNvSpPr/>
          <p:nvPr/>
        </p:nvSpPr>
        <p:spPr>
          <a:xfrm>
            <a:off x="5626608" y="1584468"/>
            <a:ext cx="5961825" cy="697373"/>
          </a:xfrm>
          <a:prstGeom prst="rect">
            <a:avLst/>
          </a:prstGeom>
          <a:noFill/>
          <a:ln w="9525">
            <a:solidFill>
              <a:schemeClr val="bg2">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28600" indent="-228600">
              <a:buClr>
                <a:schemeClr val="tx2"/>
              </a:buClr>
              <a:buSzPct val="70000"/>
              <a:buFont typeface="Arial" panose="020B0604020202020204" pitchFamily="34" charset="0"/>
              <a:buChar char="►"/>
            </a:pPr>
            <a:r>
              <a:rPr lang="cs-CZ" sz="1200" dirty="0">
                <a:solidFill>
                  <a:schemeClr val="bg2"/>
                </a:solidFill>
              </a:rPr>
              <a:t>PPP je vhodné zejména </a:t>
            </a:r>
            <a:r>
              <a:rPr lang="en-GB" sz="1200" dirty="0">
                <a:solidFill>
                  <a:schemeClr val="bg2"/>
                </a:solidFill>
              </a:rPr>
              <a:t>pro v</a:t>
            </a:r>
            <a:r>
              <a:rPr lang="cs-CZ" sz="1200" dirty="0" err="1">
                <a:solidFill>
                  <a:schemeClr val="bg2"/>
                </a:solidFill>
              </a:rPr>
              <a:t>ětší</a:t>
            </a:r>
            <a:r>
              <a:rPr lang="cs-CZ" sz="1200" dirty="0">
                <a:solidFill>
                  <a:schemeClr val="bg2"/>
                </a:solidFill>
              </a:rPr>
              <a:t> projekty, vzhledem k větším nákladům na přípravu a delší zadávací proces v porovnání se standardní veřejnou zakázkou.</a:t>
            </a:r>
            <a:endParaRPr lang="en-GB" sz="1200" dirty="0">
              <a:solidFill>
                <a:schemeClr val="bg2"/>
              </a:solidFill>
            </a:endParaRPr>
          </a:p>
        </p:txBody>
      </p:sp>
      <p:sp>
        <p:nvSpPr>
          <p:cNvPr id="98" name="Rectangle 97">
            <a:extLst>
              <a:ext uri="{FF2B5EF4-FFF2-40B4-BE49-F238E27FC236}">
                <a16:creationId xmlns:a16="http://schemas.microsoft.com/office/drawing/2014/main" id="{322BDD9E-0E87-F950-3953-225BC3ADEECD}"/>
              </a:ext>
            </a:extLst>
          </p:cNvPr>
          <p:cNvSpPr/>
          <p:nvPr/>
        </p:nvSpPr>
        <p:spPr>
          <a:xfrm>
            <a:off x="5626608" y="3196440"/>
            <a:ext cx="5961825" cy="697373"/>
          </a:xfrm>
          <a:prstGeom prst="rect">
            <a:avLst/>
          </a:prstGeom>
          <a:noFill/>
          <a:ln w="9525">
            <a:solidFill>
              <a:schemeClr val="bg2">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28600" indent="-228600">
              <a:buClr>
                <a:schemeClr val="tx2"/>
              </a:buClr>
              <a:buSzPct val="70000"/>
              <a:buFont typeface="Arial" panose="020B0604020202020204" pitchFamily="34" charset="0"/>
              <a:buChar char="►"/>
            </a:pPr>
            <a:r>
              <a:rPr lang="cs-CZ" sz="1200" dirty="0">
                <a:solidFill>
                  <a:schemeClr val="bg2"/>
                </a:solidFill>
              </a:rPr>
              <a:t>Veřejný sektor by měl být v rámci PPP schopen přenést efektivně rizika na soukromý sektor tak, aby došlo k jejich efektivnějšímu řízení. </a:t>
            </a:r>
            <a:endParaRPr lang="en-GB" sz="1200" dirty="0">
              <a:solidFill>
                <a:schemeClr val="bg2"/>
              </a:solidFill>
            </a:endParaRPr>
          </a:p>
        </p:txBody>
      </p:sp>
      <p:sp>
        <p:nvSpPr>
          <p:cNvPr id="99" name="Rectangle 98">
            <a:extLst>
              <a:ext uri="{FF2B5EF4-FFF2-40B4-BE49-F238E27FC236}">
                <a16:creationId xmlns:a16="http://schemas.microsoft.com/office/drawing/2014/main" id="{048FA676-04D5-EB2B-7CEA-6EBA776BDFF4}"/>
              </a:ext>
            </a:extLst>
          </p:cNvPr>
          <p:cNvSpPr/>
          <p:nvPr/>
        </p:nvSpPr>
        <p:spPr>
          <a:xfrm>
            <a:off x="5626608" y="4002426"/>
            <a:ext cx="5961825" cy="697373"/>
          </a:xfrm>
          <a:prstGeom prst="rect">
            <a:avLst/>
          </a:prstGeom>
          <a:noFill/>
          <a:ln w="9525">
            <a:solidFill>
              <a:schemeClr val="bg2">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28600" indent="-228600">
              <a:buClr>
                <a:schemeClr val="tx2"/>
              </a:buClr>
              <a:buSzPct val="70000"/>
              <a:buFont typeface="Arial" panose="020B0604020202020204" pitchFamily="34" charset="0"/>
              <a:buChar char="►"/>
            </a:pPr>
            <a:r>
              <a:rPr lang="cs-CZ" sz="1200" dirty="0">
                <a:solidFill>
                  <a:schemeClr val="bg2"/>
                </a:solidFill>
              </a:rPr>
              <a:t>Veřejný sektor musí v analýze hodnoty za peníze porovnat alternativu implementace projektu prostřednictvím standardní veřejné zakázky a implementace metodou PPP. Vybrat musí tu, která je podle výpočtu výhodnější. </a:t>
            </a:r>
            <a:endParaRPr lang="en-GB" sz="1200" dirty="0">
              <a:solidFill>
                <a:schemeClr val="bg2"/>
              </a:solidFill>
            </a:endParaRPr>
          </a:p>
        </p:txBody>
      </p:sp>
      <p:sp>
        <p:nvSpPr>
          <p:cNvPr id="15" name="Oval 14">
            <a:extLst>
              <a:ext uri="{FF2B5EF4-FFF2-40B4-BE49-F238E27FC236}">
                <a16:creationId xmlns:a16="http://schemas.microsoft.com/office/drawing/2014/main" id="{320B0272-51DF-3115-4F45-FCF488049617}"/>
              </a:ext>
            </a:extLst>
          </p:cNvPr>
          <p:cNvSpPr/>
          <p:nvPr/>
        </p:nvSpPr>
        <p:spPr>
          <a:xfrm>
            <a:off x="2556079" y="2608076"/>
            <a:ext cx="262128" cy="262128"/>
          </a:xfrm>
          <a:prstGeom prst="ellipse">
            <a:avLst/>
          </a:prstGeom>
          <a:solidFill>
            <a:srgbClr val="8080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cs-CZ" sz="1200" dirty="0">
              <a:solidFill>
                <a:schemeClr val="tx1"/>
              </a:solidFill>
              <a:latin typeface="+mj-lt"/>
            </a:endParaRPr>
          </a:p>
        </p:txBody>
      </p:sp>
      <p:sp>
        <p:nvSpPr>
          <p:cNvPr id="16" name="Rectangle: Rounded Corners 15">
            <a:extLst>
              <a:ext uri="{FF2B5EF4-FFF2-40B4-BE49-F238E27FC236}">
                <a16:creationId xmlns:a16="http://schemas.microsoft.com/office/drawing/2014/main" id="{1F6B571F-FD32-C8D1-5447-8C3198DFE654}"/>
              </a:ext>
            </a:extLst>
          </p:cNvPr>
          <p:cNvSpPr/>
          <p:nvPr/>
        </p:nvSpPr>
        <p:spPr>
          <a:xfrm>
            <a:off x="3131237" y="2453393"/>
            <a:ext cx="2322575" cy="540000"/>
          </a:xfrm>
          <a:prstGeom prst="roundRect">
            <a:avLst/>
          </a:prstGeom>
          <a:noFill/>
          <a:ln w="1905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cs-CZ" sz="1400" dirty="0">
                <a:solidFill>
                  <a:schemeClr val="bg1"/>
                </a:solidFill>
                <a:latin typeface="+mj-lt"/>
              </a:rPr>
              <a:t>Mám tým připravený řídit větší projekty?</a:t>
            </a:r>
          </a:p>
        </p:txBody>
      </p:sp>
      <p:cxnSp>
        <p:nvCxnSpPr>
          <p:cNvPr id="45" name="Straight Arrow Connector 44">
            <a:extLst>
              <a:ext uri="{FF2B5EF4-FFF2-40B4-BE49-F238E27FC236}">
                <a16:creationId xmlns:a16="http://schemas.microsoft.com/office/drawing/2014/main" id="{B2605B16-284F-87F6-0684-309B8BBA565C}"/>
              </a:ext>
            </a:extLst>
          </p:cNvPr>
          <p:cNvCxnSpPr>
            <a:stCxn id="10" idx="4"/>
            <a:endCxn id="15" idx="0"/>
          </p:cNvCxnSpPr>
          <p:nvPr/>
        </p:nvCxnSpPr>
        <p:spPr>
          <a:xfrm>
            <a:off x="2687143" y="2064218"/>
            <a:ext cx="0" cy="543858"/>
          </a:xfrm>
          <a:prstGeom prst="straightConnector1">
            <a:avLst/>
          </a:prstGeom>
          <a:ln w="9525">
            <a:solidFill>
              <a:schemeClr val="bg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A2D3217-C746-D66E-5DBF-3BB4542F50EA}"/>
              </a:ext>
            </a:extLst>
          </p:cNvPr>
          <p:cNvCxnSpPr>
            <a:stCxn id="15" idx="4"/>
            <a:endCxn id="35" idx="0"/>
          </p:cNvCxnSpPr>
          <p:nvPr/>
        </p:nvCxnSpPr>
        <p:spPr>
          <a:xfrm>
            <a:off x="2687143" y="2870204"/>
            <a:ext cx="0" cy="543858"/>
          </a:xfrm>
          <a:prstGeom prst="straightConnector1">
            <a:avLst/>
          </a:prstGeom>
          <a:ln w="9525">
            <a:solidFill>
              <a:schemeClr val="bg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3D8903E6-993A-6179-79FD-8EE6A96721F1}"/>
              </a:ext>
            </a:extLst>
          </p:cNvPr>
          <p:cNvCxnSpPr>
            <a:stCxn id="35" idx="4"/>
            <a:endCxn id="40" idx="0"/>
          </p:cNvCxnSpPr>
          <p:nvPr/>
        </p:nvCxnSpPr>
        <p:spPr>
          <a:xfrm>
            <a:off x="2687143" y="3676190"/>
            <a:ext cx="0" cy="543858"/>
          </a:xfrm>
          <a:prstGeom prst="straightConnector1">
            <a:avLst/>
          </a:prstGeom>
          <a:ln w="9525">
            <a:solidFill>
              <a:schemeClr val="bg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ED426FA5-ED68-33AB-1407-5F1C4C6CE092}"/>
              </a:ext>
            </a:extLst>
          </p:cNvPr>
          <p:cNvCxnSpPr>
            <a:cxnSpLocks/>
            <a:stCxn id="40" idx="4"/>
          </p:cNvCxnSpPr>
          <p:nvPr/>
        </p:nvCxnSpPr>
        <p:spPr>
          <a:xfrm>
            <a:off x="2687143" y="4482176"/>
            <a:ext cx="0" cy="543858"/>
          </a:xfrm>
          <a:prstGeom prst="straightConnector1">
            <a:avLst/>
          </a:prstGeom>
          <a:ln w="9525">
            <a:solidFill>
              <a:schemeClr val="bg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19419821-7D34-2963-2547-50E4E7D4BA20}"/>
              </a:ext>
            </a:extLst>
          </p:cNvPr>
          <p:cNvSpPr/>
          <p:nvPr/>
        </p:nvSpPr>
        <p:spPr>
          <a:xfrm>
            <a:off x="5626608" y="2390453"/>
            <a:ext cx="5961825" cy="697373"/>
          </a:xfrm>
          <a:prstGeom prst="rect">
            <a:avLst/>
          </a:prstGeom>
          <a:noFill/>
          <a:ln w="9525">
            <a:solidFill>
              <a:schemeClr val="bg2">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28600" indent="-228600">
              <a:buClr>
                <a:schemeClr val="tx2"/>
              </a:buClr>
              <a:buSzPct val="70000"/>
              <a:buFont typeface="Arial" panose="020B0604020202020204" pitchFamily="34" charset="0"/>
              <a:buChar char="►"/>
            </a:pPr>
            <a:r>
              <a:rPr lang="cs-CZ" sz="1200" dirty="0">
                <a:solidFill>
                  <a:schemeClr val="bg2"/>
                </a:solidFill>
              </a:rPr>
              <a:t>PPP projekty jsou komplexní a vyžadují dostatečnou personální vybavenost. Vlastní tým je třeba na přípravu projektu ve spolupráci s poradci, v průběhu veřejné zakázky a na monitoring během provozní fáze. </a:t>
            </a:r>
            <a:endParaRPr lang="en-GB" sz="1200" dirty="0">
              <a:solidFill>
                <a:schemeClr val="bg2"/>
              </a:solidFill>
            </a:endParaRPr>
          </a:p>
        </p:txBody>
      </p:sp>
      <p:sp>
        <p:nvSpPr>
          <p:cNvPr id="69" name="TextBox 68">
            <a:extLst>
              <a:ext uri="{FF2B5EF4-FFF2-40B4-BE49-F238E27FC236}">
                <a16:creationId xmlns:a16="http://schemas.microsoft.com/office/drawing/2014/main" id="{4C6CF884-2B53-F30E-71D4-9211BDB38EF1}"/>
              </a:ext>
            </a:extLst>
          </p:cNvPr>
          <p:cNvSpPr txBox="1"/>
          <p:nvPr/>
        </p:nvSpPr>
        <p:spPr>
          <a:xfrm>
            <a:off x="2635509" y="3021709"/>
            <a:ext cx="486443" cy="221599"/>
          </a:xfrm>
          <a:prstGeom prst="rect">
            <a:avLst/>
          </a:prstGeom>
          <a:noFill/>
        </p:spPr>
        <p:txBody>
          <a:bodyPr wrap="square" lIns="0" tIns="36576" rIns="0" bIns="0" rtlCol="0" anchor="ctr">
            <a:spAutoFit/>
          </a:bodyPr>
          <a:lstStyle/>
          <a:p>
            <a:pPr algn="ctr">
              <a:spcAft>
                <a:spcPts val="600"/>
              </a:spcAft>
              <a:buClr>
                <a:schemeClr val="tx2"/>
              </a:buClr>
              <a:buSzPct val="80000"/>
            </a:pPr>
            <a:r>
              <a:rPr lang="cs-CZ" sz="1200" dirty="0">
                <a:solidFill>
                  <a:schemeClr val="bg1"/>
                </a:solidFill>
                <a:latin typeface="+mj-lt"/>
                <a:cs typeface="Arial" panose="020B0604020202020204" pitchFamily="34" charset="0"/>
              </a:rPr>
              <a:t>ano</a:t>
            </a:r>
          </a:p>
        </p:txBody>
      </p:sp>
      <p:sp>
        <p:nvSpPr>
          <p:cNvPr id="70" name="TextBox 69">
            <a:extLst>
              <a:ext uri="{FF2B5EF4-FFF2-40B4-BE49-F238E27FC236}">
                <a16:creationId xmlns:a16="http://schemas.microsoft.com/office/drawing/2014/main" id="{16A83867-0036-7FE8-236E-8EA552A3F500}"/>
              </a:ext>
            </a:extLst>
          </p:cNvPr>
          <p:cNvSpPr txBox="1"/>
          <p:nvPr/>
        </p:nvSpPr>
        <p:spPr>
          <a:xfrm>
            <a:off x="2635509" y="3837320"/>
            <a:ext cx="486443" cy="221599"/>
          </a:xfrm>
          <a:prstGeom prst="rect">
            <a:avLst/>
          </a:prstGeom>
          <a:noFill/>
        </p:spPr>
        <p:txBody>
          <a:bodyPr wrap="square" lIns="0" tIns="36576" rIns="0" bIns="0" rtlCol="0" anchor="ctr">
            <a:spAutoFit/>
          </a:bodyPr>
          <a:lstStyle/>
          <a:p>
            <a:pPr algn="ctr">
              <a:spcAft>
                <a:spcPts val="600"/>
              </a:spcAft>
              <a:buClr>
                <a:schemeClr val="tx2"/>
              </a:buClr>
              <a:buSzPct val="80000"/>
            </a:pPr>
            <a:r>
              <a:rPr lang="cs-CZ" sz="1200" dirty="0">
                <a:solidFill>
                  <a:schemeClr val="bg1"/>
                </a:solidFill>
                <a:latin typeface="+mj-lt"/>
                <a:cs typeface="Arial" panose="020B0604020202020204" pitchFamily="34" charset="0"/>
              </a:rPr>
              <a:t>ano</a:t>
            </a:r>
          </a:p>
        </p:txBody>
      </p:sp>
      <p:sp>
        <p:nvSpPr>
          <p:cNvPr id="71" name="TextBox 70">
            <a:extLst>
              <a:ext uri="{FF2B5EF4-FFF2-40B4-BE49-F238E27FC236}">
                <a16:creationId xmlns:a16="http://schemas.microsoft.com/office/drawing/2014/main" id="{5AF2F7C7-B272-4FA8-2670-54EBA13A9110}"/>
              </a:ext>
            </a:extLst>
          </p:cNvPr>
          <p:cNvSpPr txBox="1"/>
          <p:nvPr/>
        </p:nvSpPr>
        <p:spPr>
          <a:xfrm>
            <a:off x="2635509" y="4643306"/>
            <a:ext cx="486443" cy="221599"/>
          </a:xfrm>
          <a:prstGeom prst="rect">
            <a:avLst/>
          </a:prstGeom>
          <a:noFill/>
        </p:spPr>
        <p:txBody>
          <a:bodyPr wrap="square" lIns="0" tIns="36576" rIns="0" bIns="0" rtlCol="0" anchor="ctr">
            <a:spAutoFit/>
          </a:bodyPr>
          <a:lstStyle/>
          <a:p>
            <a:pPr algn="ctr">
              <a:spcAft>
                <a:spcPts val="600"/>
              </a:spcAft>
              <a:buClr>
                <a:schemeClr val="tx2"/>
              </a:buClr>
              <a:buSzPct val="80000"/>
            </a:pPr>
            <a:r>
              <a:rPr lang="cs-CZ" sz="1200" dirty="0">
                <a:solidFill>
                  <a:schemeClr val="bg1"/>
                </a:solidFill>
                <a:latin typeface="+mj-lt"/>
                <a:cs typeface="Arial" panose="020B0604020202020204" pitchFamily="34" charset="0"/>
              </a:rPr>
              <a:t>ano</a:t>
            </a:r>
          </a:p>
        </p:txBody>
      </p:sp>
      <p:cxnSp>
        <p:nvCxnSpPr>
          <p:cNvPr id="78" name="Straight Arrow Connector 77">
            <a:extLst>
              <a:ext uri="{FF2B5EF4-FFF2-40B4-BE49-F238E27FC236}">
                <a16:creationId xmlns:a16="http://schemas.microsoft.com/office/drawing/2014/main" id="{4955994F-6A32-AB67-A6E0-2893A1FD2332}"/>
              </a:ext>
            </a:extLst>
          </p:cNvPr>
          <p:cNvCxnSpPr>
            <a:cxnSpLocks/>
            <a:stCxn id="10" idx="2"/>
          </p:cNvCxnSpPr>
          <p:nvPr/>
        </p:nvCxnSpPr>
        <p:spPr>
          <a:xfrm flipH="1">
            <a:off x="1809615" y="1933154"/>
            <a:ext cx="746464" cy="0"/>
          </a:xfrm>
          <a:prstGeom prst="straightConnector1">
            <a:avLst/>
          </a:prstGeom>
          <a:ln w="9525">
            <a:solidFill>
              <a:schemeClr val="bg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F29ABE4F-6161-1377-000B-33078BBDBA02}"/>
              </a:ext>
            </a:extLst>
          </p:cNvPr>
          <p:cNvCxnSpPr>
            <a:cxnSpLocks/>
          </p:cNvCxnSpPr>
          <p:nvPr/>
        </p:nvCxnSpPr>
        <p:spPr>
          <a:xfrm flipH="1" flipV="1">
            <a:off x="1809615" y="2738663"/>
            <a:ext cx="746464" cy="1865"/>
          </a:xfrm>
          <a:prstGeom prst="straightConnector1">
            <a:avLst/>
          </a:prstGeom>
          <a:ln w="9525">
            <a:solidFill>
              <a:schemeClr val="bg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867C1C87-C8E6-3294-36BD-31484742D6BB}"/>
              </a:ext>
            </a:extLst>
          </p:cNvPr>
          <p:cNvCxnSpPr>
            <a:cxnSpLocks/>
          </p:cNvCxnSpPr>
          <p:nvPr/>
        </p:nvCxnSpPr>
        <p:spPr>
          <a:xfrm flipH="1">
            <a:off x="1809615" y="3544639"/>
            <a:ext cx="746464" cy="0"/>
          </a:xfrm>
          <a:prstGeom prst="straightConnector1">
            <a:avLst/>
          </a:prstGeom>
          <a:ln w="9525">
            <a:solidFill>
              <a:schemeClr val="bg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C5806B6F-A1D0-5188-F5E7-D9ECBCB97228}"/>
              </a:ext>
            </a:extLst>
          </p:cNvPr>
          <p:cNvCxnSpPr>
            <a:cxnSpLocks/>
          </p:cNvCxnSpPr>
          <p:nvPr/>
        </p:nvCxnSpPr>
        <p:spPr>
          <a:xfrm flipH="1" flipV="1">
            <a:off x="1809615" y="4343345"/>
            <a:ext cx="746464" cy="1865"/>
          </a:xfrm>
          <a:prstGeom prst="straightConnector1">
            <a:avLst/>
          </a:prstGeom>
          <a:ln w="9525">
            <a:solidFill>
              <a:schemeClr val="bg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864F26A1-C3AC-6EBA-61F0-70444B321470}"/>
              </a:ext>
            </a:extLst>
          </p:cNvPr>
          <p:cNvSpPr txBox="1"/>
          <p:nvPr/>
        </p:nvSpPr>
        <p:spPr>
          <a:xfrm>
            <a:off x="1893625" y="2518929"/>
            <a:ext cx="486443" cy="221599"/>
          </a:xfrm>
          <a:prstGeom prst="rect">
            <a:avLst/>
          </a:prstGeom>
          <a:noFill/>
        </p:spPr>
        <p:txBody>
          <a:bodyPr wrap="square" lIns="0" tIns="36576" rIns="0" bIns="0" rtlCol="0" anchor="ctr">
            <a:spAutoFit/>
          </a:bodyPr>
          <a:lstStyle/>
          <a:p>
            <a:pPr algn="ctr">
              <a:spcAft>
                <a:spcPts val="600"/>
              </a:spcAft>
              <a:buClr>
                <a:schemeClr val="tx2"/>
              </a:buClr>
              <a:buSzPct val="80000"/>
            </a:pPr>
            <a:r>
              <a:rPr lang="cs-CZ" sz="1200" dirty="0">
                <a:solidFill>
                  <a:schemeClr val="bg1"/>
                </a:solidFill>
                <a:latin typeface="+mj-lt"/>
                <a:cs typeface="Arial" panose="020B0604020202020204" pitchFamily="34" charset="0"/>
              </a:rPr>
              <a:t>ne</a:t>
            </a:r>
          </a:p>
        </p:txBody>
      </p:sp>
      <p:sp>
        <p:nvSpPr>
          <p:cNvPr id="90" name="TextBox 89">
            <a:extLst>
              <a:ext uri="{FF2B5EF4-FFF2-40B4-BE49-F238E27FC236}">
                <a16:creationId xmlns:a16="http://schemas.microsoft.com/office/drawing/2014/main" id="{C1487AFD-8D31-C9CD-DC9A-5A7A4EFB97FB}"/>
              </a:ext>
            </a:extLst>
          </p:cNvPr>
          <p:cNvSpPr txBox="1"/>
          <p:nvPr/>
        </p:nvSpPr>
        <p:spPr>
          <a:xfrm>
            <a:off x="1893625" y="3317503"/>
            <a:ext cx="486443" cy="221599"/>
          </a:xfrm>
          <a:prstGeom prst="rect">
            <a:avLst/>
          </a:prstGeom>
          <a:noFill/>
        </p:spPr>
        <p:txBody>
          <a:bodyPr wrap="square" lIns="0" tIns="36576" rIns="0" bIns="0" rtlCol="0" anchor="ctr">
            <a:spAutoFit/>
          </a:bodyPr>
          <a:lstStyle/>
          <a:p>
            <a:pPr algn="ctr">
              <a:spcAft>
                <a:spcPts val="600"/>
              </a:spcAft>
              <a:buClr>
                <a:schemeClr val="tx2"/>
              </a:buClr>
              <a:buSzPct val="80000"/>
            </a:pPr>
            <a:r>
              <a:rPr lang="cs-CZ" sz="1200" dirty="0">
                <a:solidFill>
                  <a:schemeClr val="bg1"/>
                </a:solidFill>
                <a:latin typeface="+mj-lt"/>
                <a:cs typeface="Arial" panose="020B0604020202020204" pitchFamily="34" charset="0"/>
              </a:rPr>
              <a:t>ne</a:t>
            </a:r>
          </a:p>
        </p:txBody>
      </p:sp>
      <p:sp>
        <p:nvSpPr>
          <p:cNvPr id="91" name="TextBox 90">
            <a:extLst>
              <a:ext uri="{FF2B5EF4-FFF2-40B4-BE49-F238E27FC236}">
                <a16:creationId xmlns:a16="http://schemas.microsoft.com/office/drawing/2014/main" id="{C0682BA2-ECF2-68EA-7320-23CF9814237F}"/>
              </a:ext>
            </a:extLst>
          </p:cNvPr>
          <p:cNvSpPr txBox="1"/>
          <p:nvPr/>
        </p:nvSpPr>
        <p:spPr>
          <a:xfrm>
            <a:off x="1893625" y="4129211"/>
            <a:ext cx="486443" cy="221599"/>
          </a:xfrm>
          <a:prstGeom prst="rect">
            <a:avLst/>
          </a:prstGeom>
          <a:noFill/>
        </p:spPr>
        <p:txBody>
          <a:bodyPr wrap="square" lIns="0" tIns="36576" rIns="0" bIns="0" rtlCol="0" anchor="ctr">
            <a:spAutoFit/>
          </a:bodyPr>
          <a:lstStyle/>
          <a:p>
            <a:pPr algn="ctr">
              <a:spcAft>
                <a:spcPts val="600"/>
              </a:spcAft>
              <a:buClr>
                <a:schemeClr val="tx2"/>
              </a:buClr>
              <a:buSzPct val="80000"/>
            </a:pPr>
            <a:r>
              <a:rPr lang="cs-CZ" sz="1200" dirty="0">
                <a:solidFill>
                  <a:schemeClr val="bg1"/>
                </a:solidFill>
                <a:latin typeface="+mj-lt"/>
                <a:cs typeface="Arial" panose="020B0604020202020204" pitchFamily="34" charset="0"/>
              </a:rPr>
              <a:t>ne</a:t>
            </a:r>
          </a:p>
        </p:txBody>
      </p:sp>
    </p:spTree>
    <p:extLst>
      <p:ext uri="{BB962C8B-B14F-4D97-AF65-F5344CB8AC3E}">
        <p14:creationId xmlns:p14="http://schemas.microsoft.com/office/powerpoint/2010/main" val="1936233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061197-BE9D-44D1-AB2D-91245D9E4208}"/>
              </a:ext>
            </a:extLst>
          </p:cNvPr>
          <p:cNvSpPr>
            <a:spLocks noGrp="1"/>
          </p:cNvSpPr>
          <p:nvPr>
            <p:ph type="body" sz="quarter" idx="10"/>
          </p:nvPr>
        </p:nvSpPr>
        <p:spPr/>
        <p:txBody>
          <a:bodyPr/>
          <a:lstStyle/>
          <a:p>
            <a:r>
              <a:rPr lang="cs-CZ" dirty="0"/>
              <a:t>Model PPP dostupné nájemní bydlení </a:t>
            </a:r>
            <a:endParaRPr lang="en-US" dirty="0"/>
          </a:p>
        </p:txBody>
      </p:sp>
      <p:pic>
        <p:nvPicPr>
          <p:cNvPr id="2" name="Picture 1">
            <a:extLst>
              <a:ext uri="{FF2B5EF4-FFF2-40B4-BE49-F238E27FC236}">
                <a16:creationId xmlns:a16="http://schemas.microsoft.com/office/drawing/2014/main" id="{B2EF8AD0-1CB9-60FF-2072-BC30BDBDFBFE}"/>
              </a:ext>
            </a:extLst>
          </p:cNvPr>
          <p:cNvPicPr>
            <a:picLocks noChangeAspect="1"/>
          </p:cNvPicPr>
          <p:nvPr/>
        </p:nvPicPr>
        <p:blipFill rotWithShape="1">
          <a:blip r:embed="rId4">
            <a:extLst>
              <a:ext uri="{28A0092B-C50C-407E-A947-70E740481C1C}">
                <a14:useLocalDpi xmlns:a14="http://schemas.microsoft.com/office/drawing/2010/main" val="0"/>
              </a:ext>
            </a:extLst>
          </a:blip>
          <a:srcRect l="20583" r="7737"/>
          <a:stretch/>
        </p:blipFill>
        <p:spPr>
          <a:xfrm>
            <a:off x="4826526" y="0"/>
            <a:ext cx="7371825" cy="6858000"/>
          </a:xfrm>
          <a:prstGeom prst="rect">
            <a:avLst/>
          </a:prstGeom>
        </p:spPr>
      </p:pic>
      <p:sp>
        <p:nvSpPr>
          <p:cNvPr id="4" name="37c92584-f093-4b91-90a4-4154c487c464">
            <a:extLst>
              <a:ext uri="{FF2B5EF4-FFF2-40B4-BE49-F238E27FC236}">
                <a16:creationId xmlns:a16="http://schemas.microsoft.com/office/drawing/2014/main" id="{FA062BE9-6DC9-6AAC-7A1A-0441F0743C1F}"/>
              </a:ext>
            </a:extLst>
          </p:cNvPr>
          <p:cNvSpPr>
            <a:spLocks noChangeAspect="1"/>
          </p:cNvSpPr>
          <p:nvPr>
            <p:custDataLst>
              <p:tags r:id="rId1"/>
            </p:custDataLst>
          </p:nvPr>
        </p:nvSpPr>
        <p:spPr>
          <a:xfrm>
            <a:off x="11175065" y="6222688"/>
            <a:ext cx="435013" cy="439278"/>
          </a:xfrm>
          <a:prstGeom prst="rect">
            <a:avLst/>
          </a:prstGeom>
          <a:blipFill>
            <a:blip r:embed="rId5">
              <a:extLst>
                <a:ext uri="{96DAC541-7B7A-43D3-8B79-37D633B846F1}">
                  <asvg:svgBlip xmlns:asvg="http://schemas.microsoft.com/office/drawing/2016/SVG/main" r:embed="rId6"/>
                </a:ext>
              </a:extLst>
            </a:blip>
            <a:stretch>
              <a:fillRect/>
            </a:stretch>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cs-CZ" sz="1200" dirty="0">
              <a:solidFill>
                <a:schemeClr val="tx1"/>
              </a:solidFill>
            </a:endParaRPr>
          </a:p>
        </p:txBody>
      </p:sp>
    </p:spTree>
    <p:extLst>
      <p:ext uri="{BB962C8B-B14F-4D97-AF65-F5344CB8AC3E}">
        <p14:creationId xmlns:p14="http://schemas.microsoft.com/office/powerpoint/2010/main" val="3371807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51D3456-DD8A-4A34-BE7C-0B0B93419D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3" name="Object 2" hidden="1">
                        <a:extLst>
                          <a:ext uri="{FF2B5EF4-FFF2-40B4-BE49-F238E27FC236}">
                            <a16:creationId xmlns:a16="http://schemas.microsoft.com/office/drawing/2014/main" id="{851D3456-DD8A-4A34-BE7C-0B0B93419D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FF61B4D-D362-41F2-9691-29A36306698C}"/>
              </a:ext>
            </a:extLst>
          </p:cNvPr>
          <p:cNvSpPr>
            <a:spLocks noGrp="1"/>
          </p:cNvSpPr>
          <p:nvPr>
            <p:ph type="title"/>
          </p:nvPr>
        </p:nvSpPr>
        <p:spPr/>
        <p:txBody>
          <a:bodyPr vert="horz"/>
          <a:lstStyle/>
          <a:p>
            <a:r>
              <a:rPr lang="cs-CZ" dirty="0"/>
              <a:t>PPP model dostupné bydlení s platbou za dostupnost</a:t>
            </a:r>
            <a:endParaRPr lang="en-US" dirty="0"/>
          </a:p>
        </p:txBody>
      </p:sp>
      <p:sp>
        <p:nvSpPr>
          <p:cNvPr id="7" name="TextBox 6">
            <a:extLst>
              <a:ext uri="{FF2B5EF4-FFF2-40B4-BE49-F238E27FC236}">
                <a16:creationId xmlns:a16="http://schemas.microsoft.com/office/drawing/2014/main" id="{C8B31194-4FE5-AF6A-2842-EB6CBC1D6B24}"/>
              </a:ext>
            </a:extLst>
          </p:cNvPr>
          <p:cNvSpPr txBox="1"/>
          <p:nvPr/>
        </p:nvSpPr>
        <p:spPr>
          <a:xfrm>
            <a:off x="4957351" y="1034198"/>
            <a:ext cx="2341879" cy="720000"/>
          </a:xfrm>
          <a:prstGeom prst="rect">
            <a:avLst/>
          </a:prstGeom>
          <a:solidFill>
            <a:srgbClr val="FFE600"/>
          </a:solidFill>
        </p:spPr>
        <p:txBody>
          <a:bodyPr wrap="square" lIns="47836" tIns="48601" rIns="47836" bIns="47836" rtlCol="0" anchor="ctr" anchorCtr="0">
            <a:noAutofit/>
          </a:bodyPr>
          <a:lstStyle/>
          <a:p>
            <a:pPr algn="ctr" defTabSz="1215055">
              <a:lnSpc>
                <a:spcPct val="85000"/>
              </a:lnSpc>
              <a:spcAft>
                <a:spcPts val="797"/>
              </a:spcAft>
              <a:buClr>
                <a:srgbClr val="FFE600"/>
              </a:buClr>
              <a:buSzPct val="70000"/>
            </a:pPr>
            <a:r>
              <a:rPr lang="cs-CZ" sz="1400" b="1" kern="0" dirty="0">
                <a:solidFill>
                  <a:srgbClr val="000000"/>
                </a:solidFill>
                <a:latin typeface="+mj-lt"/>
              </a:rPr>
              <a:t>Municipalita / zadávající autorita</a:t>
            </a:r>
          </a:p>
        </p:txBody>
      </p:sp>
      <p:sp>
        <p:nvSpPr>
          <p:cNvPr id="8" name="TextBox 7">
            <a:extLst>
              <a:ext uri="{FF2B5EF4-FFF2-40B4-BE49-F238E27FC236}">
                <a16:creationId xmlns:a16="http://schemas.microsoft.com/office/drawing/2014/main" id="{4911A235-58B6-7590-62E6-572E4B71F42E}"/>
              </a:ext>
            </a:extLst>
          </p:cNvPr>
          <p:cNvSpPr txBox="1"/>
          <p:nvPr/>
        </p:nvSpPr>
        <p:spPr>
          <a:xfrm>
            <a:off x="4957351" y="3107718"/>
            <a:ext cx="2341879" cy="720000"/>
          </a:xfrm>
          <a:prstGeom prst="rect">
            <a:avLst/>
          </a:prstGeom>
          <a:solidFill>
            <a:srgbClr val="FFE600"/>
          </a:solidFill>
        </p:spPr>
        <p:txBody>
          <a:bodyPr wrap="square" lIns="47836" tIns="48601" rIns="47836" bIns="47836" rtlCol="0" anchor="ctr" anchorCtr="0">
            <a:noAutofit/>
          </a:bodyPr>
          <a:lstStyle/>
          <a:p>
            <a:pPr marL="0" marR="0" lvl="0" indent="0" algn="ctr" defTabSz="1215055" eaLnBrk="1" fontAlgn="auto" latinLnBrk="0" hangingPunct="1">
              <a:lnSpc>
                <a:spcPct val="85000"/>
              </a:lnSpc>
              <a:spcBef>
                <a:spcPts val="0"/>
              </a:spcBef>
              <a:spcAft>
                <a:spcPts val="797"/>
              </a:spcAft>
              <a:buClr>
                <a:srgbClr val="FFE600"/>
              </a:buClr>
              <a:buSzPct val="70000"/>
              <a:buFontTx/>
              <a:buNone/>
              <a:tabLst/>
              <a:defRPr/>
            </a:pPr>
            <a:r>
              <a:rPr kumimoji="0" lang="cs-CZ" sz="1400" b="1" i="0" u="none" strike="noStrike" kern="0" cap="none" spc="0" normalizeH="0" baseline="0" dirty="0">
                <a:ln>
                  <a:noFill/>
                </a:ln>
                <a:solidFill>
                  <a:srgbClr val="000000"/>
                </a:solidFill>
                <a:effectLst/>
                <a:uLnTx/>
                <a:uFillTx/>
                <a:latin typeface="+mj-lt"/>
              </a:rPr>
              <a:t>Projektový podnik PPP (SPV)</a:t>
            </a:r>
          </a:p>
        </p:txBody>
      </p:sp>
      <p:sp>
        <p:nvSpPr>
          <p:cNvPr id="9" name="TextBox 8">
            <a:extLst>
              <a:ext uri="{FF2B5EF4-FFF2-40B4-BE49-F238E27FC236}">
                <a16:creationId xmlns:a16="http://schemas.microsoft.com/office/drawing/2014/main" id="{B7E2BE4F-CA6B-090C-0730-60DF928B1437}"/>
              </a:ext>
            </a:extLst>
          </p:cNvPr>
          <p:cNvSpPr txBox="1"/>
          <p:nvPr/>
        </p:nvSpPr>
        <p:spPr>
          <a:xfrm>
            <a:off x="7491951" y="2231582"/>
            <a:ext cx="2526688" cy="398752"/>
          </a:xfrm>
          <a:prstGeom prst="rect">
            <a:avLst/>
          </a:prstGeom>
          <a:noFill/>
          <a:ln w="9525">
            <a:solidFill>
              <a:srgbClr val="808080"/>
            </a:solidFill>
          </a:ln>
        </p:spPr>
        <p:txBody>
          <a:bodyPr wrap="square" lIns="47836" tIns="48601" rIns="47836" bIns="47836" rtlCol="0" anchor="ctr" anchorCtr="0">
            <a:noAutofit/>
          </a:bodyPr>
          <a:lstStyle/>
          <a:p>
            <a:pPr marL="0" marR="0" lvl="0" indent="0" algn="ctr" defTabSz="1215055" eaLnBrk="1" fontAlgn="auto" latinLnBrk="0" hangingPunct="1">
              <a:lnSpc>
                <a:spcPct val="85000"/>
              </a:lnSpc>
              <a:spcBef>
                <a:spcPts val="0"/>
              </a:spcBef>
              <a:spcAft>
                <a:spcPts val="797"/>
              </a:spcAft>
              <a:buClr>
                <a:srgbClr val="FFE600"/>
              </a:buClr>
              <a:buSzPct val="70000"/>
              <a:buFontTx/>
              <a:buNone/>
              <a:tabLst/>
              <a:defRPr/>
            </a:pPr>
            <a:r>
              <a:rPr lang="cs-CZ" sz="1400" b="1" kern="0" dirty="0">
                <a:solidFill>
                  <a:srgbClr val="000000"/>
                </a:solidFill>
                <a:latin typeface="+mj-lt"/>
              </a:rPr>
              <a:t>Podpůrné instituce*</a:t>
            </a:r>
            <a:endParaRPr kumimoji="0" lang="cs-CZ" sz="1400" b="1" i="0" u="none" strike="noStrike" kern="0" cap="none" spc="0" normalizeH="0" baseline="0" noProof="0" dirty="0">
              <a:ln>
                <a:noFill/>
              </a:ln>
              <a:solidFill>
                <a:srgbClr val="000000"/>
              </a:solidFill>
              <a:effectLst/>
              <a:uLnTx/>
              <a:uFillTx/>
              <a:latin typeface="+mj-lt"/>
            </a:endParaRPr>
          </a:p>
        </p:txBody>
      </p:sp>
      <p:cxnSp>
        <p:nvCxnSpPr>
          <p:cNvPr id="10" name="Straight Connector 9">
            <a:extLst>
              <a:ext uri="{FF2B5EF4-FFF2-40B4-BE49-F238E27FC236}">
                <a16:creationId xmlns:a16="http://schemas.microsoft.com/office/drawing/2014/main" id="{C719F0DD-F400-A76D-384F-1B787EB9C5B4}"/>
              </a:ext>
            </a:extLst>
          </p:cNvPr>
          <p:cNvCxnSpPr>
            <a:cxnSpLocks/>
            <a:stCxn id="9" idx="0"/>
            <a:endCxn id="7" idx="2"/>
          </p:cNvCxnSpPr>
          <p:nvPr/>
        </p:nvCxnSpPr>
        <p:spPr>
          <a:xfrm flipH="1" flipV="1">
            <a:off x="6128291" y="1754198"/>
            <a:ext cx="2627004" cy="477384"/>
          </a:xfrm>
          <a:prstGeom prst="line">
            <a:avLst/>
          </a:prstGeom>
          <a:noFill/>
          <a:ln w="9525" cap="flat" cmpd="sng" algn="ctr">
            <a:solidFill>
              <a:srgbClr val="808080"/>
            </a:solidFill>
            <a:prstDash val="dash"/>
            <a:round/>
            <a:headEnd type="none" w="med" len="med"/>
            <a:tailEnd type="none" w="med" len="med"/>
          </a:ln>
          <a:effectLst/>
        </p:spPr>
      </p:cxnSp>
      <p:cxnSp>
        <p:nvCxnSpPr>
          <p:cNvPr id="11" name="Straight Connector 10">
            <a:extLst>
              <a:ext uri="{FF2B5EF4-FFF2-40B4-BE49-F238E27FC236}">
                <a16:creationId xmlns:a16="http://schemas.microsoft.com/office/drawing/2014/main" id="{07B1B236-E2B3-EE66-759D-02C845C92FCD}"/>
              </a:ext>
            </a:extLst>
          </p:cNvPr>
          <p:cNvCxnSpPr>
            <a:cxnSpLocks/>
            <a:stCxn id="9" idx="2"/>
            <a:endCxn id="8" idx="0"/>
          </p:cNvCxnSpPr>
          <p:nvPr/>
        </p:nvCxnSpPr>
        <p:spPr>
          <a:xfrm flipH="1">
            <a:off x="6128291" y="2630334"/>
            <a:ext cx="2627004" cy="477384"/>
          </a:xfrm>
          <a:prstGeom prst="line">
            <a:avLst/>
          </a:prstGeom>
          <a:noFill/>
          <a:ln w="9525" cap="flat" cmpd="sng" algn="ctr">
            <a:solidFill>
              <a:srgbClr val="808080"/>
            </a:solidFill>
            <a:prstDash val="dash"/>
            <a:round/>
            <a:headEnd type="none" w="med" len="med"/>
            <a:tailEnd type="none" w="med" len="med"/>
          </a:ln>
          <a:effectLst/>
        </p:spPr>
      </p:cxnSp>
      <p:sp>
        <p:nvSpPr>
          <p:cNvPr id="12" name="TextBox 11">
            <a:extLst>
              <a:ext uri="{FF2B5EF4-FFF2-40B4-BE49-F238E27FC236}">
                <a16:creationId xmlns:a16="http://schemas.microsoft.com/office/drawing/2014/main" id="{71560768-946F-CD33-133E-06CD2F5D1F27}"/>
              </a:ext>
            </a:extLst>
          </p:cNvPr>
          <p:cNvSpPr txBox="1"/>
          <p:nvPr/>
        </p:nvSpPr>
        <p:spPr>
          <a:xfrm>
            <a:off x="609918" y="3268778"/>
            <a:ext cx="2341879" cy="398752"/>
          </a:xfrm>
          <a:prstGeom prst="rect">
            <a:avLst/>
          </a:prstGeom>
          <a:noFill/>
          <a:ln w="9525">
            <a:solidFill>
              <a:srgbClr val="808080"/>
            </a:solidFill>
          </a:ln>
        </p:spPr>
        <p:txBody>
          <a:bodyPr wrap="square" lIns="47836" tIns="48601" rIns="47836" bIns="47836" rtlCol="0" anchor="ctr" anchorCtr="0">
            <a:noAutofit/>
          </a:bodyPr>
          <a:lstStyle/>
          <a:p>
            <a:pPr marL="0" marR="0" lvl="0" indent="0" algn="ctr" defTabSz="1215055" eaLnBrk="1" fontAlgn="auto" latinLnBrk="0" hangingPunct="1">
              <a:lnSpc>
                <a:spcPct val="85000"/>
              </a:lnSpc>
              <a:spcBef>
                <a:spcPts val="0"/>
              </a:spcBef>
              <a:spcAft>
                <a:spcPts val="797"/>
              </a:spcAft>
              <a:buClr>
                <a:srgbClr val="FFE600"/>
              </a:buClr>
              <a:buSzPct val="70000"/>
              <a:buFontTx/>
              <a:buNone/>
              <a:tabLst/>
              <a:defRPr/>
            </a:pPr>
            <a:r>
              <a:rPr kumimoji="0" lang="cs-CZ" sz="1400" b="1" i="0" u="none" strike="noStrike" kern="0" cap="none" spc="0" normalizeH="0" baseline="0" noProof="0" dirty="0">
                <a:ln>
                  <a:noFill/>
                </a:ln>
                <a:solidFill>
                  <a:srgbClr val="000000"/>
                </a:solidFill>
                <a:effectLst/>
                <a:uLnTx/>
                <a:uFillTx/>
                <a:latin typeface="+mj-lt"/>
              </a:rPr>
              <a:t>Investoři</a:t>
            </a:r>
          </a:p>
        </p:txBody>
      </p:sp>
      <p:sp>
        <p:nvSpPr>
          <p:cNvPr id="13" name="TextBox 12">
            <a:extLst>
              <a:ext uri="{FF2B5EF4-FFF2-40B4-BE49-F238E27FC236}">
                <a16:creationId xmlns:a16="http://schemas.microsoft.com/office/drawing/2014/main" id="{37179B13-072C-CFCF-B4AC-90B75338D7FB}"/>
              </a:ext>
            </a:extLst>
          </p:cNvPr>
          <p:cNvSpPr txBox="1"/>
          <p:nvPr/>
        </p:nvSpPr>
        <p:spPr>
          <a:xfrm>
            <a:off x="9246554" y="3268778"/>
            <a:ext cx="2341879" cy="398752"/>
          </a:xfrm>
          <a:prstGeom prst="rect">
            <a:avLst/>
          </a:prstGeom>
          <a:noFill/>
          <a:ln w="9525">
            <a:solidFill>
              <a:srgbClr val="808080"/>
            </a:solidFill>
          </a:ln>
        </p:spPr>
        <p:txBody>
          <a:bodyPr wrap="square" lIns="47836" tIns="48601" rIns="47836" bIns="47836" rtlCol="0" anchor="ctr" anchorCtr="0">
            <a:noAutofit/>
          </a:bodyPr>
          <a:lstStyle/>
          <a:p>
            <a:pPr marL="0" marR="0" lvl="0" indent="0" algn="ctr" defTabSz="1215055" eaLnBrk="1" fontAlgn="auto" latinLnBrk="0" hangingPunct="1">
              <a:lnSpc>
                <a:spcPct val="85000"/>
              </a:lnSpc>
              <a:spcBef>
                <a:spcPts val="0"/>
              </a:spcBef>
              <a:spcAft>
                <a:spcPts val="797"/>
              </a:spcAft>
              <a:buClr>
                <a:srgbClr val="FFE600"/>
              </a:buClr>
              <a:buSzPct val="70000"/>
              <a:buFontTx/>
              <a:buNone/>
              <a:tabLst/>
              <a:defRPr/>
            </a:pPr>
            <a:r>
              <a:rPr kumimoji="0" lang="cs-CZ" sz="1400" b="1" i="0" u="none" strike="noStrike" kern="0" cap="none" spc="0" normalizeH="0" baseline="0" noProof="0" dirty="0">
                <a:ln>
                  <a:noFill/>
                </a:ln>
                <a:solidFill>
                  <a:srgbClr val="000000"/>
                </a:solidFill>
                <a:effectLst/>
                <a:uLnTx/>
                <a:uFillTx/>
                <a:latin typeface="+mj-lt"/>
              </a:rPr>
              <a:t>Banky</a:t>
            </a:r>
          </a:p>
        </p:txBody>
      </p:sp>
      <p:cxnSp>
        <p:nvCxnSpPr>
          <p:cNvPr id="14" name="Straight Arrow Connector 13">
            <a:extLst>
              <a:ext uri="{FF2B5EF4-FFF2-40B4-BE49-F238E27FC236}">
                <a16:creationId xmlns:a16="http://schemas.microsoft.com/office/drawing/2014/main" id="{03001886-5B1A-06BA-CBA3-01FD31270026}"/>
              </a:ext>
            </a:extLst>
          </p:cNvPr>
          <p:cNvCxnSpPr>
            <a:cxnSpLocks/>
            <a:stCxn id="12" idx="3"/>
            <a:endCxn id="8" idx="1"/>
          </p:cNvCxnSpPr>
          <p:nvPr/>
        </p:nvCxnSpPr>
        <p:spPr>
          <a:xfrm flipV="1">
            <a:off x="2951797" y="3467718"/>
            <a:ext cx="2005554" cy="436"/>
          </a:xfrm>
          <a:prstGeom prst="straightConnector1">
            <a:avLst/>
          </a:prstGeom>
          <a:noFill/>
          <a:ln w="9525" cap="flat" cmpd="sng" algn="ctr">
            <a:solidFill>
              <a:srgbClr val="808080"/>
            </a:solidFill>
            <a:prstDash val="solid"/>
            <a:round/>
            <a:headEnd type="none" w="med" len="med"/>
            <a:tailEnd type="arrow" w="med" len="med"/>
          </a:ln>
          <a:effectLst/>
        </p:spPr>
      </p:cxnSp>
      <p:cxnSp>
        <p:nvCxnSpPr>
          <p:cNvPr id="15" name="Straight Arrow Connector 14">
            <a:extLst>
              <a:ext uri="{FF2B5EF4-FFF2-40B4-BE49-F238E27FC236}">
                <a16:creationId xmlns:a16="http://schemas.microsoft.com/office/drawing/2014/main" id="{E0FD9B06-0DB6-22A9-FBBB-A0B214898219}"/>
              </a:ext>
            </a:extLst>
          </p:cNvPr>
          <p:cNvCxnSpPr>
            <a:cxnSpLocks/>
            <a:stCxn id="13" idx="1"/>
            <a:endCxn id="8" idx="3"/>
          </p:cNvCxnSpPr>
          <p:nvPr/>
        </p:nvCxnSpPr>
        <p:spPr>
          <a:xfrm flipH="1" flipV="1">
            <a:off x="7299230" y="3467718"/>
            <a:ext cx="1947324" cy="436"/>
          </a:xfrm>
          <a:prstGeom prst="straightConnector1">
            <a:avLst/>
          </a:prstGeom>
          <a:noFill/>
          <a:ln w="9525" cap="flat" cmpd="sng" algn="ctr">
            <a:solidFill>
              <a:srgbClr val="808080"/>
            </a:solidFill>
            <a:prstDash val="solid"/>
            <a:round/>
            <a:headEnd type="none" w="med" len="med"/>
            <a:tailEnd type="arrow" w="med" len="med"/>
          </a:ln>
          <a:effectLst/>
        </p:spPr>
      </p:cxnSp>
      <p:sp>
        <p:nvSpPr>
          <p:cNvPr id="16" name="TextBox 15">
            <a:extLst>
              <a:ext uri="{FF2B5EF4-FFF2-40B4-BE49-F238E27FC236}">
                <a16:creationId xmlns:a16="http://schemas.microsoft.com/office/drawing/2014/main" id="{9F415D2D-D605-F01A-F216-98BB5C4CB3E1}"/>
              </a:ext>
            </a:extLst>
          </p:cNvPr>
          <p:cNvSpPr txBox="1"/>
          <p:nvPr/>
        </p:nvSpPr>
        <p:spPr>
          <a:xfrm>
            <a:off x="3251715" y="3062427"/>
            <a:ext cx="1405717" cy="350865"/>
          </a:xfrm>
          <a:prstGeom prst="rect">
            <a:avLst/>
          </a:prstGeom>
          <a:noFill/>
        </p:spPr>
        <p:txBody>
          <a:bodyPr wrap="square" lIns="0" tIns="36576" rIns="0" bIns="0" rtlCol="0">
            <a:spAutoFit/>
          </a:bodyPr>
          <a:lstStyle/>
          <a:p>
            <a:pPr marL="0" marR="0" lvl="0" indent="0" algn="ctr" defTabSz="914400" eaLnBrk="1" fontAlgn="auto" latinLnBrk="0" hangingPunct="1">
              <a:lnSpc>
                <a:spcPct val="85000"/>
              </a:lnSpc>
              <a:spcBef>
                <a:spcPts val="0"/>
              </a:spcBef>
              <a:spcAft>
                <a:spcPts val="600"/>
              </a:spcAft>
              <a:buClr>
                <a:srgbClr val="FFE600"/>
              </a:buClr>
              <a:buSzPct val="70000"/>
              <a:buFontTx/>
              <a:buNone/>
              <a:tabLst/>
              <a:defRPr/>
            </a:pPr>
            <a:r>
              <a:rPr kumimoji="0" lang="cs-CZ" sz="1200" i="1" u="none" strike="noStrike" kern="0" cap="none" spc="0" normalizeH="0" baseline="0" noProof="0" dirty="0">
                <a:ln>
                  <a:noFill/>
                </a:ln>
                <a:solidFill>
                  <a:srgbClr val="000000"/>
                </a:solidFill>
                <a:effectLst/>
                <a:uLnTx/>
                <a:uFillTx/>
                <a:latin typeface="+mj-lt"/>
              </a:rPr>
              <a:t>Vlastní kapitál (ekvita)</a:t>
            </a:r>
          </a:p>
        </p:txBody>
      </p:sp>
      <p:sp>
        <p:nvSpPr>
          <p:cNvPr id="17" name="TextBox 16">
            <a:extLst>
              <a:ext uri="{FF2B5EF4-FFF2-40B4-BE49-F238E27FC236}">
                <a16:creationId xmlns:a16="http://schemas.microsoft.com/office/drawing/2014/main" id="{B71567CF-1642-255F-D4FA-3F7AD7B7DBF9}"/>
              </a:ext>
            </a:extLst>
          </p:cNvPr>
          <p:cNvSpPr txBox="1"/>
          <p:nvPr/>
        </p:nvSpPr>
        <p:spPr>
          <a:xfrm>
            <a:off x="3384153" y="4917516"/>
            <a:ext cx="2341879" cy="398752"/>
          </a:xfrm>
          <a:prstGeom prst="rect">
            <a:avLst/>
          </a:prstGeom>
          <a:noFill/>
          <a:ln w="9525">
            <a:solidFill>
              <a:srgbClr val="808080"/>
            </a:solidFill>
          </a:ln>
        </p:spPr>
        <p:txBody>
          <a:bodyPr wrap="square" lIns="47836" tIns="48601" rIns="47836" bIns="47836" rtlCol="0" anchor="ctr" anchorCtr="0">
            <a:noAutofit/>
          </a:bodyPr>
          <a:lstStyle/>
          <a:p>
            <a:pPr marL="0" marR="0" lvl="0" indent="0" algn="ctr" defTabSz="1215055" eaLnBrk="1" fontAlgn="auto" latinLnBrk="0" hangingPunct="1">
              <a:lnSpc>
                <a:spcPct val="85000"/>
              </a:lnSpc>
              <a:spcBef>
                <a:spcPts val="0"/>
              </a:spcBef>
              <a:spcAft>
                <a:spcPts val="797"/>
              </a:spcAft>
              <a:buClr>
                <a:srgbClr val="FFE600"/>
              </a:buClr>
              <a:buSzPct val="70000"/>
              <a:buFontTx/>
              <a:buNone/>
              <a:tabLst/>
              <a:defRPr/>
            </a:pPr>
            <a:r>
              <a:rPr kumimoji="0" lang="cs-CZ" sz="1400" b="1" i="0" u="none" strike="noStrike" kern="0" cap="none" spc="0" normalizeH="0" baseline="0" noProof="0" dirty="0">
                <a:ln>
                  <a:noFill/>
                </a:ln>
                <a:solidFill>
                  <a:srgbClr val="000000"/>
                </a:solidFill>
                <a:effectLst/>
                <a:uLnTx/>
                <a:uFillTx/>
                <a:latin typeface="+mj-lt"/>
              </a:rPr>
              <a:t>Dodavatel stavebních prací</a:t>
            </a:r>
          </a:p>
        </p:txBody>
      </p:sp>
      <p:sp>
        <p:nvSpPr>
          <p:cNvPr id="18" name="TextBox 17">
            <a:extLst>
              <a:ext uri="{FF2B5EF4-FFF2-40B4-BE49-F238E27FC236}">
                <a16:creationId xmlns:a16="http://schemas.microsoft.com/office/drawing/2014/main" id="{F1A957E1-3EF7-E942-40EA-6942A72CF9AB}"/>
              </a:ext>
            </a:extLst>
          </p:cNvPr>
          <p:cNvSpPr txBox="1"/>
          <p:nvPr/>
        </p:nvSpPr>
        <p:spPr>
          <a:xfrm>
            <a:off x="6654222" y="4917516"/>
            <a:ext cx="2341879" cy="398752"/>
          </a:xfrm>
          <a:prstGeom prst="rect">
            <a:avLst/>
          </a:prstGeom>
          <a:noFill/>
          <a:ln w="9525">
            <a:solidFill>
              <a:srgbClr val="808080"/>
            </a:solidFill>
          </a:ln>
        </p:spPr>
        <p:txBody>
          <a:bodyPr wrap="square" lIns="47836" tIns="48601" rIns="47836" bIns="47836" rtlCol="0" anchor="ctr" anchorCtr="0">
            <a:noAutofit/>
          </a:bodyPr>
          <a:lstStyle/>
          <a:p>
            <a:pPr marL="0" marR="0" lvl="0" indent="0" algn="ctr" defTabSz="1215055" eaLnBrk="1" fontAlgn="auto" latinLnBrk="0" hangingPunct="1">
              <a:lnSpc>
                <a:spcPct val="85000"/>
              </a:lnSpc>
              <a:spcBef>
                <a:spcPts val="0"/>
              </a:spcBef>
              <a:spcAft>
                <a:spcPts val="797"/>
              </a:spcAft>
              <a:buClr>
                <a:srgbClr val="FFE600"/>
              </a:buClr>
              <a:buSzPct val="70000"/>
              <a:buFontTx/>
              <a:buNone/>
              <a:tabLst/>
              <a:defRPr/>
            </a:pPr>
            <a:r>
              <a:rPr kumimoji="0" lang="cs-CZ" sz="1400" b="1" i="0" u="none" strike="noStrike" kern="0" cap="none" spc="0" normalizeH="0" baseline="0" noProof="0" dirty="0">
                <a:ln>
                  <a:noFill/>
                </a:ln>
                <a:solidFill>
                  <a:srgbClr val="000000"/>
                </a:solidFill>
                <a:effectLst/>
                <a:uLnTx/>
                <a:uFillTx/>
                <a:latin typeface="+mj-lt"/>
              </a:rPr>
              <a:t>Poskytovatel FM</a:t>
            </a:r>
          </a:p>
        </p:txBody>
      </p:sp>
      <p:sp>
        <p:nvSpPr>
          <p:cNvPr id="19" name="TextBox 18">
            <a:extLst>
              <a:ext uri="{FF2B5EF4-FFF2-40B4-BE49-F238E27FC236}">
                <a16:creationId xmlns:a16="http://schemas.microsoft.com/office/drawing/2014/main" id="{9C5D9731-7751-B74B-0103-3C0FF443DF0A}"/>
              </a:ext>
            </a:extLst>
          </p:cNvPr>
          <p:cNvSpPr txBox="1"/>
          <p:nvPr/>
        </p:nvSpPr>
        <p:spPr>
          <a:xfrm>
            <a:off x="3384152" y="5573918"/>
            <a:ext cx="2341879" cy="398752"/>
          </a:xfrm>
          <a:prstGeom prst="rect">
            <a:avLst/>
          </a:prstGeom>
          <a:noFill/>
          <a:ln w="9525">
            <a:solidFill>
              <a:srgbClr val="808080"/>
            </a:solidFill>
          </a:ln>
        </p:spPr>
        <p:txBody>
          <a:bodyPr wrap="square" lIns="47836" tIns="48601" rIns="47836" bIns="47836" rtlCol="0" anchor="ctr" anchorCtr="0">
            <a:noAutofit/>
          </a:bodyPr>
          <a:lstStyle/>
          <a:p>
            <a:pPr marL="0" marR="0" lvl="0" indent="0" algn="ctr" defTabSz="1215055" eaLnBrk="1" fontAlgn="auto" latinLnBrk="0" hangingPunct="1">
              <a:lnSpc>
                <a:spcPct val="85000"/>
              </a:lnSpc>
              <a:spcBef>
                <a:spcPts val="0"/>
              </a:spcBef>
              <a:spcAft>
                <a:spcPts val="797"/>
              </a:spcAft>
              <a:buClr>
                <a:srgbClr val="FFE600"/>
              </a:buClr>
              <a:buSzPct val="70000"/>
              <a:buFontTx/>
              <a:buNone/>
              <a:tabLst/>
              <a:defRPr/>
            </a:pPr>
            <a:r>
              <a:rPr kumimoji="0" lang="cs-CZ" sz="1400" b="1" i="0" u="none" strike="noStrike" kern="0" cap="none" spc="0" normalizeH="0" baseline="0" noProof="0" dirty="0">
                <a:ln>
                  <a:noFill/>
                </a:ln>
                <a:solidFill>
                  <a:srgbClr val="000000"/>
                </a:solidFill>
                <a:effectLst/>
                <a:uLnTx/>
                <a:uFillTx/>
                <a:latin typeface="+mj-lt"/>
              </a:rPr>
              <a:t>Subkontraktoři</a:t>
            </a:r>
          </a:p>
        </p:txBody>
      </p:sp>
      <p:sp>
        <p:nvSpPr>
          <p:cNvPr id="20" name="TextBox 19">
            <a:extLst>
              <a:ext uri="{FF2B5EF4-FFF2-40B4-BE49-F238E27FC236}">
                <a16:creationId xmlns:a16="http://schemas.microsoft.com/office/drawing/2014/main" id="{5212D525-6958-BE82-4BE8-8E126720F912}"/>
              </a:ext>
            </a:extLst>
          </p:cNvPr>
          <p:cNvSpPr txBox="1"/>
          <p:nvPr/>
        </p:nvSpPr>
        <p:spPr>
          <a:xfrm>
            <a:off x="6654221" y="5573918"/>
            <a:ext cx="2341879" cy="398752"/>
          </a:xfrm>
          <a:prstGeom prst="rect">
            <a:avLst/>
          </a:prstGeom>
          <a:noFill/>
          <a:ln w="9525">
            <a:solidFill>
              <a:srgbClr val="808080"/>
            </a:solidFill>
          </a:ln>
        </p:spPr>
        <p:txBody>
          <a:bodyPr wrap="square" lIns="47836" tIns="48601" rIns="47836" bIns="47836" rtlCol="0" anchor="ctr" anchorCtr="0">
            <a:noAutofit/>
          </a:bodyPr>
          <a:lstStyle/>
          <a:p>
            <a:pPr marL="0" marR="0" lvl="0" indent="0" algn="ctr" defTabSz="1215055" eaLnBrk="1" fontAlgn="auto" latinLnBrk="0" hangingPunct="1">
              <a:lnSpc>
                <a:spcPct val="85000"/>
              </a:lnSpc>
              <a:spcBef>
                <a:spcPts val="0"/>
              </a:spcBef>
              <a:spcAft>
                <a:spcPts val="797"/>
              </a:spcAft>
              <a:buClr>
                <a:srgbClr val="FFE600"/>
              </a:buClr>
              <a:buSzPct val="70000"/>
              <a:buFontTx/>
              <a:buNone/>
              <a:tabLst/>
              <a:defRPr/>
            </a:pPr>
            <a:r>
              <a:rPr kumimoji="0" lang="cs-CZ" sz="1400" b="1" i="0" u="none" strike="noStrike" kern="0" cap="none" spc="0" normalizeH="0" baseline="0" noProof="0" dirty="0">
                <a:ln>
                  <a:noFill/>
                </a:ln>
                <a:solidFill>
                  <a:srgbClr val="000000"/>
                </a:solidFill>
                <a:effectLst/>
                <a:uLnTx/>
                <a:uFillTx/>
                <a:latin typeface="+mj-lt"/>
              </a:rPr>
              <a:t>Subkontraktoři</a:t>
            </a:r>
          </a:p>
        </p:txBody>
      </p:sp>
      <p:cxnSp>
        <p:nvCxnSpPr>
          <p:cNvPr id="21" name="Straight Connector 20">
            <a:extLst>
              <a:ext uri="{FF2B5EF4-FFF2-40B4-BE49-F238E27FC236}">
                <a16:creationId xmlns:a16="http://schemas.microsoft.com/office/drawing/2014/main" id="{9B0EB30C-F445-6E1F-779F-B51788E7B1AD}"/>
              </a:ext>
            </a:extLst>
          </p:cNvPr>
          <p:cNvCxnSpPr>
            <a:cxnSpLocks/>
            <a:stCxn id="17" idx="2"/>
          </p:cNvCxnSpPr>
          <p:nvPr/>
        </p:nvCxnSpPr>
        <p:spPr>
          <a:xfrm>
            <a:off x="4555093" y="5316268"/>
            <a:ext cx="0" cy="261584"/>
          </a:xfrm>
          <a:prstGeom prst="line">
            <a:avLst/>
          </a:prstGeom>
          <a:noFill/>
          <a:ln w="9525" cap="flat" cmpd="sng" algn="ctr">
            <a:solidFill>
              <a:srgbClr val="808080"/>
            </a:solidFill>
            <a:prstDash val="solid"/>
            <a:tailEnd type="none"/>
          </a:ln>
          <a:effectLst/>
        </p:spPr>
      </p:cxnSp>
      <p:cxnSp>
        <p:nvCxnSpPr>
          <p:cNvPr id="22" name="Straight Connector 21">
            <a:extLst>
              <a:ext uri="{FF2B5EF4-FFF2-40B4-BE49-F238E27FC236}">
                <a16:creationId xmlns:a16="http://schemas.microsoft.com/office/drawing/2014/main" id="{CF87A1F6-E0C5-E352-25E2-C32B3B429291}"/>
              </a:ext>
            </a:extLst>
          </p:cNvPr>
          <p:cNvCxnSpPr>
            <a:cxnSpLocks/>
            <a:stCxn id="18" idx="2"/>
          </p:cNvCxnSpPr>
          <p:nvPr/>
        </p:nvCxnSpPr>
        <p:spPr>
          <a:xfrm>
            <a:off x="7825162" y="5316268"/>
            <a:ext cx="0" cy="261584"/>
          </a:xfrm>
          <a:prstGeom prst="line">
            <a:avLst/>
          </a:prstGeom>
          <a:noFill/>
          <a:ln w="9525" cap="flat" cmpd="sng" algn="ctr">
            <a:solidFill>
              <a:srgbClr val="808080"/>
            </a:solidFill>
            <a:prstDash val="solid"/>
            <a:tailEnd type="none"/>
          </a:ln>
          <a:effectLst/>
        </p:spPr>
      </p:cxnSp>
      <p:sp>
        <p:nvSpPr>
          <p:cNvPr id="23" name="TextBox 22">
            <a:extLst>
              <a:ext uri="{FF2B5EF4-FFF2-40B4-BE49-F238E27FC236}">
                <a16:creationId xmlns:a16="http://schemas.microsoft.com/office/drawing/2014/main" id="{13E2548D-582E-FBE3-4D40-288250683635}"/>
              </a:ext>
            </a:extLst>
          </p:cNvPr>
          <p:cNvSpPr txBox="1"/>
          <p:nvPr/>
        </p:nvSpPr>
        <p:spPr>
          <a:xfrm>
            <a:off x="9246552" y="1034198"/>
            <a:ext cx="2341879" cy="720000"/>
          </a:xfrm>
          <a:prstGeom prst="rect">
            <a:avLst/>
          </a:prstGeom>
          <a:solidFill>
            <a:srgbClr val="7FD1D6"/>
          </a:solidFill>
        </p:spPr>
        <p:txBody>
          <a:bodyPr wrap="square" lIns="47836" tIns="48601" rIns="47836" bIns="47836" rtlCol="0" anchor="ctr" anchorCtr="0">
            <a:noAutofit/>
          </a:bodyPr>
          <a:lstStyle/>
          <a:p>
            <a:pPr marL="0" marR="0" lvl="0" indent="0" algn="ctr" defTabSz="1215055" eaLnBrk="1" fontAlgn="auto" latinLnBrk="0" hangingPunct="1">
              <a:lnSpc>
                <a:spcPct val="85000"/>
              </a:lnSpc>
              <a:spcBef>
                <a:spcPts val="0"/>
              </a:spcBef>
              <a:spcAft>
                <a:spcPts val="797"/>
              </a:spcAft>
              <a:buClr>
                <a:srgbClr val="FFE600"/>
              </a:buClr>
              <a:buSzPct val="70000"/>
              <a:buFontTx/>
              <a:buNone/>
              <a:tabLst/>
              <a:defRPr/>
            </a:pPr>
            <a:r>
              <a:rPr kumimoji="0" lang="cs-CZ" sz="1400" b="1" i="0" u="none" strike="noStrike" kern="0" cap="none" spc="0" normalizeH="0" baseline="0" noProof="0" dirty="0">
                <a:ln>
                  <a:noFill/>
                </a:ln>
                <a:solidFill>
                  <a:srgbClr val="000000"/>
                </a:solidFill>
                <a:effectLst/>
                <a:uLnTx/>
                <a:uFillTx/>
                <a:latin typeface="+mj-lt"/>
              </a:rPr>
              <a:t>Nájemníci</a:t>
            </a:r>
          </a:p>
        </p:txBody>
      </p:sp>
      <p:sp>
        <p:nvSpPr>
          <p:cNvPr id="24" name="TextBox 23">
            <a:extLst>
              <a:ext uri="{FF2B5EF4-FFF2-40B4-BE49-F238E27FC236}">
                <a16:creationId xmlns:a16="http://schemas.microsoft.com/office/drawing/2014/main" id="{D4E6442E-0E3E-44F3-BD4A-2C31097216A8}"/>
              </a:ext>
            </a:extLst>
          </p:cNvPr>
          <p:cNvSpPr txBox="1"/>
          <p:nvPr/>
        </p:nvSpPr>
        <p:spPr>
          <a:xfrm>
            <a:off x="7424456" y="3215960"/>
            <a:ext cx="1696871" cy="193899"/>
          </a:xfrm>
          <a:prstGeom prst="rect">
            <a:avLst/>
          </a:prstGeom>
          <a:noFill/>
        </p:spPr>
        <p:txBody>
          <a:bodyPr wrap="square" lIns="0" tIns="36576" rIns="0" bIns="0" rtlCol="0">
            <a:spAutoFit/>
          </a:bodyPr>
          <a:lstStyle/>
          <a:p>
            <a:pPr marL="0" marR="0" lvl="0" indent="0" algn="ctr" defTabSz="914400" eaLnBrk="1" fontAlgn="auto" latinLnBrk="0" hangingPunct="1">
              <a:lnSpc>
                <a:spcPct val="85000"/>
              </a:lnSpc>
              <a:spcBef>
                <a:spcPts val="0"/>
              </a:spcBef>
              <a:spcAft>
                <a:spcPts val="600"/>
              </a:spcAft>
              <a:buClr>
                <a:srgbClr val="FFE600"/>
              </a:buClr>
              <a:buSzPct val="70000"/>
              <a:buFontTx/>
              <a:buNone/>
              <a:tabLst/>
              <a:defRPr/>
            </a:pPr>
            <a:r>
              <a:rPr lang="cs-CZ" sz="1200" i="1" kern="0" dirty="0">
                <a:solidFill>
                  <a:srgbClr val="000000"/>
                </a:solidFill>
                <a:latin typeface="+mj-lt"/>
              </a:rPr>
              <a:t>Dluhové financování</a:t>
            </a:r>
          </a:p>
        </p:txBody>
      </p:sp>
      <p:cxnSp>
        <p:nvCxnSpPr>
          <p:cNvPr id="25" name="Connector: Elbow 24">
            <a:extLst>
              <a:ext uri="{FF2B5EF4-FFF2-40B4-BE49-F238E27FC236}">
                <a16:creationId xmlns:a16="http://schemas.microsoft.com/office/drawing/2014/main" id="{5934E38F-7FFA-443F-6CE2-A96FB81D7AC3}"/>
              </a:ext>
            </a:extLst>
          </p:cNvPr>
          <p:cNvCxnSpPr>
            <a:cxnSpLocks/>
            <a:stCxn id="8" idx="2"/>
            <a:endCxn id="17" idx="0"/>
          </p:cNvCxnSpPr>
          <p:nvPr/>
        </p:nvCxnSpPr>
        <p:spPr>
          <a:xfrm rot="5400000">
            <a:off x="4796793" y="3586018"/>
            <a:ext cx="1089798" cy="1573198"/>
          </a:xfrm>
          <a:prstGeom prst="bentConnector3">
            <a:avLst>
              <a:gd name="adj1" fmla="val 50000"/>
            </a:avLst>
          </a:prstGeom>
          <a:noFill/>
          <a:ln w="9525" cap="flat" cmpd="sng" algn="ctr">
            <a:solidFill>
              <a:srgbClr val="808080"/>
            </a:solidFill>
            <a:prstDash val="solid"/>
            <a:tailEnd type="none"/>
          </a:ln>
          <a:effectLst/>
        </p:spPr>
      </p:cxnSp>
      <p:cxnSp>
        <p:nvCxnSpPr>
          <p:cNvPr id="26" name="Connector: Elbow 25">
            <a:extLst>
              <a:ext uri="{FF2B5EF4-FFF2-40B4-BE49-F238E27FC236}">
                <a16:creationId xmlns:a16="http://schemas.microsoft.com/office/drawing/2014/main" id="{5E5EE620-2736-3EE9-48B1-791CED73342D}"/>
              </a:ext>
            </a:extLst>
          </p:cNvPr>
          <p:cNvCxnSpPr>
            <a:cxnSpLocks/>
            <a:stCxn id="8" idx="2"/>
            <a:endCxn id="18" idx="0"/>
          </p:cNvCxnSpPr>
          <p:nvPr/>
        </p:nvCxnSpPr>
        <p:spPr>
          <a:xfrm rot="16200000" flipH="1">
            <a:off x="6431827" y="3524181"/>
            <a:ext cx="1089798" cy="1696871"/>
          </a:xfrm>
          <a:prstGeom prst="bentConnector3">
            <a:avLst>
              <a:gd name="adj1" fmla="val 50000"/>
            </a:avLst>
          </a:prstGeom>
          <a:noFill/>
          <a:ln w="9525" cap="flat" cmpd="sng" algn="ctr">
            <a:solidFill>
              <a:srgbClr val="808080"/>
            </a:solidFill>
            <a:prstDash val="solid"/>
            <a:tailEnd type="none"/>
          </a:ln>
          <a:effectLst/>
        </p:spPr>
      </p:cxnSp>
      <p:sp>
        <p:nvSpPr>
          <p:cNvPr id="27" name="TextBox 26">
            <a:extLst>
              <a:ext uri="{FF2B5EF4-FFF2-40B4-BE49-F238E27FC236}">
                <a16:creationId xmlns:a16="http://schemas.microsoft.com/office/drawing/2014/main" id="{E0D8C34F-32E2-2C56-474F-A8EFF387ADA4}"/>
              </a:ext>
            </a:extLst>
          </p:cNvPr>
          <p:cNvSpPr txBox="1"/>
          <p:nvPr/>
        </p:nvSpPr>
        <p:spPr>
          <a:xfrm>
            <a:off x="7589272" y="1115384"/>
            <a:ext cx="1367236" cy="193899"/>
          </a:xfrm>
          <a:prstGeom prst="rect">
            <a:avLst/>
          </a:prstGeom>
          <a:solidFill>
            <a:srgbClr val="FFFFFF"/>
          </a:solidFill>
        </p:spPr>
        <p:txBody>
          <a:bodyPr wrap="square" lIns="0" tIns="36576" rIns="0" bIns="0" rtlCol="0">
            <a:spAutoFit/>
          </a:bodyPr>
          <a:lstStyle/>
          <a:p>
            <a:pPr marL="0" marR="0" lvl="0" indent="0" algn="ctr" defTabSz="914400" eaLnBrk="1" fontAlgn="auto" latinLnBrk="0" hangingPunct="1">
              <a:lnSpc>
                <a:spcPct val="85000"/>
              </a:lnSpc>
              <a:spcBef>
                <a:spcPts val="0"/>
              </a:spcBef>
              <a:spcAft>
                <a:spcPts val="600"/>
              </a:spcAft>
              <a:buClr>
                <a:srgbClr val="FFE600"/>
              </a:buClr>
              <a:buSzPct val="70000"/>
              <a:buFontTx/>
              <a:buNone/>
              <a:tabLst/>
              <a:defRPr/>
            </a:pPr>
            <a:r>
              <a:rPr kumimoji="0" lang="cs-CZ" sz="1200" i="1" u="none" strike="noStrike" kern="0" cap="none" spc="0" normalizeH="0" baseline="0" noProof="0" dirty="0">
                <a:ln>
                  <a:noFill/>
                </a:ln>
                <a:solidFill>
                  <a:srgbClr val="000000"/>
                </a:solidFill>
                <a:effectLst/>
                <a:uLnTx/>
                <a:uFillTx/>
                <a:latin typeface="+mj-lt"/>
              </a:rPr>
              <a:t>Zvýhodněný nájem</a:t>
            </a:r>
          </a:p>
        </p:txBody>
      </p:sp>
      <p:cxnSp>
        <p:nvCxnSpPr>
          <p:cNvPr id="28" name="Straight Arrow Connector 27">
            <a:extLst>
              <a:ext uri="{FF2B5EF4-FFF2-40B4-BE49-F238E27FC236}">
                <a16:creationId xmlns:a16="http://schemas.microsoft.com/office/drawing/2014/main" id="{E960B219-81EA-9356-748D-42D0A563041A}"/>
              </a:ext>
            </a:extLst>
          </p:cNvPr>
          <p:cNvCxnSpPr>
            <a:cxnSpLocks/>
          </p:cNvCxnSpPr>
          <p:nvPr/>
        </p:nvCxnSpPr>
        <p:spPr>
          <a:xfrm flipH="1" flipV="1">
            <a:off x="7299229" y="1373034"/>
            <a:ext cx="1947323" cy="1"/>
          </a:xfrm>
          <a:prstGeom prst="straightConnector1">
            <a:avLst/>
          </a:prstGeom>
          <a:noFill/>
          <a:ln w="9525" cap="flat" cmpd="sng" algn="ctr">
            <a:solidFill>
              <a:srgbClr val="808080"/>
            </a:solidFill>
            <a:prstDash val="solid"/>
            <a:round/>
            <a:headEnd type="none" w="med" len="med"/>
            <a:tailEnd type="arrow" w="med" len="med"/>
          </a:ln>
          <a:effectLst/>
        </p:spPr>
      </p:cxnSp>
      <p:sp>
        <p:nvSpPr>
          <p:cNvPr id="29" name="TextBox 28">
            <a:extLst>
              <a:ext uri="{FF2B5EF4-FFF2-40B4-BE49-F238E27FC236}">
                <a16:creationId xmlns:a16="http://schemas.microsoft.com/office/drawing/2014/main" id="{2E197139-BE4D-B935-4319-3BC9C9E79189}"/>
              </a:ext>
            </a:extLst>
          </p:cNvPr>
          <p:cNvSpPr txBox="1"/>
          <p:nvPr/>
        </p:nvSpPr>
        <p:spPr>
          <a:xfrm>
            <a:off x="4290218" y="2346182"/>
            <a:ext cx="1929236" cy="193899"/>
          </a:xfrm>
          <a:prstGeom prst="rect">
            <a:avLst/>
          </a:prstGeom>
          <a:solidFill>
            <a:srgbClr val="FFFFFF"/>
          </a:solidFill>
        </p:spPr>
        <p:txBody>
          <a:bodyPr wrap="square" lIns="0" tIns="36576" rIns="0" bIns="0" rtlCol="0">
            <a:spAutoFit/>
          </a:bodyPr>
          <a:lstStyle/>
          <a:p>
            <a:pPr marL="0" marR="0" lvl="0" indent="0" algn="ctr" defTabSz="914400" eaLnBrk="1" fontAlgn="auto" latinLnBrk="0" hangingPunct="1">
              <a:lnSpc>
                <a:spcPct val="85000"/>
              </a:lnSpc>
              <a:spcBef>
                <a:spcPts val="0"/>
              </a:spcBef>
              <a:spcAft>
                <a:spcPts val="600"/>
              </a:spcAft>
              <a:buClr>
                <a:srgbClr val="FFE600"/>
              </a:buClr>
              <a:buSzPct val="70000"/>
              <a:buFontTx/>
              <a:buNone/>
              <a:tabLst/>
              <a:defRPr/>
            </a:pPr>
            <a:r>
              <a:rPr kumimoji="0" lang="cs-CZ" sz="1200" i="1" u="none" strike="noStrike" kern="0" cap="none" spc="0" normalizeH="0" baseline="0" noProof="0" dirty="0">
                <a:ln>
                  <a:noFill/>
                </a:ln>
                <a:solidFill>
                  <a:srgbClr val="000000"/>
                </a:solidFill>
                <a:effectLst/>
                <a:uLnTx/>
                <a:uFillTx/>
                <a:latin typeface="+mj-lt"/>
              </a:rPr>
              <a:t>Platba za dostupnost</a:t>
            </a:r>
          </a:p>
        </p:txBody>
      </p:sp>
      <p:sp>
        <p:nvSpPr>
          <p:cNvPr id="30" name="TextBox 29">
            <a:extLst>
              <a:ext uri="{FF2B5EF4-FFF2-40B4-BE49-F238E27FC236}">
                <a16:creationId xmlns:a16="http://schemas.microsoft.com/office/drawing/2014/main" id="{FE31CD89-1917-0B26-02EF-77A0313E55F0}"/>
              </a:ext>
            </a:extLst>
          </p:cNvPr>
          <p:cNvSpPr txBox="1"/>
          <p:nvPr/>
        </p:nvSpPr>
        <p:spPr>
          <a:xfrm>
            <a:off x="6219454" y="3910074"/>
            <a:ext cx="3517562" cy="350865"/>
          </a:xfrm>
          <a:prstGeom prst="rect">
            <a:avLst/>
          </a:prstGeom>
          <a:solidFill>
            <a:srgbClr val="FFFFFF"/>
          </a:solid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kumimoji="0" lang="cs-CZ" sz="1200" i="1" u="none" strike="noStrike" kern="0" cap="none" spc="0" normalizeH="0" baseline="0" noProof="0" dirty="0">
                <a:ln>
                  <a:noFill/>
                </a:ln>
                <a:solidFill>
                  <a:srgbClr val="000000"/>
                </a:solidFill>
                <a:effectLst/>
                <a:uLnTx/>
                <a:uFillTx/>
                <a:latin typeface="+mj-lt"/>
              </a:rPr>
              <a:t>Výherní konsorcium zakládá PPP podnik</a:t>
            </a:r>
            <a:br>
              <a:rPr kumimoji="0" lang="cs-CZ" sz="1200" i="1" u="none" strike="noStrike" kern="0" cap="none" spc="0" normalizeH="0" baseline="0" noProof="0" dirty="0">
                <a:ln>
                  <a:noFill/>
                </a:ln>
                <a:solidFill>
                  <a:srgbClr val="000000"/>
                </a:solidFill>
                <a:effectLst/>
                <a:uLnTx/>
                <a:uFillTx/>
                <a:latin typeface="+mj-lt"/>
              </a:rPr>
            </a:br>
            <a:r>
              <a:rPr kumimoji="0" lang="cs-CZ" sz="1200" i="1" u="none" strike="noStrike" kern="0" cap="none" spc="0" normalizeH="0" baseline="0" noProof="0" dirty="0">
                <a:ln>
                  <a:noFill/>
                </a:ln>
                <a:solidFill>
                  <a:srgbClr val="000000"/>
                </a:solidFill>
                <a:effectLst/>
                <a:uLnTx/>
                <a:uFillTx/>
                <a:latin typeface="+mj-lt"/>
              </a:rPr>
              <a:t>pro účely implementace projektu</a:t>
            </a:r>
          </a:p>
        </p:txBody>
      </p:sp>
      <p:cxnSp>
        <p:nvCxnSpPr>
          <p:cNvPr id="31" name="Straight Arrow Connector 30">
            <a:extLst>
              <a:ext uri="{FF2B5EF4-FFF2-40B4-BE49-F238E27FC236}">
                <a16:creationId xmlns:a16="http://schemas.microsoft.com/office/drawing/2014/main" id="{432316CD-4D08-94B0-372D-381D65C72A16}"/>
              </a:ext>
            </a:extLst>
          </p:cNvPr>
          <p:cNvCxnSpPr>
            <a:cxnSpLocks/>
            <a:stCxn id="7" idx="2"/>
            <a:endCxn id="8" idx="0"/>
          </p:cNvCxnSpPr>
          <p:nvPr/>
        </p:nvCxnSpPr>
        <p:spPr>
          <a:xfrm>
            <a:off x="6128291" y="1754198"/>
            <a:ext cx="0" cy="1353520"/>
          </a:xfrm>
          <a:prstGeom prst="straightConnector1">
            <a:avLst/>
          </a:prstGeom>
          <a:noFill/>
          <a:ln w="9525" cap="flat" cmpd="sng" algn="ctr">
            <a:solidFill>
              <a:srgbClr val="808080"/>
            </a:solidFill>
            <a:prstDash val="solid"/>
            <a:round/>
            <a:headEnd type="none" w="med" len="med"/>
            <a:tailEnd type="arrow" w="med" len="med"/>
          </a:ln>
          <a:effectLst/>
        </p:spPr>
      </p:cxnSp>
      <p:sp>
        <p:nvSpPr>
          <p:cNvPr id="6" name="Rectangle 5">
            <a:extLst>
              <a:ext uri="{FF2B5EF4-FFF2-40B4-BE49-F238E27FC236}">
                <a16:creationId xmlns:a16="http://schemas.microsoft.com/office/drawing/2014/main" id="{FD07E209-85C6-8333-396D-95EB56EF0474}"/>
              </a:ext>
            </a:extLst>
          </p:cNvPr>
          <p:cNvSpPr/>
          <p:nvPr/>
        </p:nvSpPr>
        <p:spPr>
          <a:xfrm>
            <a:off x="609918" y="6101780"/>
            <a:ext cx="10557615" cy="304286"/>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cs-CZ" sz="1200" i="1" kern="0" dirty="0">
                <a:solidFill>
                  <a:srgbClr val="000000"/>
                </a:solidFill>
                <a:latin typeface="+mj-lt"/>
              </a:rPr>
              <a:t>*Zvažované instituce, které by se v budoucnu mohly zapojit do podpory projektů dostupného nájemního bydlení, jsou SFPI, NRB (NRF) a CzechInvest.</a:t>
            </a:r>
            <a:endParaRPr lang="en-GB" sz="1200" i="1" dirty="0">
              <a:solidFill>
                <a:schemeClr val="tx1"/>
              </a:solidFill>
            </a:endParaRPr>
          </a:p>
        </p:txBody>
      </p:sp>
    </p:spTree>
    <p:extLst>
      <p:ext uri="{BB962C8B-B14F-4D97-AF65-F5344CB8AC3E}">
        <p14:creationId xmlns:p14="http://schemas.microsoft.com/office/powerpoint/2010/main" val="2224253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51D3456-DD8A-4A34-BE7C-0B0B93419D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3" name="Object 2" hidden="1">
                        <a:extLst>
                          <a:ext uri="{FF2B5EF4-FFF2-40B4-BE49-F238E27FC236}">
                            <a16:creationId xmlns:a16="http://schemas.microsoft.com/office/drawing/2014/main" id="{851D3456-DD8A-4A34-BE7C-0B0B93419D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FF61B4D-D362-41F2-9691-29A36306698C}"/>
              </a:ext>
            </a:extLst>
          </p:cNvPr>
          <p:cNvSpPr>
            <a:spLocks noGrp="1"/>
          </p:cNvSpPr>
          <p:nvPr>
            <p:ph type="title"/>
          </p:nvPr>
        </p:nvSpPr>
        <p:spPr/>
        <p:txBody>
          <a:bodyPr vert="horz"/>
          <a:lstStyle/>
          <a:p>
            <a:r>
              <a:rPr lang="cs-CZ" dirty="0"/>
              <a:t>Základní charakteristika připraveného modelu </a:t>
            </a:r>
            <a:endParaRPr lang="en-US" dirty="0"/>
          </a:p>
        </p:txBody>
      </p:sp>
      <p:graphicFrame>
        <p:nvGraphicFramePr>
          <p:cNvPr id="5" name="Table 4">
            <a:extLst>
              <a:ext uri="{FF2B5EF4-FFF2-40B4-BE49-F238E27FC236}">
                <a16:creationId xmlns:a16="http://schemas.microsoft.com/office/drawing/2014/main" id="{56B1FD2B-3733-3AFE-9805-04B70D611360}"/>
              </a:ext>
            </a:extLst>
          </p:cNvPr>
          <p:cNvGraphicFramePr>
            <a:graphicFrameLocks noGrp="1"/>
          </p:cNvGraphicFramePr>
          <p:nvPr>
            <p:extLst>
              <p:ext uri="{D42A27DB-BD31-4B8C-83A1-F6EECF244321}">
                <p14:modId xmlns:p14="http://schemas.microsoft.com/office/powerpoint/2010/main" val="1057742980"/>
              </p:ext>
            </p:extLst>
          </p:nvPr>
        </p:nvGraphicFramePr>
        <p:xfrm>
          <a:off x="609918" y="1091184"/>
          <a:ext cx="10967310" cy="5065778"/>
        </p:xfrm>
        <a:graphic>
          <a:graphicData uri="http://schemas.openxmlformats.org/drawingml/2006/table">
            <a:tbl>
              <a:tblPr firstRow="1" firstCol="1" bandRow="1"/>
              <a:tblGrid>
                <a:gridCol w="720000">
                  <a:extLst>
                    <a:ext uri="{9D8B030D-6E8A-4147-A177-3AD203B41FA5}">
                      <a16:colId xmlns:a16="http://schemas.microsoft.com/office/drawing/2014/main" val="822451974"/>
                    </a:ext>
                  </a:extLst>
                </a:gridCol>
                <a:gridCol w="2637562">
                  <a:extLst>
                    <a:ext uri="{9D8B030D-6E8A-4147-A177-3AD203B41FA5}">
                      <a16:colId xmlns:a16="http://schemas.microsoft.com/office/drawing/2014/main" val="1882535406"/>
                    </a:ext>
                  </a:extLst>
                </a:gridCol>
                <a:gridCol w="7609748">
                  <a:extLst>
                    <a:ext uri="{9D8B030D-6E8A-4147-A177-3AD203B41FA5}">
                      <a16:colId xmlns:a16="http://schemas.microsoft.com/office/drawing/2014/main" val="3942960118"/>
                    </a:ext>
                  </a:extLst>
                </a:gridCol>
              </a:tblGrid>
              <a:tr h="604060">
                <a:tc>
                  <a:txBody>
                    <a:bodyPr/>
                    <a:lstStyle/>
                    <a:p>
                      <a:pPr>
                        <a:spcBef>
                          <a:spcPts val="300"/>
                        </a:spcBef>
                        <a:spcAft>
                          <a:spcPts val="300"/>
                        </a:spcAft>
                      </a:pPr>
                      <a:endParaRPr lang="en-US" sz="1200" b="1" dirty="0">
                        <a:solidFill>
                          <a:srgbClr val="2E2E38"/>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300"/>
                        </a:spcBef>
                        <a:spcAft>
                          <a:spcPts val="300"/>
                        </a:spcAft>
                      </a:pPr>
                      <a:r>
                        <a:rPr lang="cs-CZ" sz="1400" b="1" dirty="0">
                          <a:solidFill>
                            <a:srgbClr val="2E2E38"/>
                          </a:solidFill>
                          <a:effectLst/>
                          <a:latin typeface="+mn-lt"/>
                          <a:ea typeface="Times New Roman" panose="02020603050405020304" pitchFamily="18" charset="0"/>
                          <a:cs typeface="Times New Roman" panose="02020603050405020304" pitchFamily="18" charset="0"/>
                        </a:rPr>
                        <a:t>Zadávající autorita</a:t>
                      </a:r>
                      <a:endParaRPr lang="en-US" sz="1400" b="1" dirty="0">
                        <a:solidFill>
                          <a:srgbClr val="2E2E38"/>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100"/>
                        </a:spcBef>
                        <a:spcAft>
                          <a:spcPts val="100"/>
                        </a:spcAft>
                      </a:pPr>
                      <a:r>
                        <a:rPr lang="cs-CZ" sz="1400" dirty="0">
                          <a:solidFill>
                            <a:srgbClr val="2E2E38"/>
                          </a:solidFill>
                          <a:effectLst/>
                          <a:latin typeface="+mn-lt"/>
                          <a:ea typeface="Arial" panose="020B0604020202020204" pitchFamily="34" charset="0"/>
                        </a:rPr>
                        <a:t>Municipalita</a:t>
                      </a:r>
                      <a:endParaRPr lang="en-US" sz="1400" dirty="0">
                        <a:solidFill>
                          <a:srgbClr val="2E2E38"/>
                        </a:solidFill>
                        <a:effectLst/>
                        <a:latin typeface="+mn-lt"/>
                        <a:ea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9124800"/>
                  </a:ext>
                </a:extLst>
              </a:tr>
              <a:tr h="837358">
                <a:tc>
                  <a:txBody>
                    <a:bodyPr/>
                    <a:lstStyle/>
                    <a:p>
                      <a:pPr>
                        <a:spcBef>
                          <a:spcPts val="300"/>
                        </a:spcBef>
                        <a:spcAft>
                          <a:spcPts val="300"/>
                        </a:spcAft>
                      </a:pPr>
                      <a:endParaRPr lang="en-US" sz="1200" b="1" dirty="0">
                        <a:solidFill>
                          <a:srgbClr val="2E2E38"/>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300"/>
                        </a:spcBef>
                        <a:spcAft>
                          <a:spcPts val="300"/>
                        </a:spcAft>
                      </a:pPr>
                      <a:r>
                        <a:rPr lang="cs-CZ" sz="1400" b="1">
                          <a:solidFill>
                            <a:srgbClr val="2E2E38"/>
                          </a:solidFill>
                          <a:effectLst/>
                          <a:latin typeface="+mn-lt"/>
                          <a:ea typeface="Times New Roman" panose="02020603050405020304" pitchFamily="18" charset="0"/>
                          <a:cs typeface="Times New Roman" panose="02020603050405020304" pitchFamily="18" charset="0"/>
                        </a:rPr>
                        <a:t>Projekt</a:t>
                      </a:r>
                      <a:endParaRPr lang="en-US" sz="1400" b="1" dirty="0">
                        <a:solidFill>
                          <a:srgbClr val="2E2E38"/>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100"/>
                        </a:spcBef>
                        <a:spcAft>
                          <a:spcPts val="100"/>
                        </a:spcAft>
                      </a:pPr>
                      <a:r>
                        <a:rPr lang="cs-CZ" sz="1400" dirty="0">
                          <a:solidFill>
                            <a:srgbClr val="2E2E38"/>
                          </a:solidFill>
                          <a:effectLst/>
                          <a:latin typeface="+mn-lt"/>
                          <a:ea typeface="Arial" panose="020B0604020202020204" pitchFamily="34" charset="0"/>
                        </a:rPr>
                        <a:t>Dodavatel bude zodpovědný za výstavbu, financování, provoz a údržbu bytových jednotek. Stavební povolení pro dostupné bydlení bude obstaráno municipalitou. </a:t>
                      </a:r>
                      <a:endParaRPr lang="en-US" sz="1400" dirty="0">
                        <a:solidFill>
                          <a:srgbClr val="2E2E38"/>
                        </a:solidFill>
                        <a:effectLst/>
                        <a:latin typeface="+mn-lt"/>
                        <a:ea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2283201"/>
                  </a:ext>
                </a:extLst>
              </a:tr>
              <a:tr h="604060">
                <a:tc>
                  <a:txBody>
                    <a:bodyPr/>
                    <a:lstStyle/>
                    <a:p>
                      <a:pPr>
                        <a:spcBef>
                          <a:spcPts val="300"/>
                        </a:spcBef>
                        <a:spcAft>
                          <a:spcPts val="300"/>
                        </a:spcAft>
                      </a:pPr>
                      <a:endParaRPr lang="en-US" sz="1200" b="1" dirty="0">
                        <a:solidFill>
                          <a:srgbClr val="2E2E38"/>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cs-CZ" sz="1400" b="1" dirty="0">
                          <a:solidFill>
                            <a:srgbClr val="2E2E38"/>
                          </a:solidFill>
                          <a:effectLst/>
                          <a:latin typeface="+mn-lt"/>
                          <a:ea typeface="Times New Roman" panose="02020603050405020304" pitchFamily="18" charset="0"/>
                          <a:cs typeface="Times New Roman" panose="02020603050405020304" pitchFamily="18" charset="0"/>
                        </a:rPr>
                        <a:t>Vlastnictví pozemku a budovy</a:t>
                      </a:r>
                      <a:endParaRPr lang="en-US" sz="1400" b="1" dirty="0">
                        <a:solidFill>
                          <a:srgbClr val="2E2E38"/>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lang="cs-CZ" sz="1400" dirty="0">
                          <a:solidFill>
                            <a:srgbClr val="2E2E38"/>
                          </a:solidFill>
                          <a:effectLst/>
                          <a:latin typeface="+mn-lt"/>
                          <a:ea typeface="Arial" panose="020B0604020202020204" pitchFamily="34" charset="0"/>
                        </a:rPr>
                        <a:t>Město zůstává vlastníkem pozemku a bytový komplex je stavěn do jejího vlastnictví.</a:t>
                      </a:r>
                      <a:endParaRPr lang="en-US" sz="1400" dirty="0">
                        <a:solidFill>
                          <a:srgbClr val="2E2E38"/>
                        </a:solidFill>
                        <a:effectLst/>
                        <a:latin typeface="+mn-lt"/>
                        <a:ea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8860246"/>
                  </a:ext>
                </a:extLst>
              </a:tr>
              <a:tr h="604060">
                <a:tc>
                  <a:txBody>
                    <a:bodyPr/>
                    <a:lstStyle/>
                    <a:p>
                      <a:pPr>
                        <a:spcBef>
                          <a:spcPts val="300"/>
                        </a:spcBef>
                        <a:spcAft>
                          <a:spcPts val="300"/>
                        </a:spcAft>
                      </a:pPr>
                      <a:endParaRPr lang="en-US" sz="1200" b="1" dirty="0">
                        <a:solidFill>
                          <a:srgbClr val="2E2E38"/>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300"/>
                        </a:spcBef>
                        <a:spcAft>
                          <a:spcPts val="300"/>
                        </a:spcAft>
                      </a:pPr>
                      <a:r>
                        <a:rPr lang="cs-CZ" sz="1400" b="1" dirty="0">
                          <a:solidFill>
                            <a:srgbClr val="2E2E38"/>
                          </a:solidFill>
                          <a:effectLst/>
                          <a:latin typeface="+mn-lt"/>
                          <a:ea typeface="Times New Roman" panose="02020603050405020304" pitchFamily="18" charset="0"/>
                          <a:cs typeface="Times New Roman" panose="02020603050405020304" pitchFamily="18" charset="0"/>
                        </a:rPr>
                        <a:t>Alokace klíčových rizik</a:t>
                      </a:r>
                      <a:endParaRPr lang="en-US" sz="1400" b="1" dirty="0">
                        <a:solidFill>
                          <a:srgbClr val="2E2E38"/>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100"/>
                        </a:spcBef>
                        <a:spcAft>
                          <a:spcPts val="100"/>
                        </a:spcAft>
                      </a:pPr>
                      <a:r>
                        <a:rPr lang="cs-CZ" sz="1400" dirty="0">
                          <a:solidFill>
                            <a:srgbClr val="2E2E38"/>
                          </a:solidFill>
                          <a:effectLst/>
                          <a:latin typeface="+mn-lt"/>
                          <a:ea typeface="Arial" panose="020B0604020202020204" pitchFamily="34" charset="0"/>
                        </a:rPr>
                        <a:t>Dodavatel ponese stavební rizika, rizika financování a riziko dostupnosti; poptávkové riziko ponese veřejný sektor.</a:t>
                      </a:r>
                      <a:endParaRPr lang="en-US" sz="1400" dirty="0">
                        <a:solidFill>
                          <a:srgbClr val="2E2E38"/>
                        </a:solidFill>
                        <a:effectLst/>
                        <a:latin typeface="+mn-lt"/>
                        <a:ea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3601587"/>
                  </a:ext>
                </a:extLst>
              </a:tr>
              <a:tr h="604060">
                <a:tc>
                  <a:txBody>
                    <a:bodyPr/>
                    <a:lstStyle/>
                    <a:p>
                      <a:pPr>
                        <a:spcBef>
                          <a:spcPts val="300"/>
                        </a:spcBef>
                        <a:spcAft>
                          <a:spcPts val="300"/>
                        </a:spcAft>
                      </a:pPr>
                      <a:endParaRPr lang="en-US" sz="1200" b="1" dirty="0">
                        <a:solidFill>
                          <a:srgbClr val="2E2E38"/>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300"/>
                        </a:spcBef>
                        <a:spcAft>
                          <a:spcPts val="300"/>
                        </a:spcAft>
                      </a:pPr>
                      <a:r>
                        <a:rPr lang="cs-CZ" sz="1400" b="1" dirty="0">
                          <a:solidFill>
                            <a:srgbClr val="2E2E38"/>
                          </a:solidFill>
                          <a:effectLst/>
                          <a:latin typeface="+mn-lt"/>
                          <a:ea typeface="Times New Roman" panose="02020603050405020304" pitchFamily="18" charset="0"/>
                          <a:cs typeface="Times New Roman" panose="02020603050405020304" pitchFamily="18" charset="0"/>
                        </a:rPr>
                        <a:t>Platební mechanismus</a:t>
                      </a:r>
                      <a:endParaRPr lang="en-US" sz="1400" b="1" dirty="0">
                        <a:solidFill>
                          <a:srgbClr val="2E2E38"/>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100"/>
                        </a:spcBef>
                        <a:spcAft>
                          <a:spcPts val="100"/>
                        </a:spcAft>
                      </a:pPr>
                      <a:r>
                        <a:rPr lang="cs-CZ" sz="1400" dirty="0">
                          <a:solidFill>
                            <a:srgbClr val="2E2E38"/>
                          </a:solidFill>
                          <a:effectLst/>
                          <a:latin typeface="+mn-lt"/>
                          <a:ea typeface="Arial" panose="020B0604020202020204" pitchFamily="34" charset="0"/>
                        </a:rPr>
                        <a:t>Platební mechanismus založený na platbě za dostupnost podléhá srážkám za nedostatečnou výkonnost (nedostupnost bytových jednotek a nesplnění výkonnostních standardů).</a:t>
                      </a:r>
                      <a:endParaRPr lang="en-US" sz="1400" dirty="0">
                        <a:solidFill>
                          <a:srgbClr val="2E2E38"/>
                        </a:solidFill>
                        <a:effectLst/>
                        <a:latin typeface="+mn-lt"/>
                        <a:ea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5443938"/>
                  </a:ext>
                </a:extLst>
              </a:tr>
              <a:tr h="604060">
                <a:tc>
                  <a:txBody>
                    <a:bodyPr/>
                    <a:lstStyle/>
                    <a:p>
                      <a:pPr>
                        <a:spcBef>
                          <a:spcPts val="300"/>
                        </a:spcBef>
                        <a:spcAft>
                          <a:spcPts val="300"/>
                        </a:spcAft>
                      </a:pPr>
                      <a:endParaRPr lang="en-US" sz="1200" b="1">
                        <a:solidFill>
                          <a:srgbClr val="2E2E38"/>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300"/>
                        </a:spcBef>
                        <a:spcAft>
                          <a:spcPts val="300"/>
                        </a:spcAft>
                      </a:pPr>
                      <a:r>
                        <a:rPr lang="cs-CZ" sz="1400" b="1" dirty="0">
                          <a:solidFill>
                            <a:srgbClr val="2E2E38"/>
                          </a:solidFill>
                          <a:effectLst/>
                          <a:latin typeface="+mn-lt"/>
                          <a:ea typeface="Times New Roman" panose="02020603050405020304" pitchFamily="18" charset="0"/>
                          <a:cs typeface="Times New Roman" panose="02020603050405020304" pitchFamily="18" charset="0"/>
                        </a:rPr>
                        <a:t>Velikost investice</a:t>
                      </a:r>
                      <a:endParaRPr lang="en-US" sz="1400" b="1" dirty="0">
                        <a:solidFill>
                          <a:srgbClr val="2E2E38"/>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100"/>
                        </a:spcBef>
                        <a:spcAft>
                          <a:spcPts val="100"/>
                        </a:spcAft>
                      </a:pPr>
                      <a:r>
                        <a:rPr lang="cs-CZ" sz="1400" dirty="0">
                          <a:solidFill>
                            <a:srgbClr val="2E2E38"/>
                          </a:solidFill>
                          <a:effectLst/>
                          <a:latin typeface="+mn-lt"/>
                          <a:ea typeface="Arial" panose="020B0604020202020204" pitchFamily="34" charset="0"/>
                        </a:rPr>
                        <a:t>Optimální velikost investice (stavební náklady): 1 mld. Kč</a:t>
                      </a:r>
                      <a:endParaRPr lang="en-US" sz="1400" dirty="0">
                        <a:solidFill>
                          <a:srgbClr val="2E2E38"/>
                        </a:solidFill>
                        <a:effectLst/>
                        <a:latin typeface="+mn-lt"/>
                        <a:ea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7814561"/>
                  </a:ext>
                </a:extLst>
              </a:tr>
              <a:tr h="604060">
                <a:tc>
                  <a:txBody>
                    <a:bodyPr/>
                    <a:lstStyle/>
                    <a:p>
                      <a:pPr>
                        <a:spcBef>
                          <a:spcPts val="300"/>
                        </a:spcBef>
                        <a:spcAft>
                          <a:spcPts val="300"/>
                        </a:spcAft>
                      </a:pPr>
                      <a:endParaRPr lang="en-US" sz="1200" b="1">
                        <a:solidFill>
                          <a:srgbClr val="2E2E38"/>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300"/>
                        </a:spcBef>
                        <a:spcAft>
                          <a:spcPts val="300"/>
                        </a:spcAft>
                      </a:pPr>
                      <a:r>
                        <a:rPr lang="cs-CZ" sz="1400" b="1" dirty="0">
                          <a:solidFill>
                            <a:srgbClr val="2E2E38"/>
                          </a:solidFill>
                          <a:effectLst/>
                          <a:latin typeface="+mn-lt"/>
                          <a:ea typeface="Times New Roman" panose="02020603050405020304" pitchFamily="18" charset="0"/>
                          <a:cs typeface="Times New Roman" panose="02020603050405020304" pitchFamily="18" charset="0"/>
                        </a:rPr>
                        <a:t>Smluvní období</a:t>
                      </a:r>
                      <a:endParaRPr lang="en-US" sz="1400" b="1" dirty="0">
                        <a:solidFill>
                          <a:srgbClr val="2E2E38"/>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100"/>
                        </a:spcBef>
                        <a:spcAft>
                          <a:spcPts val="100"/>
                        </a:spcAft>
                      </a:pPr>
                      <a:r>
                        <a:rPr lang="cs-CZ" sz="1400" dirty="0">
                          <a:solidFill>
                            <a:srgbClr val="2E2E38"/>
                          </a:solidFill>
                          <a:effectLst/>
                          <a:latin typeface="+mn-lt"/>
                          <a:ea typeface="Arial" panose="020B0604020202020204" pitchFamily="34" charset="0"/>
                        </a:rPr>
                        <a:t>Doba výstavby: 24 měsíců</a:t>
                      </a:r>
                      <a:endParaRPr lang="en-US" sz="1400" dirty="0">
                        <a:solidFill>
                          <a:srgbClr val="2E2E38"/>
                        </a:solidFill>
                        <a:effectLst/>
                        <a:latin typeface="+mn-lt"/>
                        <a:ea typeface="Arial" panose="020B0604020202020204" pitchFamily="34" charset="0"/>
                      </a:endParaRPr>
                    </a:p>
                    <a:p>
                      <a:pPr>
                        <a:spcBef>
                          <a:spcPts val="100"/>
                        </a:spcBef>
                        <a:spcAft>
                          <a:spcPts val="100"/>
                        </a:spcAft>
                      </a:pPr>
                      <a:r>
                        <a:rPr lang="cs-CZ" sz="1400" dirty="0">
                          <a:solidFill>
                            <a:srgbClr val="2E2E38"/>
                          </a:solidFill>
                          <a:effectLst/>
                          <a:latin typeface="+mn-lt"/>
                          <a:ea typeface="Arial" panose="020B0604020202020204" pitchFamily="34" charset="0"/>
                        </a:rPr>
                        <a:t>Doba provozování: 20 - 30 let</a:t>
                      </a:r>
                      <a:endParaRPr lang="en-US" sz="1400" dirty="0">
                        <a:solidFill>
                          <a:srgbClr val="2E2E38"/>
                        </a:solidFill>
                        <a:effectLst/>
                        <a:latin typeface="+mn-lt"/>
                        <a:ea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0116545"/>
                  </a:ext>
                </a:extLst>
              </a:tr>
              <a:tr h="604060">
                <a:tc>
                  <a:txBody>
                    <a:bodyPr/>
                    <a:lstStyle/>
                    <a:p>
                      <a:pPr>
                        <a:spcBef>
                          <a:spcPts val="300"/>
                        </a:spcBef>
                        <a:spcAft>
                          <a:spcPts val="300"/>
                        </a:spcAft>
                      </a:pPr>
                      <a:endParaRPr lang="en-US" sz="1200" b="1" dirty="0">
                        <a:solidFill>
                          <a:srgbClr val="2E2E38"/>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300"/>
                        </a:spcBef>
                        <a:spcAft>
                          <a:spcPts val="300"/>
                        </a:spcAft>
                      </a:pPr>
                      <a:r>
                        <a:rPr lang="cs-CZ" sz="1400" b="1" dirty="0">
                          <a:solidFill>
                            <a:srgbClr val="2E2E38"/>
                          </a:solidFill>
                          <a:effectLst/>
                          <a:latin typeface="+mn-lt"/>
                          <a:ea typeface="Times New Roman" panose="02020603050405020304" pitchFamily="18" charset="0"/>
                          <a:cs typeface="Times New Roman" panose="02020603050405020304" pitchFamily="18" charset="0"/>
                        </a:rPr>
                        <a:t>Způsob vykazování</a:t>
                      </a:r>
                      <a:endParaRPr lang="en-US" sz="1400" b="1" dirty="0">
                        <a:solidFill>
                          <a:srgbClr val="2E2E38"/>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100"/>
                        </a:spcBef>
                        <a:spcAft>
                          <a:spcPts val="100"/>
                        </a:spcAft>
                      </a:pPr>
                      <a:r>
                        <a:rPr lang="pl-PL" sz="1400" dirty="0">
                          <a:solidFill>
                            <a:srgbClr val="2E2E38"/>
                          </a:solidFill>
                          <a:effectLst/>
                          <a:latin typeface="+mn-lt"/>
                          <a:ea typeface="Arial" panose="020B0604020202020204" pitchFamily="34" charset="0"/>
                        </a:rPr>
                        <a:t>Projekt vstupuje do bilance a dluhu města</a:t>
                      </a:r>
                      <a:endParaRPr lang="en-US" sz="1400" dirty="0">
                        <a:solidFill>
                          <a:srgbClr val="2E2E38"/>
                        </a:solidFill>
                        <a:effectLst/>
                        <a:latin typeface="+mn-lt"/>
                        <a:ea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188037"/>
                  </a:ext>
                </a:extLst>
              </a:tr>
            </a:tbl>
          </a:graphicData>
        </a:graphic>
      </p:graphicFrame>
      <p:pic>
        <p:nvPicPr>
          <p:cNvPr id="9" name="Graphic 8" descr="List with solid fill">
            <a:extLst>
              <a:ext uri="{FF2B5EF4-FFF2-40B4-BE49-F238E27FC236}">
                <a16:creationId xmlns:a16="http://schemas.microsoft.com/office/drawing/2014/main" id="{B07495DE-A312-5918-3860-2D1ADD3AE3A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4261" y="5605030"/>
            <a:ext cx="450242" cy="450242"/>
          </a:xfrm>
          <a:prstGeom prst="rect">
            <a:avLst/>
          </a:prstGeom>
        </p:spPr>
      </p:pic>
      <p:pic>
        <p:nvPicPr>
          <p:cNvPr id="11" name="Graphic 10" descr="Paper with solid fill">
            <a:extLst>
              <a:ext uri="{FF2B5EF4-FFF2-40B4-BE49-F238E27FC236}">
                <a16:creationId xmlns:a16="http://schemas.microsoft.com/office/drawing/2014/main" id="{C591AB6D-0C1A-A5D8-F7B0-A9A4B147B3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4261" y="1871120"/>
            <a:ext cx="450242" cy="450242"/>
          </a:xfrm>
          <a:prstGeom prst="rect">
            <a:avLst/>
          </a:prstGeom>
        </p:spPr>
      </p:pic>
      <p:pic>
        <p:nvPicPr>
          <p:cNvPr id="13" name="Graphic 12" descr="Bank with solid fill">
            <a:extLst>
              <a:ext uri="{FF2B5EF4-FFF2-40B4-BE49-F238E27FC236}">
                <a16:creationId xmlns:a16="http://schemas.microsoft.com/office/drawing/2014/main" id="{34990C1E-CCDD-4DFB-8108-FC8B7197CAF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1881" y="4427052"/>
            <a:ext cx="450242" cy="450242"/>
          </a:xfrm>
          <a:prstGeom prst="rect">
            <a:avLst/>
          </a:prstGeom>
        </p:spPr>
      </p:pic>
      <p:pic>
        <p:nvPicPr>
          <p:cNvPr id="15" name="Graphic 14" descr="Money with solid fill">
            <a:extLst>
              <a:ext uri="{FF2B5EF4-FFF2-40B4-BE49-F238E27FC236}">
                <a16:creationId xmlns:a16="http://schemas.microsoft.com/office/drawing/2014/main" id="{322D8ED2-5014-18DE-C35D-774B7879821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01881" y="3829388"/>
            <a:ext cx="450242" cy="450242"/>
          </a:xfrm>
          <a:prstGeom prst="rect">
            <a:avLst/>
          </a:prstGeom>
        </p:spPr>
      </p:pic>
      <p:pic>
        <p:nvPicPr>
          <p:cNvPr id="17" name="Graphic 16" descr="Home with solid fill">
            <a:extLst>
              <a:ext uri="{FF2B5EF4-FFF2-40B4-BE49-F238E27FC236}">
                <a16:creationId xmlns:a16="http://schemas.microsoft.com/office/drawing/2014/main" id="{C734EE7C-431E-3C36-EDD0-FD8D1BF61AF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04261" y="2599896"/>
            <a:ext cx="450242" cy="450242"/>
          </a:xfrm>
          <a:prstGeom prst="rect">
            <a:avLst/>
          </a:prstGeom>
        </p:spPr>
      </p:pic>
      <p:pic>
        <p:nvPicPr>
          <p:cNvPr id="19" name="Graphic 18" descr="Flip calendar with solid fill">
            <a:extLst>
              <a:ext uri="{FF2B5EF4-FFF2-40B4-BE49-F238E27FC236}">
                <a16:creationId xmlns:a16="http://schemas.microsoft.com/office/drawing/2014/main" id="{234B7FD4-FB11-64BA-2CA4-6BFE72433F7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01881" y="5024716"/>
            <a:ext cx="450242" cy="450242"/>
          </a:xfrm>
          <a:prstGeom prst="rect">
            <a:avLst/>
          </a:prstGeom>
        </p:spPr>
      </p:pic>
      <p:pic>
        <p:nvPicPr>
          <p:cNvPr id="23" name="Graphic 22" descr="Playbook with solid fill">
            <a:extLst>
              <a:ext uri="{FF2B5EF4-FFF2-40B4-BE49-F238E27FC236}">
                <a16:creationId xmlns:a16="http://schemas.microsoft.com/office/drawing/2014/main" id="{08751A91-8BEB-0C84-F5E7-A6BD82B7F0D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04261" y="3214371"/>
            <a:ext cx="450242" cy="450242"/>
          </a:xfrm>
          <a:prstGeom prst="rect">
            <a:avLst/>
          </a:prstGeom>
        </p:spPr>
      </p:pic>
      <p:pic>
        <p:nvPicPr>
          <p:cNvPr id="25" name="Graphic 24" descr="City with solid fill">
            <a:extLst>
              <a:ext uri="{FF2B5EF4-FFF2-40B4-BE49-F238E27FC236}">
                <a16:creationId xmlns:a16="http://schemas.microsoft.com/office/drawing/2014/main" id="{3A7B3602-DCE0-747A-26BC-00F388AD0110}"/>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04261" y="1188121"/>
            <a:ext cx="450242" cy="450242"/>
          </a:xfrm>
          <a:prstGeom prst="rect">
            <a:avLst/>
          </a:prstGeom>
        </p:spPr>
      </p:pic>
    </p:spTree>
    <p:extLst>
      <p:ext uri="{BB962C8B-B14F-4D97-AF65-F5344CB8AC3E}">
        <p14:creationId xmlns:p14="http://schemas.microsoft.com/office/powerpoint/2010/main" val="25845045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INLINETEXTSHAPEGUID" val="70792d98-d20c-409c-8462-70ca9de7345b"/>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UPSLIDE_GENERATED_CONTENT_ITEM_ID" val="https://asset.brandfetch.io/idB8IjfqRq/id8M2FCTsE.svg"/>
  <p:tag name="UPSLIDE_GENERATED_CONTENT_ITEM_NAME" val="37c92584-f093-4b91-90a4-4154c487c464"/>
  <p:tag name="UPSLIDE_GENERATED_CONTENT_SOURCE_NAME" val="Logos"/>
  <p:tag name="UPSLIDE_GENERATED_CONTENT_ITEM_MODIFICATION_DATE" val="02/05/2024 11:25:22"/>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SeImKiUqSJKqYvXig95nr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UPSLIDE_GENERATED_CONTENT_ITEM_ID" val="https://asset.brandfetch.io/idB8IjfqRq/id8M2FCTsE.svg"/>
  <p:tag name="UPSLIDE_GENERATED_CONTENT_ITEM_NAME" val="37c92584-f093-4b91-90a4-4154c487c464"/>
  <p:tag name="UPSLIDE_GENERATED_CONTENT_SOURCE_NAME" val="Logos"/>
  <p:tag name="UPSLIDE_GENERATED_CONTENT_ITEM_MODIFICATION_DATE" val="02/05/2024 11:25:2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SeImKiUqSJKqYvXig95nrw"/>
</p:tagLst>
</file>

<file path=ppt/tags/tag22.xml><?xml version="1.0" encoding="utf-8"?>
<p:tagLst xmlns:a="http://schemas.openxmlformats.org/drawingml/2006/main" xmlns:r="http://schemas.openxmlformats.org/officeDocument/2006/relationships" xmlns:p="http://schemas.openxmlformats.org/presentationml/2006/main">
  <p:tag name="UPSLIDESHAPELIBITEMID" val="9f392790-4629-4eff-9a89-70101d898bcb"/>
  <p:tag name="UPSLIDESHAPELIBITEMEDITIONDATE" val="637860549274785055"/>
  <p:tag name="UPSLIDESHAPELIBITEMLASTCREATOR" val="BüsraKocak"/>
  <p:tag name="UPSLIDESHAPELIBITEMNAME" val="Financial district with business woman in Paris.jpg"/>
  <p:tag name="UPSLIDESTOREDSHAPELOCATION" val="https://eyus.sharepoint.com/sites/UpSlidePilotTeam/Sector Images/A4/Cover pages/Real Estate, Hospitality and Construction.lib"/>
</p:tagLst>
</file>

<file path=ppt/tags/tag23.xml><?xml version="1.0" encoding="utf-8"?>
<p:tagLst xmlns:a="http://schemas.openxmlformats.org/drawingml/2006/main" xmlns:r="http://schemas.openxmlformats.org/officeDocument/2006/relationships" xmlns:p="http://schemas.openxmlformats.org/presentationml/2006/main">
  <p:tag name="UPSLIDE_GENERATED_CONTENT_ITEM_ID" val="https://asset.brandfetch.io/idB8IjfqRq/id8M2FCTsE.svg"/>
  <p:tag name="UPSLIDE_GENERATED_CONTENT_ITEM_NAME" val="37c92584-f093-4b91-90a4-4154c487c464"/>
  <p:tag name="UPSLIDE_GENERATED_CONTENT_SOURCE_NAME" val="Logos"/>
  <p:tag name="UPSLIDE_GENERATED_CONTENT_ITEM_MODIFICATION_DATE" val="02/05/2024 11:25:22"/>
</p:tagLst>
</file>

<file path=ppt/tags/tag24.xml><?xml version="1.0" encoding="utf-8"?>
<p:tagLst xmlns:a="http://schemas.openxmlformats.org/drawingml/2006/main" xmlns:r="http://schemas.openxmlformats.org/officeDocument/2006/relationships" xmlns:p="http://schemas.openxmlformats.org/presentationml/2006/main">
  <p:tag name="UPSLIDESHAPELIBITEMID" val="618eeee9-fd26-4cb9-ac0f-b47effbad10b"/>
  <p:tag name="UPSLIDESHAPELIBITEMEDITIONDATE" val="637860545883782926"/>
  <p:tag name="UPSLIDESHAPELIBITEMLASTCREATOR" val="BüsraKocak"/>
  <p:tag name="UPSLIDESHAPELIBITEMNAME" val="Businesswoman working on computer in office with beautiful view of skyline.jpg"/>
  <p:tag name="UPSLIDESTOREDSHAPELOCATION" val="https://eyus.sharepoint.com/sites/UpSlidePilotTeam/Sector Images/USL/Cover pages/Private Equity.lib"/>
</p:tagLst>
</file>

<file path=ppt/tags/tag25.xml><?xml version="1.0" encoding="utf-8"?>
<p:tagLst xmlns:a="http://schemas.openxmlformats.org/drawingml/2006/main" xmlns:r="http://schemas.openxmlformats.org/officeDocument/2006/relationships" xmlns:p="http://schemas.openxmlformats.org/presentationml/2006/main">
  <p:tag name="UPSLIDESHAPELIBITEMID" val="13314af0-9222-45a0-a448-d0d80df2f3b9"/>
  <p:tag name="UPSLIDESHAPELIBITEMEDITIONDATE" val="637860534797223728"/>
  <p:tag name="UPSLIDESHAPELIBITEMLASTCREATOR" val="BüsraKocak"/>
  <p:tag name="UPSLIDESHAPELIBITEMNAME" val="Business people reviewing paperwork in modern lobby.jpg"/>
  <p:tag name="UPSLIDESTOREDSHAPELOCATION" val="https://eyus.sharepoint.com/sites/UpSlidePilotTeam/Sector Images/A4/Cover pages/Private Equity.lib"/>
</p:tagLst>
</file>

<file path=ppt/tags/tag26.xml><?xml version="1.0" encoding="utf-8"?>
<p:tagLst xmlns:a="http://schemas.openxmlformats.org/drawingml/2006/main" xmlns:r="http://schemas.openxmlformats.org/officeDocument/2006/relationships" xmlns:p="http://schemas.openxmlformats.org/presentationml/2006/main">
  <p:tag name="UPSLIDESHAPELIBITEMID" val="bf828c63-a898-46cc-b4a8-3016c51a37c8"/>
  <p:tag name="UPSLIDESHAPELIBITEMEDITIONDATE" val="637860675300834969"/>
  <p:tag name="UPSLIDESHAPELIBITEMLASTCREATOR" val="BüsraKocak"/>
  <p:tag name="UPSLIDESHAPELIBITEMNAME" val="Business People meeting Planning Strategy Analysis on new business project Concept.jpg"/>
  <p:tag name="UPSLIDESTOREDSHAPELOCATION" val="https://eyus.sharepoint.com/sites/UpSlidePilotTeam/Sector Images/USL/Cover pages/TMT.lib"/>
</p:tagLst>
</file>

<file path=ppt/tags/tag27.xml><?xml version="1.0" encoding="utf-8"?>
<p:tagLst xmlns:a="http://schemas.openxmlformats.org/drawingml/2006/main" xmlns:r="http://schemas.openxmlformats.org/officeDocument/2006/relationships" xmlns:p="http://schemas.openxmlformats.org/presentationml/2006/main">
  <p:tag name="UPSLIDESHAPELIBITEMID" val="705d5be1-b761-4024-8a9a-c2d1b87f0667"/>
  <p:tag name="UPSLIDESHAPELIBITEMEDITIONDATE" val="637853730608293526"/>
  <p:tag name="UPSLIDESHAPELIBITEMLASTCREATOR" val="BüsraKocak"/>
  <p:tag name="UPSLIDESHAPELIBITEMNAME" val="Business people discussing plans in modern office.jpg"/>
  <p:tag name="UPSLIDESTOREDSHAPELOCATION" val="https://eyus.sharepoint.com/sites/UpSlidePilotTeam/Sector Images/USL/Cover pages/Boardroom Insights.lib"/>
</p:tagLst>
</file>

<file path=ppt/tags/tag28.xml><?xml version="1.0" encoding="utf-8"?>
<p:tagLst xmlns:a="http://schemas.openxmlformats.org/drawingml/2006/main" xmlns:r="http://schemas.openxmlformats.org/officeDocument/2006/relationships" xmlns:p="http://schemas.openxmlformats.org/presentationml/2006/main">
  <p:tag name="UPSLIDESHAPELIBITEMID" val="618eeee9-fd26-4cb9-ac0f-b47effbad10b"/>
  <p:tag name="UPSLIDESHAPELIBITEMEDITIONDATE" val="637860545883782926"/>
  <p:tag name="UPSLIDESHAPELIBITEMLASTCREATOR" val="BüsraKocak"/>
  <p:tag name="UPSLIDESHAPELIBITEMNAME" val="Businesswoman working on computer in office with beautiful view of skyline.jpg"/>
  <p:tag name="UPSLIDESTOREDSHAPELOCATION" val="https://eyus.sharepoint.com/sites/UpSlidePilotTeam/Sector Images/USL/Cover pages/Private Equity.lib"/>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UPSLIDE_GENERATED_CONTENT_ITEM_ID" val="https://asset.brandfetch.io/idB8IjfqRq/id8M2FCTsE.svg"/>
  <p:tag name="UPSLIDE_GENERATED_CONTENT_ITEM_NAME" val="37c92584-f093-4b91-90a4-4154c487c464"/>
  <p:tag name="UPSLIDE_GENERATED_CONTENT_SOURCE_NAME" val="Logos"/>
  <p:tag name="UPSLIDE_GENERATED_CONTENT_ITEM_MODIFICATION_DATE" val="02/05/2024 11:25:22"/>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UPSLIDE_GENERATED_CONTENT_ITEM_ID" val="https://asset.brandfetch.io/idB8IjfqRq/id8M2FCTsE.svg"/>
  <p:tag name="UPSLIDE_GENERATED_CONTENT_ITEM_NAME" val="37c92584-f093-4b91-90a4-4154c487c464"/>
  <p:tag name="UPSLIDE_GENERATED_CONTENT_SOURCE_NAME" val="Logos"/>
  <p:tag name="UPSLIDE_GENERATED_CONTENT_ITEM_MODIFICATION_DATE" val="02/05/2024 11:25:22"/>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bg1">
              <a:lumMod val="60000"/>
              <a:lumOff val="40000"/>
            </a:schemeClr>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0000"/>
              <a:lumOff val="40000"/>
            </a:schemeClr>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356616" indent="-356616" algn="l">
          <a:spcAft>
            <a:spcPts val="600"/>
          </a:spcAft>
          <a:buClr>
            <a:schemeClr val="tx2"/>
          </a:buClr>
          <a:buSzPct val="80000"/>
          <a:buFont typeface="Arial" panose="020B0604020202020204" pitchFamily="34" charset="0"/>
          <a:buChar char="►"/>
          <a:defRPr sz="1600" dirty="0" smtClean="0">
            <a:solidFill>
              <a:schemeClr val="bg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EY presentation 16-9 Arial Dark+Light Theme 2020.pptx" id="{2B7F112D-6CC7-4466-BDA4-E6D093F1E780}" vid="{A566F402-C42F-4BA6-8904-FB5247C42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749A78E-BDF0-4D4D-BB93-1E3210C94671}">
  <we:reference id="c3b3159f-c9fe-4860-a4cb-a5d5f254c545" version="9.5.6.7"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39C42D81DBCD44E87A7A719360F3988" ma:contentTypeVersion="15" ma:contentTypeDescription="Vytvoří nový dokument" ma:contentTypeScope="" ma:versionID="6377faa69e37df79415571c51a2bc328">
  <xsd:schema xmlns:xsd="http://www.w3.org/2001/XMLSchema" xmlns:xs="http://www.w3.org/2001/XMLSchema" xmlns:p="http://schemas.microsoft.com/office/2006/metadata/properties" xmlns:ns2="e6925bd9-e604-4f6f-b5d1-6370160db972" xmlns:ns3="424dd7df-1326-419c-b00c-162c0439b756" targetNamespace="http://schemas.microsoft.com/office/2006/metadata/properties" ma:root="true" ma:fieldsID="b1ac5043d891be797f1242d1a16e2205" ns2:_="" ns3:_="">
    <xsd:import namespace="e6925bd9-e604-4f6f-b5d1-6370160db972"/>
    <xsd:import namespace="424dd7df-1326-419c-b00c-162c0439b75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925bd9-e604-4f6f-b5d1-6370160db9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Značky obrázků" ma:readOnly="false" ma:fieldId="{5cf76f15-5ced-4ddc-b409-7134ff3c332f}" ma:taxonomyMulti="true" ma:sspId="de97acfe-e349-49a2-9112-0b04129138de"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4dd7df-1326-419c-b00c-162c0439b75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7b5cd0d-e43e-4690-a6a5-0fecdd34f8e8}" ma:internalName="TaxCatchAll" ma:showField="CatchAllData" ma:web="424dd7df-1326-419c-b00c-162c0439b756">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24dd7df-1326-419c-b00c-162c0439b756">
      <UserInfo>
        <DisplayName/>
        <AccountId xsi:nil="true"/>
        <AccountType/>
      </UserInfo>
    </SharedWithUsers>
    <lcf76f155ced4ddcb4097134ff3c332f xmlns="e6925bd9-e604-4f6f-b5d1-6370160db972">
      <Terms xmlns="http://schemas.microsoft.com/office/infopath/2007/PartnerControls"/>
    </lcf76f155ced4ddcb4097134ff3c332f>
    <TaxCatchAll xmlns="424dd7df-1326-419c-b00c-162c0439b756" xsi:nil="true"/>
  </documentManagement>
</p:properties>
</file>

<file path=customXml/itemProps1.xml><?xml version="1.0" encoding="utf-8"?>
<ds:datastoreItem xmlns:ds="http://schemas.openxmlformats.org/officeDocument/2006/customXml" ds:itemID="{DD28FBA2-5280-43F4-92B0-53B645FA9B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925bd9-e604-4f6f-b5d1-6370160db972"/>
    <ds:schemaRef ds:uri="424dd7df-1326-419c-b00c-162c0439b7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2DEAB8-A396-4E97-9406-87D51E236752}">
  <ds:schemaRefs>
    <ds:schemaRef ds:uri="http://schemas.microsoft.com/sharepoint/v3/contenttype/forms"/>
  </ds:schemaRefs>
</ds:datastoreItem>
</file>

<file path=customXml/itemProps3.xml><?xml version="1.0" encoding="utf-8"?>
<ds:datastoreItem xmlns:ds="http://schemas.openxmlformats.org/officeDocument/2006/customXml" ds:itemID="{0A7779F3-21B7-480D-BB0F-A59CCD9969F9}">
  <ds:schemaRefs>
    <ds:schemaRef ds:uri="http://purl.org/dc/terms/"/>
    <ds:schemaRef ds:uri="http://schemas.openxmlformats.org/package/2006/metadata/core-properties"/>
    <ds:schemaRef ds:uri="http://schemas.microsoft.com/office/infopath/2007/PartnerControls"/>
    <ds:schemaRef ds:uri="http://schemas.microsoft.com/office/2006/metadata/properties"/>
    <ds:schemaRef ds:uri="http://schemas.microsoft.com/office/2006/documentManagement/types"/>
    <ds:schemaRef ds:uri="424dd7df-1326-419c-b00c-162c0439b756"/>
    <ds:schemaRef ds:uri="e6925bd9-e604-4f6f-b5d1-6370160db972"/>
    <ds:schemaRef ds:uri="http://www.w3.org/XML/1998/namespace"/>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EY presentation 16-9 Arial Dark+Light Theme 2020</Template>
  <TotalTime>0</TotalTime>
  <Words>4514</Words>
  <Application>Microsoft Office PowerPoint</Application>
  <PresentationFormat>Vlastní</PresentationFormat>
  <Paragraphs>644</Paragraphs>
  <Slides>33</Slides>
  <Notes>19</Notes>
  <HiddenSlides>0</HiddenSlides>
  <MMClips>0</MMClips>
  <ScaleCrop>false</ScaleCrop>
  <HeadingPairs>
    <vt:vector size="8" baseType="variant">
      <vt:variant>
        <vt:lpstr>Použitá písma</vt:lpstr>
      </vt:variant>
      <vt:variant>
        <vt:i4>9</vt:i4>
      </vt:variant>
      <vt:variant>
        <vt:lpstr>Motiv</vt:lpstr>
      </vt:variant>
      <vt:variant>
        <vt:i4>1</vt:i4>
      </vt:variant>
      <vt:variant>
        <vt:lpstr>Vložené servery OLE</vt:lpstr>
      </vt:variant>
      <vt:variant>
        <vt:i4>1</vt:i4>
      </vt:variant>
      <vt:variant>
        <vt:lpstr>Nadpisy snímků</vt:lpstr>
      </vt:variant>
      <vt:variant>
        <vt:i4>33</vt:i4>
      </vt:variant>
    </vt:vector>
  </HeadingPairs>
  <TitlesOfParts>
    <vt:vector size="44" baseType="lpstr">
      <vt:lpstr>Aptos</vt:lpstr>
      <vt:lpstr>Arial</vt:lpstr>
      <vt:lpstr>Calibri</vt:lpstr>
      <vt:lpstr>EYInterstate</vt:lpstr>
      <vt:lpstr>EYInterstate Light</vt:lpstr>
      <vt:lpstr>EYInterstate Light (Body)</vt:lpstr>
      <vt:lpstr>EYInterstate Light (Headings)</vt:lpstr>
      <vt:lpstr>Wingdings</vt:lpstr>
      <vt:lpstr>Wingdings 3</vt:lpstr>
      <vt:lpstr>EY light background</vt:lpstr>
      <vt:lpstr>think-cell Slide</vt:lpstr>
      <vt:lpstr>Prezentace aplikace PowerPoint</vt:lpstr>
      <vt:lpstr>Prohlášení</vt:lpstr>
      <vt:lpstr>Prezentace aplikace PowerPoint</vt:lpstr>
      <vt:lpstr>Obecná charakteristika PPP</vt:lpstr>
      <vt:lpstr>Srovnání standardní veřejné zakázky a připravovaného PPP modelu</vt:lpstr>
      <vt:lpstr>Kdy zvolit partnerství soukromého a veřejného sektoru? </vt:lpstr>
      <vt:lpstr>Prezentace aplikace PowerPoint</vt:lpstr>
      <vt:lpstr>PPP model dostupné bydlení s platbou za dostupnost</vt:lpstr>
      <vt:lpstr>Základní charakteristika připraveného modelu </vt:lpstr>
      <vt:lpstr>Výhody a nevýhody PPP s platbou za dostupnost</vt:lpstr>
      <vt:lpstr>Možnosti zvýšení dostupnosti nájemního bydlení v navrhovaném modelu </vt:lpstr>
      <vt:lpstr>Projekt se počítá do zadluženosti municipality podle české legislativy </vt:lpstr>
      <vt:lpstr>Prezentace aplikace PowerPoint</vt:lpstr>
      <vt:lpstr>Prezentace aplikace PowerPoint</vt:lpstr>
      <vt:lpstr>Prezentace aplikace PowerPoint</vt:lpstr>
      <vt:lpstr>Prezentace aplikace PowerPoint</vt:lpstr>
      <vt:lpstr>Prezentace aplikace PowerPoint</vt:lpstr>
      <vt:lpstr>Vybrané klíčové ukazatele projektu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Metodiky připravené v rámci projektu </vt:lpstr>
      <vt:lpstr>Podrobný průvodce krok za krokem </vt:lpstr>
      <vt:lpstr>Příručka k zadávací dokumentaci a procesu </vt:lpstr>
      <vt:lpstr>Průvodce analýzou rizik </vt:lpstr>
      <vt:lpstr>Průvodce finančním modelem a analýzou hodnoty za peníze</vt:lpstr>
      <vt:lpstr>Vzorová smlouva pro PPP projekty dostupného bydlení </vt:lpstr>
      <vt:lpstr>Procesní postup při přípravě a realizaci PPP projektů</vt:lpstr>
      <vt:lpstr>Průvodce metodikami pro realizaci projektů PPP </vt:lpstr>
      <vt:lpstr>Metodika vypracování studie proveditelnosti</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Feasibility Study for integrated Social Innovation Initiative in Lithuania</dc:title>
  <dc:creator/>
  <cp:keywords/>
  <cp:lastModifiedBy/>
  <cp:revision>35</cp:revision>
  <dcterms:created xsi:type="dcterms:W3CDTF">2020-11-18T08:11:57Z</dcterms:created>
  <dcterms:modified xsi:type="dcterms:W3CDTF">2025-01-10T14:24:47Z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ppReportDate">
    <vt:lpwstr/>
  </property>
  <property fmtid="{D5CDD505-2E9C-101B-9397-08002B2CF9AE}" pid="3" name="WppReportVersion">
    <vt:lpwstr>Version 1.0</vt:lpwstr>
  </property>
  <property fmtid="{D5CDD505-2E9C-101B-9397-08002B2CF9AE}" pid="4" name="WppReportDraft">
    <vt:lpwstr>(Draft)</vt:lpwstr>
  </property>
  <property fmtid="{D5CDD505-2E9C-101B-9397-08002B2CF9AE}" pid="5" name="WppReportCurrencySymbol">
    <vt:lpwstr>Kč</vt:lpwstr>
  </property>
  <property fmtid="{D5CDD505-2E9C-101B-9397-08002B2CF9AE}" pid="6" name="WppReportDashboardTitleText">
    <vt:lpwstr>Dashboard</vt:lpwstr>
  </property>
  <property fmtid="{D5CDD505-2E9C-101B-9397-08002B2CF9AE}" pid="7" name="WppReportShortPageNumberFormat">
    <vt:lpwstr>Page &lt;#&gt;</vt:lpwstr>
  </property>
  <property fmtid="{D5CDD505-2E9C-101B-9397-08002B2CF9AE}" pid="8" name="WppReportLongPageNumberFormat">
    <vt:lpwstr>Page &lt;#&gt; of &lt;PageCount&gt;</vt:lpwstr>
  </property>
  <property fmtid="{D5CDD505-2E9C-101B-9397-08002B2CF9AE}" pid="9" name="WppReportTocTitleText">
    <vt:lpwstr>Table of contents</vt:lpwstr>
  </property>
  <property fmtid="{D5CDD505-2E9C-101B-9397-08002B2CF9AE}" pid="10" name="WppReportIsTocUpdateRecommended">
    <vt:bool>true</vt:bool>
  </property>
  <property fmtid="{D5CDD505-2E9C-101B-9397-08002B2CF9AE}" pid="11" name="ContentTypeId">
    <vt:lpwstr>0x010100E39C42D81DBCD44E87A7A719360F3988</vt:lpwstr>
  </property>
  <property fmtid="{D5CDD505-2E9C-101B-9397-08002B2CF9AE}" pid="12" name="WppReportPropertiesLastWrittenToDocument">
    <vt:filetime>2022-12-19T13:47:58Z</vt:filetime>
  </property>
  <property fmtid="{D5CDD505-2E9C-101B-9397-08002B2CF9AE}" pid="13" name="MediaServiceImageTags">
    <vt:lpwstr/>
  </property>
  <property fmtid="{D5CDD505-2E9C-101B-9397-08002B2CF9AE}" pid="14" name="Order">
    <vt:r8>61900</vt:r8>
  </property>
  <property fmtid="{D5CDD505-2E9C-101B-9397-08002B2CF9AE}" pid="15" name="xd_Signature">
    <vt:bool>false</vt:bool>
  </property>
  <property fmtid="{D5CDD505-2E9C-101B-9397-08002B2CF9AE}" pid="16" name="xd_ProgID">
    <vt:lpwstr/>
  </property>
  <property fmtid="{D5CDD505-2E9C-101B-9397-08002B2CF9AE}" pid="17" name="ComplianceAssetId">
    <vt:lpwstr/>
  </property>
  <property fmtid="{D5CDD505-2E9C-101B-9397-08002B2CF9AE}" pid="18" name="TemplateUrl">
    <vt:lpwstr/>
  </property>
  <property fmtid="{D5CDD505-2E9C-101B-9397-08002B2CF9AE}" pid="19" name="_ExtendedDescription">
    <vt:lpwstr/>
  </property>
  <property fmtid="{D5CDD505-2E9C-101B-9397-08002B2CF9AE}" pid="20" name="TriggerFlowInfo">
    <vt:lpwstr/>
  </property>
</Properties>
</file>