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7" r:id="rId3"/>
    <p:sldId id="332" r:id="rId4"/>
    <p:sldId id="338" r:id="rId5"/>
    <p:sldId id="341" r:id="rId6"/>
    <p:sldId id="340" r:id="rId7"/>
    <p:sldId id="337" r:id="rId8"/>
    <p:sldId id="326" r:id="rId9"/>
    <p:sldId id="342" r:id="rId10"/>
    <p:sldId id="333" r:id="rId11"/>
    <p:sldId id="318" r:id="rId12"/>
    <p:sldId id="315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996633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66" autoAdjust="0"/>
    <p:restoredTop sz="68639" autoAdjust="0"/>
  </p:normalViewPr>
  <p:slideViewPr>
    <p:cSldViewPr>
      <p:cViewPr>
        <p:scale>
          <a:sx n="70" d="100"/>
          <a:sy n="70" d="100"/>
        </p:scale>
        <p:origin x="-201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14.5.2018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14.5.2018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114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488832" cy="180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/>
              <a:t>Druhý </a:t>
            </a:r>
            <a:r>
              <a:rPr lang="cs-CZ" sz="2400" b="1" dirty="0" err="1" smtClean="0"/>
              <a:t>miniworkshop</a:t>
            </a:r>
            <a:r>
              <a:rPr lang="cs-CZ" sz="2400" b="1" dirty="0" smtClean="0"/>
              <a:t> projektantů k ÚS krajiny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14. 5. 2018, Kancelář ČKA, Praha 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>
                <a:solidFill>
                  <a:srgbClr val="000099"/>
                </a:solidFill>
              </a:rPr>
              <a:t>Ing. arch. Karel WIRTH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Krajinné okrsky, krajinné potenciály – co ne/říká metodický pokyn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Krajinné potenciály vs. krajinné okrsky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136904" cy="4608511"/>
          </a:xfrm>
        </p:spPr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</p:txBody>
      </p:sp>
      <p:pic>
        <p:nvPicPr>
          <p:cNvPr id="5" name="Picture 2" descr="M:\_pracovni\___prezentace 2015+\2017-11 workshop USK\potencialy vs okrs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624736" cy="428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závěru - ÚSK podpořené z IROP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14" y="2060575"/>
            <a:ext cx="6991372" cy="4392613"/>
          </a:xfrm>
        </p:spPr>
      </p:pic>
      <p:sp>
        <p:nvSpPr>
          <p:cNvPr id="7" name="Obdélník 6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1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924944"/>
            <a:ext cx="8136904" cy="331236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2400" b="1" dirty="0" smtClean="0"/>
              <a:t>Ing. arch. Karel Wirth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 smtClean="0"/>
              <a:t>Ministerstvo </a:t>
            </a:r>
            <a:r>
              <a:rPr lang="cs-CZ" sz="2400" dirty="0"/>
              <a:t>pro místní rozvoj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400" dirty="0"/>
              <a:t>Odbor územního plánování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/>
              <a:t>Karel.Wirth</a:t>
            </a:r>
            <a:r>
              <a:rPr lang="en-US" sz="2400" dirty="0"/>
              <a:t>@</a:t>
            </a:r>
            <a:r>
              <a:rPr lang="cs-CZ" sz="2400" dirty="0"/>
              <a:t>mmr.cz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studie krajiny - Metodický pokyn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5184576" cy="4392488"/>
          </a:xfrm>
        </p:spPr>
        <p:txBody>
          <a:bodyPr/>
          <a:lstStyle/>
          <a:p>
            <a:r>
              <a:rPr lang="cs-CZ" sz="2400" dirty="0" smtClean="0"/>
              <a:t>Společný </a:t>
            </a:r>
            <a:r>
              <a:rPr lang="cs-CZ" sz="2400" dirty="0"/>
              <a:t>metodický pokyn MMR a MŽP z února </a:t>
            </a:r>
            <a:r>
              <a:rPr lang="cs-CZ" sz="2400" dirty="0" smtClean="0"/>
              <a:t>2016 - dostupný </a:t>
            </a:r>
            <a:r>
              <a:rPr lang="cs-CZ" sz="2400" dirty="0"/>
              <a:t>na stránkách MMR, MŽP, </a:t>
            </a:r>
            <a:r>
              <a:rPr lang="cs-CZ" sz="2400" dirty="0" smtClean="0"/>
              <a:t>ÚÚR</a:t>
            </a:r>
          </a:p>
          <a:p>
            <a:pPr marL="0" indent="0">
              <a:buNone/>
            </a:pPr>
            <a:endParaRPr lang="cs-CZ" sz="800" dirty="0"/>
          </a:p>
          <a:p>
            <a:pPr marL="361950" indent="0">
              <a:buNone/>
            </a:pPr>
            <a:r>
              <a:rPr lang="cs-CZ" sz="1200" dirty="0" smtClean="0"/>
              <a:t>https</a:t>
            </a:r>
            <a:r>
              <a:rPr lang="cs-CZ" sz="1200" dirty="0"/>
              <a:t>://www.mmr.cz/cs/Uzemni-a-bytova-politika/Uzemni-planovani-a-stavebni-rad/Stanoviska-a-metodiky/Stanoviska-odboru-uzemniho-planovani-MMR/3-Uzemne-planovaci-podklady-a-jejich-aktualizace/Metodicky-pokyn-Zadani-uzemni-studie-krajiny-pro-spravni-obvod-obce-s</a:t>
            </a:r>
            <a:endParaRPr lang="cs-CZ" sz="1200" dirty="0" smtClean="0"/>
          </a:p>
          <a:p>
            <a:r>
              <a:rPr lang="cs-CZ" sz="2400" dirty="0" smtClean="0"/>
              <a:t>Územní studie krajiny (ÚSK) je územní studií </a:t>
            </a:r>
            <a:r>
              <a:rPr lang="cs-CZ" sz="2400" dirty="0"/>
              <a:t>ve smyslu § 25 </a:t>
            </a:r>
            <a:r>
              <a:rPr lang="cs-CZ" sz="2400" dirty="0" smtClean="0"/>
              <a:t>a 30 </a:t>
            </a:r>
            <a:r>
              <a:rPr lang="cs-CZ" sz="2400" dirty="0"/>
              <a:t>stavebního zákona</a:t>
            </a:r>
          </a:p>
          <a:p>
            <a:r>
              <a:rPr lang="cs-CZ" sz="2400" dirty="0"/>
              <a:t>ÚSK podpořená z IROP  musí být zpracována </a:t>
            </a:r>
            <a:r>
              <a:rPr lang="cs-CZ" sz="2400" b="1" dirty="0"/>
              <a:t>pro celý správní obvod ORP</a:t>
            </a:r>
          </a:p>
          <a:p>
            <a:endParaRPr lang="cs-CZ" sz="2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515" y="2137367"/>
            <a:ext cx="3094188" cy="4392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5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Krajiny, typy krajin -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200" dirty="0" smtClean="0"/>
              <a:t>Str. 7 metodického pokynu: </a:t>
            </a:r>
            <a:r>
              <a:rPr lang="cs-CZ" sz="2200" i="1" dirty="0" smtClean="0">
                <a:solidFill>
                  <a:srgbClr val="000099"/>
                </a:solidFill>
              </a:rPr>
              <a:t>„Návrh ÚSK bude … řešit … zpřesnění typů krajin a cílových charakteristik krajiny“</a:t>
            </a:r>
          </a:p>
          <a:p>
            <a:r>
              <a:rPr lang="cs-CZ" sz="2200" dirty="0" smtClean="0"/>
              <a:t>Č</a:t>
            </a:r>
            <a:r>
              <a:rPr lang="cs-CZ" sz="2200" dirty="0"/>
              <a:t>. 12/2017 Sb. m. s. - </a:t>
            </a:r>
            <a:r>
              <a:rPr lang="cs-CZ" sz="2200" dirty="0" smtClean="0"/>
              <a:t>nový </a:t>
            </a:r>
            <a:r>
              <a:rPr lang="cs-CZ" sz="2200" dirty="0"/>
              <a:t>překlad </a:t>
            </a:r>
            <a:r>
              <a:rPr lang="cs-CZ" sz="2200" dirty="0" smtClean="0"/>
              <a:t>Evrop. úmluvy o krajině</a:t>
            </a:r>
          </a:p>
          <a:p>
            <a:r>
              <a:rPr lang="cs-CZ" sz="2200" dirty="0" smtClean="0"/>
              <a:t>Místo </a:t>
            </a:r>
            <a:r>
              <a:rPr lang="cs-CZ" sz="2200" i="1" dirty="0" smtClean="0"/>
              <a:t>„vymezit své vlastní typy krajiny“ </a:t>
            </a:r>
            <a:r>
              <a:rPr lang="cs-CZ" sz="2200" dirty="0" smtClean="0"/>
              <a:t>nyní </a:t>
            </a:r>
            <a:r>
              <a:rPr lang="cs-CZ" sz="2200" b="1" i="1" dirty="0" smtClean="0">
                <a:solidFill>
                  <a:srgbClr val="000099"/>
                </a:solidFill>
              </a:rPr>
              <a:t>„vymezit vlastní krajiny.“</a:t>
            </a:r>
          </a:p>
          <a:p>
            <a:r>
              <a:rPr lang="cs-CZ" sz="2200" dirty="0" smtClean="0"/>
              <a:t>Místo </a:t>
            </a:r>
            <a:r>
              <a:rPr lang="cs-CZ" sz="2200" i="1" dirty="0" smtClean="0"/>
              <a:t>„cílové charakteristiky krajiny“ </a:t>
            </a:r>
            <a:r>
              <a:rPr lang="cs-CZ" sz="2200" dirty="0" smtClean="0"/>
              <a:t>nyní </a:t>
            </a:r>
            <a:r>
              <a:rPr lang="cs-CZ" sz="2200" b="1" i="1" dirty="0" smtClean="0">
                <a:solidFill>
                  <a:srgbClr val="000099"/>
                </a:solidFill>
              </a:rPr>
              <a:t>„cílové kvality krajiny“.</a:t>
            </a:r>
          </a:p>
          <a:p>
            <a:r>
              <a:rPr lang="cs-CZ" sz="2200" dirty="0" smtClean="0"/>
              <a:t>-</a:t>
            </a:r>
            <a:r>
              <a:rPr lang="en-US" sz="2200" dirty="0" smtClean="0"/>
              <a:t>&gt;</a:t>
            </a:r>
            <a:r>
              <a:rPr lang="cs-CZ" sz="2200" dirty="0" smtClean="0"/>
              <a:t> důraz na individualitu krajin oproti typologii</a:t>
            </a:r>
          </a:p>
          <a:p>
            <a:r>
              <a:rPr lang="cs-CZ" sz="2200" dirty="0" smtClean="0"/>
              <a:t>-</a:t>
            </a:r>
            <a:r>
              <a:rPr lang="en-US" sz="2200" dirty="0" smtClean="0"/>
              <a:t>&gt; </a:t>
            </a:r>
            <a:r>
              <a:rPr lang="cs-CZ" sz="2200" dirty="0" smtClean="0"/>
              <a:t>důraz na cílové kvality oproti popisným charakteristikám</a:t>
            </a:r>
          </a:p>
          <a:p>
            <a:r>
              <a:rPr lang="cs-CZ" sz="2200" dirty="0" smtClean="0"/>
              <a:t>Promítlo se do novely vyhlášky č. 500/2006 Sb.</a:t>
            </a:r>
          </a:p>
          <a:p>
            <a:r>
              <a:rPr lang="cs-CZ" sz="2200" b="1" dirty="0" smtClean="0"/>
              <a:t>Přednost právních předpisů před metodickým pokynem   -</a:t>
            </a:r>
            <a:r>
              <a:rPr lang="en-US" sz="2200" b="1" dirty="0" smtClean="0"/>
              <a:t>&gt; </a:t>
            </a:r>
            <a:r>
              <a:rPr lang="cs-CZ" sz="2200" b="1" dirty="0" smtClean="0"/>
              <a:t>v ÚSK používat novou terminologii</a:t>
            </a:r>
            <a:endParaRPr lang="cs-CZ" sz="2200" b="1" dirty="0"/>
          </a:p>
          <a:p>
            <a:endParaRPr lang="cs-CZ" sz="2300" dirty="0"/>
          </a:p>
          <a:p>
            <a:endParaRPr lang="cs-CZ" sz="23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6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Krajinné okrsky, krajiny -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200" dirty="0"/>
              <a:t>Krajiny a krajinné okrsky nově jako součást sledovaného jevu 17b v části A databáze ÚAP</a:t>
            </a:r>
          </a:p>
          <a:p>
            <a:endParaRPr lang="cs-CZ" sz="2200" dirty="0" smtClean="0"/>
          </a:p>
          <a:p>
            <a:r>
              <a:rPr lang="cs-CZ" sz="2200" dirty="0" smtClean="0"/>
              <a:t>Krajinný okrsek jako nižší skladebný prvek krajin ze ZÚR</a:t>
            </a:r>
          </a:p>
          <a:p>
            <a:r>
              <a:rPr lang="cs-CZ" sz="2200" dirty="0" smtClean="0"/>
              <a:t>-</a:t>
            </a:r>
            <a:r>
              <a:rPr lang="en-US" sz="2200" dirty="0" smtClean="0"/>
              <a:t>&gt; </a:t>
            </a:r>
            <a:r>
              <a:rPr lang="cs-CZ" sz="2200" b="1" dirty="0" smtClean="0"/>
              <a:t>Žádoucí </a:t>
            </a:r>
            <a:r>
              <a:rPr lang="cs-CZ" sz="2200" b="1" dirty="0"/>
              <a:t>docílit skladebnost ke krajinám v </a:t>
            </a:r>
            <a:r>
              <a:rPr lang="cs-CZ" sz="2200" b="1" dirty="0" smtClean="0"/>
              <a:t>ZÚR</a:t>
            </a:r>
          </a:p>
          <a:p>
            <a:r>
              <a:rPr lang="cs-CZ" sz="2200" dirty="0" smtClean="0"/>
              <a:t>Buďto vymezením </a:t>
            </a:r>
            <a:r>
              <a:rPr lang="en-US" sz="2200" dirty="0" err="1" smtClean="0"/>
              <a:t>krajinn</a:t>
            </a:r>
            <a:r>
              <a:rPr lang="cs-CZ" sz="2200" dirty="0" err="1" smtClean="0"/>
              <a:t>ých</a:t>
            </a:r>
            <a:r>
              <a:rPr lang="cs-CZ" sz="2200" dirty="0" smtClean="0"/>
              <a:t> okrsků v </a:t>
            </a:r>
            <a:r>
              <a:rPr lang="cs-CZ" sz="2200" dirty="0"/>
              <a:t>ÚSK a/nebo následnou aktualizací </a:t>
            </a:r>
            <a:r>
              <a:rPr lang="cs-CZ" sz="2200" dirty="0" smtClean="0"/>
              <a:t>ZÚR </a:t>
            </a:r>
          </a:p>
          <a:p>
            <a:r>
              <a:rPr lang="cs-CZ" sz="2200" dirty="0" smtClean="0"/>
              <a:t>(metodický pokyn toto explicitně neuvádí)</a:t>
            </a:r>
          </a:p>
          <a:p>
            <a:endParaRPr lang="cs-CZ" sz="2200" dirty="0"/>
          </a:p>
          <a:p>
            <a:r>
              <a:rPr lang="cs-CZ" sz="2200" dirty="0" smtClean="0"/>
              <a:t>Vhodné také zohlednit hranice obcí, není-li to na závadu odbornému vymezení (</a:t>
            </a:r>
            <a:r>
              <a:rPr lang="cs-CZ" sz="2200" dirty="0"/>
              <a:t>metodický pokyn toto explicitně neuvádí)</a:t>
            </a:r>
          </a:p>
          <a:p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496944" cy="504056"/>
          </a:xfrm>
        </p:spPr>
        <p:txBody>
          <a:bodyPr/>
          <a:lstStyle/>
          <a:p>
            <a:r>
              <a:rPr lang="cs-CZ" dirty="0" smtClean="0"/>
              <a:t>Krajinné okrsky, krajinný ráz -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568952" cy="4608511"/>
          </a:xfrm>
        </p:spPr>
        <p:txBody>
          <a:bodyPr/>
          <a:lstStyle/>
          <a:p>
            <a:r>
              <a:rPr lang="cs-CZ" sz="2200" dirty="0" smtClean="0"/>
              <a:t>Str. 11 metodického pokynu: </a:t>
            </a:r>
            <a:r>
              <a:rPr lang="cs-CZ" sz="2200" i="1" dirty="0" smtClean="0">
                <a:solidFill>
                  <a:srgbClr val="000099"/>
                </a:solidFill>
              </a:rPr>
              <a:t>„Krajinný okrsek je základní skladebná relativně homogenní část krajiny, která se od sousedních krajinných okrsků odlišuje svými </a:t>
            </a:r>
            <a:r>
              <a:rPr lang="cs-CZ" sz="2200" b="1" i="1" dirty="0" smtClean="0">
                <a:solidFill>
                  <a:srgbClr val="000099"/>
                </a:solidFill>
              </a:rPr>
              <a:t>přírodními, </a:t>
            </a:r>
            <a:r>
              <a:rPr lang="cs-CZ" sz="2200" i="1" dirty="0" smtClean="0">
                <a:solidFill>
                  <a:srgbClr val="000099"/>
                </a:solidFill>
              </a:rPr>
              <a:t>popř. jinými </a:t>
            </a:r>
            <a:r>
              <a:rPr lang="cs-CZ" sz="2200" b="1" i="1" dirty="0" smtClean="0">
                <a:solidFill>
                  <a:srgbClr val="000099"/>
                </a:solidFill>
              </a:rPr>
              <a:t>charakteristikami a způsobem využití.</a:t>
            </a:r>
            <a:r>
              <a:rPr lang="cs-CZ" sz="2200" i="1" dirty="0" smtClean="0">
                <a:solidFill>
                  <a:srgbClr val="000099"/>
                </a:solidFill>
              </a:rPr>
              <a:t>“</a:t>
            </a:r>
          </a:p>
          <a:p>
            <a:r>
              <a:rPr lang="cs-CZ" sz="2200" dirty="0" smtClean="0"/>
              <a:t>Dle § 12 ZOPK: </a:t>
            </a:r>
            <a:r>
              <a:rPr lang="cs-CZ" sz="2200" i="1" dirty="0">
                <a:solidFill>
                  <a:srgbClr val="000099"/>
                </a:solidFill>
              </a:rPr>
              <a:t>„</a:t>
            </a:r>
            <a:r>
              <a:rPr lang="cs-CZ" sz="2200" i="1" dirty="0" smtClean="0">
                <a:solidFill>
                  <a:srgbClr val="000099"/>
                </a:solidFill>
              </a:rPr>
              <a:t>Krajinným rázem se rozumí zejména přírodní, kulturní a historická charakteristika určitého místa či oblasti. Krajinný ráz je chráněn před činností snižující jeho </a:t>
            </a:r>
            <a:r>
              <a:rPr lang="cs-CZ" sz="2200" b="1" i="1" dirty="0" smtClean="0">
                <a:solidFill>
                  <a:srgbClr val="000099"/>
                </a:solidFill>
              </a:rPr>
              <a:t>estetickou</a:t>
            </a:r>
            <a:r>
              <a:rPr lang="cs-CZ" sz="2200" i="1" dirty="0" smtClean="0">
                <a:solidFill>
                  <a:srgbClr val="000099"/>
                </a:solidFill>
              </a:rPr>
              <a:t> a přírodní </a:t>
            </a:r>
            <a:r>
              <a:rPr lang="cs-CZ" sz="2200" b="1" i="1" dirty="0" smtClean="0">
                <a:solidFill>
                  <a:srgbClr val="000099"/>
                </a:solidFill>
              </a:rPr>
              <a:t>hodnotu</a:t>
            </a:r>
            <a:r>
              <a:rPr lang="cs-CZ" sz="2200" i="1" dirty="0" smtClean="0">
                <a:solidFill>
                  <a:srgbClr val="000099"/>
                </a:solidFill>
              </a:rPr>
              <a:t>.“</a:t>
            </a:r>
            <a:endParaRPr lang="cs-CZ" sz="2200" i="1" dirty="0">
              <a:solidFill>
                <a:srgbClr val="000099"/>
              </a:solidFill>
            </a:endParaRPr>
          </a:p>
          <a:p>
            <a:endParaRPr lang="cs-CZ" sz="2200" dirty="0" smtClean="0"/>
          </a:p>
          <a:p>
            <a:r>
              <a:rPr lang="cs-CZ" sz="2200" dirty="0" smtClean="0"/>
              <a:t>-</a:t>
            </a:r>
            <a:r>
              <a:rPr lang="en-US" sz="2200" dirty="0" smtClean="0"/>
              <a:t>&gt; </a:t>
            </a:r>
            <a:r>
              <a:rPr lang="cs-CZ" sz="2200" dirty="0" smtClean="0"/>
              <a:t>Krajiny a krajinné okrsky </a:t>
            </a:r>
            <a:r>
              <a:rPr lang="en-US" sz="2200" dirty="0" smtClean="0"/>
              <a:t>≠ </a:t>
            </a:r>
            <a:r>
              <a:rPr lang="en-US" sz="2200" dirty="0" err="1" smtClean="0"/>
              <a:t>oblasti</a:t>
            </a:r>
            <a:r>
              <a:rPr lang="cs-CZ" sz="2200" dirty="0"/>
              <a:t> </a:t>
            </a:r>
            <a:r>
              <a:rPr lang="cs-CZ" sz="2200" dirty="0" smtClean="0"/>
              <a:t>a místa krajinného rázu – rozdíl ve způsobu vymezení (byť částečná shoda hranic je samozřejmě možná)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krajinných okrsků v rámci ÚSK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136904" cy="4608511"/>
          </a:xfrm>
        </p:spPr>
        <p:txBody>
          <a:bodyPr/>
          <a:lstStyle/>
          <a:p>
            <a:r>
              <a:rPr lang="cs-CZ" sz="2200" dirty="0" smtClean="0"/>
              <a:t>Stanovení cílové vize krajiny</a:t>
            </a:r>
          </a:p>
          <a:p>
            <a:r>
              <a:rPr lang="cs-CZ" sz="2200" dirty="0" smtClean="0"/>
              <a:t>Zpřesnění krajin a jejich cílových kvalit </a:t>
            </a:r>
          </a:p>
          <a:p>
            <a:r>
              <a:rPr lang="cs-CZ" sz="2200" b="1" dirty="0" err="1" smtClean="0"/>
              <a:t>Tématické</a:t>
            </a:r>
            <a:r>
              <a:rPr lang="cs-CZ" sz="2200" b="1" dirty="0" smtClean="0"/>
              <a:t> kapitoly </a:t>
            </a:r>
          </a:p>
          <a:p>
            <a:pPr lvl="2"/>
            <a:r>
              <a:rPr lang="cs-CZ" sz="2000" dirty="0" smtClean="0"/>
              <a:t>ochrana a rozvoj zjištěných hodnot a potenciálů</a:t>
            </a:r>
          </a:p>
          <a:p>
            <a:pPr lvl="2"/>
            <a:r>
              <a:rPr lang="cs-CZ" sz="2000" dirty="0" smtClean="0"/>
              <a:t>potřeby člověka v krajině</a:t>
            </a:r>
          </a:p>
          <a:p>
            <a:pPr lvl="2"/>
            <a:r>
              <a:rPr lang="cs-CZ" sz="2000" dirty="0" smtClean="0"/>
              <a:t>problémy, ohrožení a rizika</a:t>
            </a:r>
          </a:p>
          <a:p>
            <a:r>
              <a:rPr lang="cs-CZ" sz="2200" b="1" dirty="0" smtClean="0"/>
              <a:t>Krajinné okrsky. </a:t>
            </a:r>
            <a:r>
              <a:rPr lang="cs-CZ" sz="2200" dirty="0" smtClean="0"/>
              <a:t>Pro každý zvlášť stanovit:</a:t>
            </a:r>
          </a:p>
          <a:p>
            <a:pPr lvl="2"/>
            <a:r>
              <a:rPr lang="cs-CZ" sz="2000" dirty="0" smtClean="0"/>
              <a:t>Rámcové podmínky využití</a:t>
            </a:r>
          </a:p>
          <a:p>
            <a:pPr lvl="2"/>
            <a:r>
              <a:rPr lang="cs-CZ" sz="2000" dirty="0" smtClean="0"/>
              <a:t>Rámcová doporučení pro opatření</a:t>
            </a:r>
          </a:p>
          <a:p>
            <a:pPr marL="342900" lvl="1" indent="-342900"/>
            <a:r>
              <a:rPr lang="cs-CZ" sz="2200" b="1" dirty="0"/>
              <a:t>Souhrnné doporučení </a:t>
            </a:r>
            <a:r>
              <a:rPr lang="cs-CZ" sz="2200" dirty="0"/>
              <a:t>– pro zohlednění </a:t>
            </a:r>
            <a:r>
              <a:rPr lang="cs-CZ" sz="2200" dirty="0" smtClean="0"/>
              <a:t>ÚPD a </a:t>
            </a:r>
            <a:r>
              <a:rPr lang="cs-CZ" sz="2200" dirty="0"/>
              <a:t>jejich aktualizaci/změnách, v ÚAP, při činnosti orgánů veřejné správy a dalších </a:t>
            </a:r>
            <a:r>
              <a:rPr lang="cs-CZ" sz="2200" dirty="0" smtClean="0"/>
              <a:t>subjektů…</a:t>
            </a:r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53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podmínky, rámcová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136904" cy="460851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Pro </a:t>
            </a:r>
            <a:r>
              <a:rPr lang="cs-CZ" sz="2400" dirty="0"/>
              <a:t>každý </a:t>
            </a:r>
            <a:r>
              <a:rPr lang="cs-CZ" sz="2400" dirty="0" smtClean="0"/>
              <a:t>krajinný okrsek </a:t>
            </a:r>
            <a:r>
              <a:rPr lang="cs-CZ" sz="2400" dirty="0"/>
              <a:t>zvlášť stanovit</a:t>
            </a:r>
            <a:r>
              <a:rPr lang="cs-CZ" sz="2400" dirty="0" smtClean="0"/>
              <a:t>:</a:t>
            </a:r>
          </a:p>
          <a:p>
            <a:r>
              <a:rPr lang="cs-CZ" sz="2400" b="1" dirty="0" smtClean="0"/>
              <a:t>Rámcové podmínky využití</a:t>
            </a:r>
          </a:p>
          <a:p>
            <a:pPr marL="361950" lvl="1" indent="0">
              <a:buNone/>
            </a:pPr>
            <a:r>
              <a:rPr lang="cs-CZ" sz="2000" dirty="0"/>
              <a:t>Budou podkladem pro podrobnější řešení krajiny zejména v ÚP, zahrnou požadavky na řešení plošného i prostorového uspořádání, vč. základních podmínek ochrany krajinného rázu</a:t>
            </a:r>
          </a:p>
          <a:p>
            <a:r>
              <a:rPr lang="cs-CZ" sz="2400" b="1" dirty="0" smtClean="0"/>
              <a:t>Rámcová doporučení pro opatření</a:t>
            </a:r>
          </a:p>
          <a:p>
            <a:pPr marL="361950" lvl="1" indent="0">
              <a:buNone/>
            </a:pPr>
            <a:r>
              <a:rPr lang="cs-CZ" sz="2000" dirty="0"/>
              <a:t>Budou podkladem pro činnost jiných orgánů veřejné správy a dalších subjektů (správci, hospodáři)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pro řešení krajinných okrsků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136904" cy="4608511"/>
          </a:xfrm>
        </p:spPr>
        <p:txBody>
          <a:bodyPr/>
          <a:lstStyle/>
          <a:p>
            <a:r>
              <a:rPr lang="cs-CZ" sz="2400" dirty="0" smtClean="0"/>
              <a:t>Vymezit optimální počet krajinných okrsků (ani málo, ani moc). </a:t>
            </a:r>
          </a:p>
          <a:p>
            <a:r>
              <a:rPr lang="cs-CZ" sz="2400" dirty="0" smtClean="0"/>
              <a:t>Pro každý z nich vytvořit unikátní sadu rámcových podmínek využití a rámcových doporučení pro opatření (souvisí se správným vymezením).</a:t>
            </a:r>
          </a:p>
          <a:p>
            <a:r>
              <a:rPr lang="cs-CZ" sz="2400" dirty="0" smtClean="0"/>
              <a:t>Zajistit skladebnost / vytvořit podmínky pro skladebnost krajinných okrsků s krajinami v ZÚR.</a:t>
            </a:r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Krajinný potenciál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8"/>
            <a:ext cx="8136904" cy="4608511"/>
          </a:xfrm>
        </p:spPr>
        <p:txBody>
          <a:bodyPr/>
          <a:lstStyle/>
          <a:p>
            <a:r>
              <a:rPr lang="cs-CZ" sz="2400" dirty="0" smtClean="0"/>
              <a:t>Str. 11 metodického pokynu: </a:t>
            </a:r>
          </a:p>
          <a:p>
            <a:r>
              <a:rPr lang="cs-CZ" sz="2400" i="1" dirty="0" smtClean="0">
                <a:solidFill>
                  <a:srgbClr val="000099"/>
                </a:solidFill>
              </a:rPr>
              <a:t>„Potenciál je souhrn možností, schopností, vhodností, předpokladů území/krajiny pro určitou činnost.“</a:t>
            </a:r>
          </a:p>
          <a:p>
            <a:r>
              <a:rPr lang="cs-CZ" sz="2400" i="1" dirty="0" smtClean="0">
                <a:solidFill>
                  <a:srgbClr val="000099"/>
                </a:solidFill>
              </a:rPr>
              <a:t>„Potenciál krajiny / krajinný potenciál je schopnost krajiny poskytovat určité možnosti a předpoklady pro různorodé využívání krajiny s cílem uspokojit potřeby lidské společnosti.“</a:t>
            </a:r>
            <a:endParaRPr lang="cs-CZ" sz="2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843808" y="764704"/>
            <a:ext cx="6048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400" b="1" dirty="0" smtClean="0">
                <a:solidFill>
                  <a:srgbClr val="00AF3F"/>
                </a:solidFill>
              </a:rPr>
              <a:t>Krajinné okrsky, krajinné potenciály – co ne/říká metodický pokyn</a:t>
            </a:r>
            <a:endParaRPr lang="cs-CZ" sz="14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5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2869</TotalTime>
  <Words>755</Words>
  <Application>Microsoft Office PowerPoint</Application>
  <PresentationFormat>Předvádění na obrazovce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MMR_klas</vt:lpstr>
      <vt:lpstr>Krajinné okrsky, krajinné potenciály – co ne/říká metodický pokyn</vt:lpstr>
      <vt:lpstr>Územní studie krajiny - Metodický pokyn</vt:lpstr>
      <vt:lpstr>Krajiny, typy krajin - vztah</vt:lpstr>
      <vt:lpstr>Krajinné okrsky, krajiny - vztah</vt:lpstr>
      <vt:lpstr>Krajinné okrsky, krajinný ráz - vztah</vt:lpstr>
      <vt:lpstr>Pozice krajinných okrsků v rámci ÚSK</vt:lpstr>
      <vt:lpstr>Rámcové podmínky, rámcová doporučení</vt:lpstr>
      <vt:lpstr>Výzvy pro řešení krajinných okrsků</vt:lpstr>
      <vt:lpstr>Krajinný potenciál</vt:lpstr>
      <vt:lpstr>Krajinné potenciály vs. krajinné okrsky</vt:lpstr>
      <vt:lpstr>Místo závěru - ÚSK podpořené z IROP</vt:lpstr>
      <vt:lpstr>Děkuji Vám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studie veřejných prostranství</dc:title>
  <dc:creator>Josef Morkus</dc:creator>
  <cp:lastModifiedBy>Karel Wirth</cp:lastModifiedBy>
  <cp:revision>544</cp:revision>
  <cp:lastPrinted>2018-03-27T15:09:20Z</cp:lastPrinted>
  <dcterms:created xsi:type="dcterms:W3CDTF">2014-02-26T13:05:03Z</dcterms:created>
  <dcterms:modified xsi:type="dcterms:W3CDTF">2018-05-14T06:43:55Z</dcterms:modified>
</cp:coreProperties>
</file>