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3" r:id="rId4"/>
    <p:sldId id="267" r:id="rId5"/>
    <p:sldId id="268" r:id="rId6"/>
    <p:sldId id="274" r:id="rId7"/>
    <p:sldId id="270" r:id="rId8"/>
    <p:sldId id="278" r:id="rId9"/>
    <p:sldId id="271" r:id="rId10"/>
    <p:sldId id="275" r:id="rId11"/>
    <p:sldId id="272" r:id="rId12"/>
    <p:sldId id="280" r:id="rId13"/>
    <p:sldId id="279" r:id="rId14"/>
    <p:sldId id="276" r:id="rId15"/>
    <p:sldId id="277" r:id="rId16"/>
    <p:sldId id="265" r:id="rId17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03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2EDD-4F7E-41AE-AF87-4606DA21CB3E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5DEB6-2BD7-4556-B0D6-C9822EC916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28DD-E832-4466-965E-930CF070FF1E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E831-239B-459F-8231-9DA6C39CD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C3D6-141C-46D4-93F5-ABB54DE07194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7E82-1DED-460F-ADAB-3A7B0BB91F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AC7F-AFC8-409F-989E-5D33AD19B0F9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93A5-C1D2-4ABB-B61F-9606DAC767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C7D0-F598-4944-863F-7B8F9E290673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004A-0667-470F-B9CD-D67F4B525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F6A5-A610-46CE-9D85-6ED955C0FBAB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59E5-A588-4981-85CF-AA8709FA65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F6E2-2AD3-45CB-9535-B6667E93E6E8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10B5-EEBB-48FB-8615-FCD5599D52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3442-F660-4D25-A18B-7748F838616B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FD1E-7534-4814-BDB4-5004B25FF2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CB3D-1162-41EE-B52E-6B52128B77F8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9E47-6432-4B86-9B71-585741DBF5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B69C-0791-4BC4-BC79-6A2A03E8CE0B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ECBB-7CFC-41A3-94C8-16956B7514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C9F1-D33A-4C3A-84BB-392DB5B5B2A8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0EC3-0E4D-4D8F-A72C-1CDAE4EA3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5734-A29C-444C-A387-851FD1BD255C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06F7-E6C6-4310-A899-06F1C4410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4A7B-C1F8-4A0E-BF3B-B6D88CADBA4C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FC52-6433-4EE4-A6F9-1766631C68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580D-D175-4877-9FD7-DF98FC3416AC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A18E-C3CA-499D-9234-9EEB9E4884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85D9-F347-410F-BAC3-2CF7F20D96FF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166C4-4588-465E-905D-FCD35C6F57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FC01-F078-4849-A56B-4518BC937554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5249-2F89-48CD-B480-A7BF4486A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9F500-DDC2-4AFA-A07F-1E7C6F041734}" type="datetimeFigureOut">
              <a:rPr lang="cs-CZ"/>
              <a:pPr>
                <a:defRPr/>
              </a:pPr>
              <a:t>15.5.2018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B780A0-27B0-41E0-BE8F-EAFFFEAC5F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-41275"/>
            <a:ext cx="12192000" cy="148272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Přístup ke stanovení krajinných potenciálů </a:t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rgbClr val="002060"/>
                </a:solidFill>
              </a:rPr>
              <a:t>ORP </a:t>
            </a:r>
            <a:r>
              <a:rPr lang="cs-CZ" sz="3600" dirty="0">
                <a:solidFill>
                  <a:srgbClr val="002060"/>
                </a:solidFill>
              </a:rPr>
              <a:t>Hradec Králové</a:t>
            </a:r>
            <a:endParaRPr lang="cs-CZ" sz="36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TextovéPole 8"/>
          <p:cNvSpPr txBox="1">
            <a:spLocks noChangeArrowheads="1"/>
          </p:cNvSpPr>
          <p:nvPr/>
        </p:nvSpPr>
        <p:spPr bwMode="auto">
          <a:xfrm>
            <a:off x="434222" y="5558631"/>
            <a:ext cx="2228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charset="0"/>
              <a:buNone/>
            </a:pPr>
            <a:r>
              <a:rPr lang="cs-CZ" altLang="cs-CZ" sz="1400" b="1" dirty="0">
                <a:latin typeface="Trebuchet MS" pitchFamily="34" charset="0"/>
              </a:rPr>
              <a:t>ATELIER T-PLAN, S.R.O.</a:t>
            </a:r>
          </a:p>
        </p:txBody>
      </p:sp>
      <p:pic>
        <p:nvPicPr>
          <p:cNvPr id="18436" name="obrázek 106"/>
          <p:cNvPicPr>
            <a:picLocks noChangeAspect="1" noChangeArrowheads="1"/>
          </p:cNvPicPr>
          <p:nvPr/>
        </p:nvPicPr>
        <p:blipFill>
          <a:blip r:embed="rId2"/>
          <a:srcRect t="23433" r="5417" b="18898"/>
          <a:stretch>
            <a:fillRect/>
          </a:stretch>
        </p:blipFill>
        <p:spPr bwMode="auto">
          <a:xfrm>
            <a:off x="3430929" y="5927291"/>
            <a:ext cx="1539423" cy="74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6301227" y="5498526"/>
            <a:ext cx="48561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b="1" cap="all" dirty="0">
                <a:latin typeface="+mn-lt"/>
                <a:cs typeface="+mn-cs"/>
              </a:rPr>
              <a:t>Vodohospodářský rozvoj a </a:t>
            </a:r>
            <a:r>
              <a:rPr lang="cs-CZ" altLang="cs-CZ" sz="1400" b="1" cap="all" dirty="0" smtClean="0">
                <a:latin typeface="+mn-lt"/>
                <a:cs typeface="+mn-cs"/>
              </a:rPr>
              <a:t>výstavba </a:t>
            </a:r>
            <a:r>
              <a:rPr lang="cs-CZ" altLang="cs-CZ" sz="1400" b="1" cap="all" dirty="0">
                <a:latin typeface="+mn-lt"/>
                <a:cs typeface="+mn-cs"/>
              </a:rPr>
              <a:t>a.s. a ČVUT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068273" y="5516830"/>
            <a:ext cx="2264734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b="1" cap="all" dirty="0">
                <a:latin typeface="+mn-lt"/>
                <a:cs typeface="+mn-cs"/>
              </a:rPr>
              <a:t>Atelier V</a:t>
            </a:r>
          </a:p>
        </p:txBody>
      </p:sp>
      <p:pic>
        <p:nvPicPr>
          <p:cNvPr id="18439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6082" y="5932053"/>
            <a:ext cx="13954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068" y="5969313"/>
            <a:ext cx="1241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0500" y="5927291"/>
            <a:ext cx="1168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Obrázek 1"/>
          <p:cNvPicPr>
            <a:picLocks noChangeAspect="1" noChangeArrowheads="1"/>
          </p:cNvPicPr>
          <p:nvPr/>
        </p:nvPicPr>
        <p:blipFill>
          <a:blip r:embed="rId6"/>
          <a:srcRect b="9685"/>
          <a:stretch>
            <a:fillRect/>
          </a:stretch>
        </p:blipFill>
        <p:spPr bwMode="auto">
          <a:xfrm>
            <a:off x="3209925" y="1647031"/>
            <a:ext cx="5400675" cy="3657600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1D22DC-3C02-449F-B63A-0CBF15FA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502892"/>
            <a:ext cx="8596312" cy="71739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Rekreační </a:t>
            </a:r>
            <a:r>
              <a:rPr lang="cs-CZ" sz="3200" b="1" dirty="0"/>
              <a:t>potenciál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246" y="1051010"/>
            <a:ext cx="414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Rekreační infrastruktura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70861" y="5788089"/>
            <a:ext cx="414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Písníky stávající či budoucí (v plochách těžených ložisek štěrkopísků)</a:t>
            </a:r>
            <a:endParaRPr lang="cs-CZ" sz="1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" y="1505518"/>
            <a:ext cx="5879348" cy="41411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61" y="1510061"/>
            <a:ext cx="5872899" cy="4136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9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="" xmlns:a16="http://schemas.microsoft.com/office/drawing/2014/main" id="{171D22DC-3C02-449F-B63A-0CBF15FAC7CB}"/>
              </a:ext>
            </a:extLst>
          </p:cNvPr>
          <p:cNvSpPr txBox="1">
            <a:spLocks/>
          </p:cNvSpPr>
          <p:nvPr/>
        </p:nvSpPr>
        <p:spPr>
          <a:xfrm>
            <a:off x="834382" y="337752"/>
            <a:ext cx="8596312" cy="717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dirty="0" smtClean="0"/>
              <a:t>Rekreační potenciál 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43" y="1055147"/>
            <a:ext cx="8238556" cy="5802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20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="" xmlns:a16="http://schemas.microsoft.com/office/drawing/2014/main" id="{171D22DC-3C02-449F-B63A-0CBF15FAC7CB}"/>
              </a:ext>
            </a:extLst>
          </p:cNvPr>
          <p:cNvSpPr txBox="1">
            <a:spLocks/>
          </p:cNvSpPr>
          <p:nvPr/>
        </p:nvSpPr>
        <p:spPr>
          <a:xfrm>
            <a:off x="834382" y="337752"/>
            <a:ext cx="8596312" cy="717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dirty="0" smtClean="0"/>
              <a:t>Rekreační potenciál </a:t>
            </a: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8" y="1055146"/>
            <a:ext cx="5876043" cy="4407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20" y="1055146"/>
            <a:ext cx="5876042" cy="44070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62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="" xmlns:a16="http://schemas.microsoft.com/office/drawing/2014/main" id="{171D22DC-3C02-449F-B63A-0CBF15FAC7CB}"/>
              </a:ext>
            </a:extLst>
          </p:cNvPr>
          <p:cNvSpPr txBox="1">
            <a:spLocks/>
          </p:cNvSpPr>
          <p:nvPr/>
        </p:nvSpPr>
        <p:spPr>
          <a:xfrm>
            <a:off x="834382" y="337752"/>
            <a:ext cx="8596312" cy="7173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dirty="0" smtClean="0"/>
              <a:t>Potenciály 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0" y="1281313"/>
            <a:ext cx="4453497" cy="3136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13" y="1287932"/>
            <a:ext cx="4039960" cy="2845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75" y="3864990"/>
            <a:ext cx="4249302" cy="2993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1" y="4146936"/>
            <a:ext cx="3849010" cy="2711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130663" y="1382950"/>
            <a:ext cx="414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zemědělský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64622" y="1387617"/>
            <a:ext cx="414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vodohospodářský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08992" y="4251204"/>
            <a:ext cx="414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lesnický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43914" y="3933955"/>
            <a:ext cx="414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surovinový</a:t>
            </a:r>
            <a:endParaRPr lang="cs-CZ" sz="16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09" y="1281313"/>
            <a:ext cx="3289491" cy="2316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02" y="4418147"/>
            <a:ext cx="3456498" cy="2434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11091953" y="4456009"/>
            <a:ext cx="95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sídelní</a:t>
            </a:r>
            <a:endParaRPr lang="cs-CZ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819370" y="1392284"/>
            <a:ext cx="1495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rekreační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265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1D22DC-3C02-449F-B63A-0CBF15FA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1739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Závěr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4490FD7-F92D-425C-B49E-77EA48F0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18" y="1326995"/>
            <a:ext cx="9331863" cy="5252224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Pohled zpracovatele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Jednotlivé potenciály se mohou vzájemně podporovat (např. lesnický a biotický) nebo si odporovat (např. zemědělský a sídelní).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Ne vše jde agregovat na jednu krajinnou jednotku (administrativní hranice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x hexagon) → důsledek rozdílné povahy a způsobu hodnocení potenciálů.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Jde o generalizaci známých informací o území – agregací na krajinnou jednotku dochází ke generalizaci výsledků.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Potenciály v konečném výsledku potvrzují stav území – tzn. vykazuje-li území nějaké „vhodnosti“ (kumulaci příznivých vlastností), je už tímto způsobem často využíváno (např. zemědělský potenciál) nebo chráněno (např. surovinový potenciál – je dán přítomností zjištěných nerostných zásob) → malá pravděpodobnost, že ÚSK objeví „spící“ potenciál území.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1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1D22DC-3C02-449F-B63A-0CBF15FA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1739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Závěr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4490FD7-F92D-425C-B49E-77EA48F0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18" y="1326995"/>
            <a:ext cx="9331863" cy="5252224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Pohled zpracovatele</a:t>
            </a:r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Potenciály mohou být jedním z podpůrných podkladů pro stanovení některých opatření v rámci vymezených krajinných okrsků – nikoliv určujícím podkladem.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Jejich význam bývá pořizovateli přeceňován.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Vzhledem k měřítku zpracování ÚSK 1:10 000 a velkému počtu jiných zobrazovaných jevů je obtížné je zobrazit ve výkresech.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Možné rozdílné chápání potenciálu – dvojí úhel pohledu: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     - </a:t>
            </a:r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</a:rPr>
              <a:t>kumulace příznivých vlastností krajiny x kumulace problémů a rizik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cs-CZ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5400000">
            <a:off x="2655497" y="4712058"/>
            <a:ext cx="629316" cy="1074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5400000">
            <a:off x="5261426" y="4712058"/>
            <a:ext cx="629316" cy="1074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43492" y="5198912"/>
            <a:ext cx="345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</a:t>
            </a:r>
            <a:r>
              <a:rPr lang="cs-CZ" sz="1600" dirty="0" smtClean="0"/>
              <a:t>de je to ideální – rozvíjet a chránit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94870" y="5194290"/>
            <a:ext cx="309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</a:t>
            </a:r>
            <a:r>
              <a:rPr lang="cs-CZ" sz="1600" dirty="0" smtClean="0"/>
              <a:t>otenciál pro zlepšení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144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délník 3"/>
          <p:cNvSpPr>
            <a:spLocks noChangeArrowheads="1"/>
          </p:cNvSpPr>
          <p:nvPr/>
        </p:nvSpPr>
        <p:spPr bwMode="auto">
          <a:xfrm>
            <a:off x="2112963" y="2784475"/>
            <a:ext cx="6538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0">
              <a:spcAft>
                <a:spcPts val="600"/>
              </a:spcAft>
            </a:pPr>
            <a:r>
              <a:rPr lang="cs-CZ" sz="3600" b="1">
                <a:latin typeface="Trebuchet MS" pitchFamily="34" charset="0"/>
              </a:rPr>
              <a:t>DĚKUJEME ZA POZORNOST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49250" y="4821238"/>
            <a:ext cx="24796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charset="0"/>
              <a:buNone/>
            </a:pPr>
            <a:r>
              <a:rPr lang="cs-CZ" altLang="cs-CZ" sz="1400" b="1">
                <a:latin typeface="Trebuchet MS" pitchFamily="34" charset="0"/>
              </a:rPr>
              <a:t>ATELIER T-PLAN, S.R.O.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endParaRPr lang="cs-CZ" altLang="cs-CZ" sz="1600" b="1"/>
          </a:p>
        </p:txBody>
      </p:sp>
      <p:pic>
        <p:nvPicPr>
          <p:cNvPr id="51204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5222875"/>
            <a:ext cx="1241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3324225" y="4870450"/>
            <a:ext cx="4856163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altLang="cs-CZ" sz="1400" b="1" cap="all" dirty="0">
                <a:latin typeface="+mn-lt"/>
                <a:cs typeface="+mn-cs"/>
              </a:rPr>
              <a:t>Vodohospodářský rozvoj a </a:t>
            </a:r>
            <a:r>
              <a:rPr lang="cs-CZ" altLang="cs-CZ" sz="1400" b="1" cap="all" dirty="0" smtClean="0">
                <a:latin typeface="+mn-lt"/>
                <a:cs typeface="+mn-cs"/>
              </a:rPr>
              <a:t>výstavba </a:t>
            </a:r>
            <a:r>
              <a:rPr lang="cs-CZ" altLang="cs-CZ" sz="1400" b="1" cap="all" dirty="0">
                <a:latin typeface="+mn-lt"/>
                <a:cs typeface="+mn-cs"/>
              </a:rPr>
              <a:t>a.s. a ČVUT</a:t>
            </a:r>
          </a:p>
        </p:txBody>
      </p:sp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7413" y="5222875"/>
            <a:ext cx="1168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Obrázek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2900" y="5137150"/>
            <a:ext cx="13954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obrázek 106"/>
          <p:cNvPicPr>
            <a:picLocks noChangeAspect="1" noChangeArrowheads="1"/>
          </p:cNvPicPr>
          <p:nvPr/>
        </p:nvPicPr>
        <p:blipFill>
          <a:blip r:embed="rId5"/>
          <a:srcRect t="23433" r="5417" b="18898"/>
          <a:stretch>
            <a:fillRect/>
          </a:stretch>
        </p:blipFill>
        <p:spPr bwMode="auto">
          <a:xfrm>
            <a:off x="9115425" y="5153025"/>
            <a:ext cx="1698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9550400" y="4862513"/>
            <a:ext cx="103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Arial" charset="0"/>
              <a:buNone/>
            </a:pPr>
            <a:r>
              <a:rPr lang="cs-CZ" altLang="cs-CZ" sz="1400" b="1">
                <a:latin typeface="Trebuchet MS" pitchFamily="34" charset="0"/>
              </a:rPr>
              <a:t>ATELIER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5D159A-23CB-44CD-A952-5B32B441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5945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Stanovení krajinných potenciálů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7D5FD16-210A-4ABE-9B33-80260DC2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39" y="1312752"/>
            <a:ext cx="9370336" cy="539586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Potenciál – </a:t>
            </a:r>
            <a:r>
              <a:rPr lang="cs-CZ" dirty="0" smtClean="0">
                <a:solidFill>
                  <a:schemeClr val="tx1"/>
                </a:solidFill>
              </a:rPr>
              <a:t>souhrn možností, schopností, vhodností, předpokladů území a krajiny, tj. </a:t>
            </a:r>
            <a:r>
              <a:rPr lang="cs-CZ" dirty="0" smtClean="0">
                <a:solidFill>
                  <a:srgbClr val="0070C0"/>
                </a:solidFill>
              </a:rPr>
              <a:t>souhrn pozitivních vlastností krajiny 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Krajinný </a:t>
            </a:r>
            <a:r>
              <a:rPr lang="cs-CZ" b="1" dirty="0">
                <a:solidFill>
                  <a:schemeClr val="tx1"/>
                </a:solidFill>
              </a:rPr>
              <a:t>potenciál </a:t>
            </a:r>
            <a:r>
              <a:rPr lang="cs-CZ" dirty="0">
                <a:solidFill>
                  <a:schemeClr val="tx1"/>
                </a:solidFill>
              </a:rPr>
              <a:t>(KP) – schopnost krajiny poskytovat určité možnosti a předpoklady pro různorodé využívání krajiny.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Metodický pokyn</a:t>
            </a:r>
            <a:r>
              <a:rPr lang="cs-CZ" dirty="0">
                <a:solidFill>
                  <a:schemeClr val="tx1"/>
                </a:solidFill>
              </a:rPr>
              <a:t> - Krajinné potenciály dle způsobu využití, tj. potenciál biotický (</a:t>
            </a:r>
            <a:r>
              <a:rPr lang="cs-CZ" dirty="0">
                <a:solidFill>
                  <a:srgbClr val="0070C0"/>
                </a:solidFill>
              </a:rPr>
              <a:t>přírodní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cs-CZ" dirty="0">
                <a:solidFill>
                  <a:srgbClr val="0070C0"/>
                </a:solidFill>
              </a:rPr>
              <a:t> ekostabilizační</a:t>
            </a:r>
            <a:r>
              <a:rPr lang="cs-CZ" dirty="0">
                <a:solidFill>
                  <a:schemeClr val="tx1"/>
                </a:solidFill>
              </a:rPr>
              <a:t>), </a:t>
            </a:r>
            <a:r>
              <a:rPr lang="cs-CZ" dirty="0" smtClean="0">
                <a:solidFill>
                  <a:srgbClr val="0070C0"/>
                </a:solidFill>
              </a:rPr>
              <a:t>kulturní</a:t>
            </a:r>
            <a:r>
              <a:rPr lang="cs-CZ" dirty="0">
                <a:solidFill>
                  <a:schemeClr val="tx1"/>
                </a:solidFill>
              </a:rPr>
              <a:t>, produkční (</a:t>
            </a:r>
            <a:r>
              <a:rPr lang="cs-CZ" dirty="0">
                <a:solidFill>
                  <a:srgbClr val="0070C0"/>
                </a:solidFill>
              </a:rPr>
              <a:t>zemědělský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rgbClr val="0070C0"/>
                </a:solidFill>
              </a:rPr>
              <a:t>lesní</a:t>
            </a:r>
            <a:r>
              <a:rPr lang="cs-CZ" dirty="0" smtClean="0">
                <a:solidFill>
                  <a:schemeClr val="tx1"/>
                </a:solidFill>
              </a:rPr>
              <a:t>), </a:t>
            </a:r>
            <a:r>
              <a:rPr lang="cs-CZ" dirty="0" smtClean="0">
                <a:solidFill>
                  <a:srgbClr val="0070C0"/>
                </a:solidFill>
              </a:rPr>
              <a:t>vodohospodářský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rgbClr val="0070C0"/>
                </a:solidFill>
              </a:rPr>
              <a:t>surovinový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rgbClr val="0070C0"/>
                </a:solidFill>
              </a:rPr>
              <a:t>sídelní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rgbClr val="0070C0"/>
                </a:solidFill>
              </a:rPr>
              <a:t>rekreační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rgbClr val="0070C0"/>
                </a:solidFill>
              </a:rPr>
              <a:t>smíšený</a:t>
            </a:r>
            <a:r>
              <a:rPr lang="cs-CZ" dirty="0">
                <a:solidFill>
                  <a:schemeClr val="tx1"/>
                </a:solidFill>
              </a:rPr>
              <a:t>, a dle míry jejich využití (extenzivní – intenzivní</a:t>
            </a:r>
            <a:r>
              <a:rPr lang="cs-CZ" dirty="0" smtClean="0">
                <a:solidFill>
                  <a:schemeClr val="tx1"/>
                </a:solidFill>
              </a:rPr>
              <a:t>).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Ukázka na příkladu </a:t>
            </a:r>
            <a:r>
              <a:rPr lang="cs-CZ" dirty="0" smtClean="0">
                <a:solidFill>
                  <a:schemeClr val="tx1"/>
                </a:solidFill>
              </a:rPr>
              <a:t>– zemědělský potenciál, rekreační potenciál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6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5D159A-23CB-44CD-A952-5B32B441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59451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Stanovení krajinných potenciálů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7D5FD16-210A-4ABE-9B33-80260DC2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39" y="1312752"/>
            <a:ext cx="9370336" cy="539586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Rámcový metodický postup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Přístupy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k vymezení krajinného potenciálu – stanovení krajinné jednotky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(administrativní hranice – obec, základní sídelní jednotka,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vlastní jednotka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 hexagon) → v závislosti na způsobu expertního hodnocení potenciálu → snaha o jednotný přístup a vzájemnou porovnatelnost potenciálů;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Výběr vstupních kritérií -  výběr „pozitivních“ vlastností krajiny, jejichž koncentrací a četností vzájemných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překryvů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dochází k zvyšování potenciálu krajiny pro dané téma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Agregace na stanovenou krajinnou jednotku;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Kategorie potenciálu</a:t>
            </a:r>
            <a:r>
              <a:rPr lang="cs-CZ" dirty="0">
                <a:latin typeface="Calibri" panose="020F0502020204030204" pitchFamily="34" charset="0"/>
              </a:rPr>
              <a:t> – </a:t>
            </a:r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</a:rPr>
              <a:t>nízký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</a:rPr>
              <a:t> střední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srgbClr val="0070C0"/>
                </a:solidFill>
                <a:latin typeface="Calibri" panose="020F0502020204030204" pitchFamily="34" charset="0"/>
              </a:rPr>
              <a:t>vysoký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r>
              <a:rPr lang="cs-CZ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Využitelnost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podkladů pro stanovení KP –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např. data 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ÚAP,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LPIS</a:t>
            </a:r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</a:rPr>
              <a:t>, ZABAGED, oborové </a:t>
            </a:r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podklady a literatura, vlastní analýzy provedené v rámci průzkumů a rozborů, expertní odhad.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C23A22B9-5093-4B5A-805D-76F3F4353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192"/>
            <a:ext cx="8139066" cy="572880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Nadpis 1">
            <a:extLst>
              <a:ext uri="{FF2B5EF4-FFF2-40B4-BE49-F238E27FC236}">
                <a16:creationId xmlns="" xmlns:a16="http://schemas.microsoft.com/office/drawing/2014/main" id="{005D159A-23CB-44CD-A952-5B32B44157D4}"/>
              </a:ext>
            </a:extLst>
          </p:cNvPr>
          <p:cNvSpPr txBox="1">
            <a:spLocks/>
          </p:cNvSpPr>
          <p:nvPr/>
        </p:nvSpPr>
        <p:spPr>
          <a:xfrm>
            <a:off x="614489" y="265568"/>
            <a:ext cx="8596312" cy="5945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3200" b="1" smtClean="0"/>
              <a:t>Stanovení krajinných potenciálů </a:t>
            </a: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80" y="860079"/>
            <a:ext cx="4848520" cy="29397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349176" y="3895399"/>
            <a:ext cx="348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Měřítko 1:10 000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398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EBF9BF-1007-4A7B-9E8C-22E0E9FB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367991"/>
            <a:ext cx="10939345" cy="74713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Zemědělský potenciál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AA11E61-613D-4271-AF92-DD1E942A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1115123"/>
            <a:ext cx="9058765" cy="5363735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Vstupní </a:t>
            </a:r>
            <a:r>
              <a:rPr lang="cs-CZ" sz="2000" dirty="0" smtClean="0">
                <a:solidFill>
                  <a:schemeClr val="tx1"/>
                </a:solidFill>
              </a:rPr>
              <a:t>kritéria: 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Zdroj: Zemědělská </a:t>
            </a:r>
            <a:r>
              <a:rPr lang="cs-CZ" dirty="0">
                <a:solidFill>
                  <a:schemeClr val="tx1"/>
                </a:solidFill>
              </a:rPr>
              <a:t>půda dle </a:t>
            </a:r>
            <a:r>
              <a:rPr lang="cs-CZ" dirty="0" smtClean="0">
                <a:solidFill>
                  <a:schemeClr val="tx1"/>
                </a:solidFill>
              </a:rPr>
              <a:t>LPIS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Zemědělská půda v I. a II. třídě ochrany ZPF;</a:t>
            </a:r>
          </a:p>
          <a:p>
            <a:r>
              <a:rPr lang="cs-CZ" dirty="0">
                <a:solidFill>
                  <a:schemeClr val="tx1"/>
                </a:solidFill>
              </a:rPr>
              <a:t>Zemědělská půda na svazích se sklonitostí do 10°;</a:t>
            </a:r>
          </a:p>
          <a:p>
            <a:r>
              <a:rPr lang="cs-CZ" dirty="0">
                <a:solidFill>
                  <a:schemeClr val="tx1"/>
                </a:solidFill>
              </a:rPr>
              <a:t>Zemědělská půda nezatížená vybranými limity využití území (na úseku ochrany přírody a krajiny, ochrany vod, povodní nebo těžby nerostných surovin);</a:t>
            </a:r>
          </a:p>
          <a:p>
            <a:r>
              <a:rPr lang="cs-CZ" dirty="0">
                <a:solidFill>
                  <a:schemeClr val="tx1"/>
                </a:solidFill>
              </a:rPr>
              <a:t>Zemědělská půda mimo oblasti LFA;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Zemědělská </a:t>
            </a:r>
            <a:r>
              <a:rPr lang="cs-CZ" dirty="0">
                <a:solidFill>
                  <a:schemeClr val="tx1"/>
                </a:solidFill>
              </a:rPr>
              <a:t>půda nezatížení vysokou vodní </a:t>
            </a:r>
            <a:r>
              <a:rPr lang="cs-CZ" dirty="0" smtClean="0">
                <a:solidFill>
                  <a:schemeClr val="tx1"/>
                </a:solidFill>
              </a:rPr>
              <a:t>erozí;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Hodnota potenciálu poté stoupá nebo klesá v závislosti na kumulaci vzájemných překryvů příznivých vlastností půdy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EBF9BF-1007-4A7B-9E8C-22E0E9FB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367991"/>
            <a:ext cx="10939345" cy="74713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Zemědělský potenciál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" y="2110389"/>
            <a:ext cx="4587902" cy="32464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90" y="1078720"/>
            <a:ext cx="5016843" cy="354993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89687" y="1680100"/>
            <a:ext cx="348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Zemědělská půda v LPIS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11326" y="686380"/>
            <a:ext cx="292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LPIS v I. a II. třídě ochrany</a:t>
            </a: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6" y="3984247"/>
            <a:ext cx="4061254" cy="287375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51165" y="5905088"/>
            <a:ext cx="348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LPIS zatížený limitem využití území </a:t>
            </a:r>
            <a:endParaRPr lang="cs-CZ" sz="1600" dirty="0"/>
          </a:p>
        </p:txBody>
      </p:sp>
      <p:sp>
        <p:nvSpPr>
          <p:cNvPr id="10" name="Šipka doprava 9"/>
          <p:cNvSpPr/>
          <p:nvPr/>
        </p:nvSpPr>
        <p:spPr>
          <a:xfrm rot="19584186">
            <a:off x="4314042" y="4529050"/>
            <a:ext cx="1133721" cy="1244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647110">
            <a:off x="4438944" y="5298750"/>
            <a:ext cx="3465402" cy="1055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5" descr="potencial_zemedelsky">
            <a:extLst>
              <a:ext uri="{FF2B5EF4-FFF2-40B4-BE49-F238E27FC236}">
                <a16:creationId xmlns="" xmlns:a16="http://schemas.microsoft.com/office/drawing/2014/main" id="{3545AB15-B79D-4953-BA9B-68FD06FB2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5" y="1115123"/>
            <a:ext cx="7949282" cy="560662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Nadpis 1">
            <a:extLst>
              <a:ext uri="{FF2B5EF4-FFF2-40B4-BE49-F238E27FC236}">
                <a16:creationId xmlns="" xmlns:a16="http://schemas.microsoft.com/office/drawing/2014/main" id="{E1EBF9BF-1007-4A7B-9E8C-22E0E9FB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367991"/>
            <a:ext cx="10939345" cy="74713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Zemědělský potenciál </a:t>
            </a:r>
          </a:p>
        </p:txBody>
      </p:sp>
    </p:spTree>
    <p:extLst>
      <p:ext uri="{BB962C8B-B14F-4D97-AF65-F5344CB8AC3E}">
        <p14:creationId xmlns:p14="http://schemas.microsoft.com/office/powerpoint/2010/main" val="24705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" y="1033000"/>
            <a:ext cx="5693790" cy="3452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Nadpis 1">
            <a:extLst>
              <a:ext uri="{FF2B5EF4-FFF2-40B4-BE49-F238E27FC236}">
                <a16:creationId xmlns="" xmlns:a16="http://schemas.microsoft.com/office/drawing/2014/main" id="{E1EBF9BF-1007-4A7B-9E8C-22E0E9FB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367991"/>
            <a:ext cx="10939345" cy="74713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Zemědělský potenciál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2"/>
          <a:stretch/>
        </p:blipFill>
        <p:spPr>
          <a:xfrm>
            <a:off x="1404241" y="3909958"/>
            <a:ext cx="5365579" cy="2948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2"/>
          <a:stretch/>
        </p:blipFill>
        <p:spPr>
          <a:xfrm>
            <a:off x="5950268" y="1032999"/>
            <a:ext cx="5870852" cy="3086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4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1D22DC-3C02-449F-B63A-0CBF15FA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1739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Rekreační potenciál 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4490FD7-F92D-425C-B49E-77EA48F0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326996"/>
            <a:ext cx="10571356" cy="5252224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Vstupní </a:t>
            </a:r>
            <a:r>
              <a:rPr lang="cs-CZ" sz="2000" dirty="0" smtClean="0">
                <a:solidFill>
                  <a:schemeClr val="tx1"/>
                </a:solidFill>
              </a:rPr>
              <a:t>kritéria: 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přítomnost </a:t>
            </a:r>
            <a:r>
              <a:rPr lang="cs-CZ" dirty="0">
                <a:solidFill>
                  <a:schemeClr val="tx1"/>
                </a:solidFill>
              </a:rPr>
              <a:t>turistické trasy nebo cyklotrasy;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přítomnost </a:t>
            </a:r>
            <a:r>
              <a:rPr lang="cs-CZ" dirty="0">
                <a:solidFill>
                  <a:schemeClr val="tx1"/>
                </a:solidFill>
              </a:rPr>
              <a:t>ubytovacího zařízení;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dostupnost </a:t>
            </a:r>
            <a:r>
              <a:rPr lang="cs-CZ" dirty="0">
                <a:solidFill>
                  <a:schemeClr val="tx1"/>
                </a:solidFill>
              </a:rPr>
              <a:t>koupání (přírodní koupaliště a bazény);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přítomnost </a:t>
            </a:r>
            <a:r>
              <a:rPr lang="cs-CZ" dirty="0">
                <a:solidFill>
                  <a:schemeClr val="tx1"/>
                </a:solidFill>
              </a:rPr>
              <a:t>národní kulturní památky, památkové zóny či </a:t>
            </a:r>
            <a:r>
              <a:rPr lang="cs-CZ" dirty="0" smtClean="0">
                <a:solidFill>
                  <a:schemeClr val="tx1"/>
                </a:solidFill>
              </a:rPr>
              <a:t>rezervace;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>
                <a:solidFill>
                  <a:schemeClr val="tx1"/>
                </a:solidFill>
              </a:rPr>
              <a:t>d</a:t>
            </a:r>
            <a:r>
              <a:rPr lang="cs-CZ" smtClean="0">
                <a:solidFill>
                  <a:schemeClr val="tx1"/>
                </a:solidFill>
              </a:rPr>
              <a:t>ostupnost lesů</a:t>
            </a:r>
            <a:r>
              <a:rPr lang="cs-CZ" smtClean="0">
                <a:solidFill>
                  <a:schemeClr val="tx1"/>
                </a:solidFill>
              </a:rPr>
              <a:t>.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0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3226</TotalTime>
  <Words>581</Words>
  <Application>Microsoft Office PowerPoint</Application>
  <PresentationFormat>Širokoúhlá obrazovka</PresentationFormat>
  <Paragraphs>81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Faseta</vt:lpstr>
      <vt:lpstr>Přístup ke stanovení krajinných potenciálů  ORP Hradec Králové</vt:lpstr>
      <vt:lpstr>Stanovení krajinných potenciálů </vt:lpstr>
      <vt:lpstr>Stanovení krajinných potenciálů </vt:lpstr>
      <vt:lpstr>Prezentace aplikace PowerPoint</vt:lpstr>
      <vt:lpstr>Zemědělský potenciál </vt:lpstr>
      <vt:lpstr>Zemědělský potenciál </vt:lpstr>
      <vt:lpstr>Zemědělský potenciál </vt:lpstr>
      <vt:lpstr>Zemědělský potenciál </vt:lpstr>
      <vt:lpstr>Rekreační potenciál </vt:lpstr>
      <vt:lpstr>Rekreační potenciál </vt:lpstr>
      <vt:lpstr>Prezentace aplikace PowerPoint</vt:lpstr>
      <vt:lpstr>Prezentace aplikace PowerPoint</vt:lpstr>
      <vt:lpstr>Prezentace aplikace PowerPoint</vt:lpstr>
      <vt:lpstr>Závěr</vt:lpstr>
      <vt:lpstr>Závěr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STUDIE KRAJINY ORP HRADEC KRÁLOVÉ 2. KONTROLNÍ DEN – 12.10.2017</dc:title>
  <dc:creator>Tomáš Daněk</dc:creator>
  <cp:lastModifiedBy>Tomáš Daněk</cp:lastModifiedBy>
  <cp:revision>195</cp:revision>
  <dcterms:created xsi:type="dcterms:W3CDTF">2017-10-11T06:59:52Z</dcterms:created>
  <dcterms:modified xsi:type="dcterms:W3CDTF">2018-05-15T09:41:04Z</dcterms:modified>
</cp:coreProperties>
</file>